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tags/tag1.xml" ContentType="application/vnd.openxmlformats-officedocument.presentationml.tags+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rts/chart7.xml" ContentType="application/vnd.openxmlformats-officedocument.drawingml.chart+xml"/>
  <Override PartName="/ppt/drawings/drawing1.xml" ContentType="application/vnd.openxmlformats-officedocument.drawingml.chartshape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6.xml" ContentType="application/vnd.openxmlformats-officedocument.presentationml.notesSlid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notesSlides/notesSlide27.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8" r:id="rId1"/>
    <p:sldMasterId id="2147483678" r:id="rId2"/>
    <p:sldMasterId id="2147483688" r:id="rId3"/>
    <p:sldMasterId id="2147483736" r:id="rId4"/>
    <p:sldMasterId id="2147483765" r:id="rId5"/>
    <p:sldMasterId id="2147483945" r:id="rId6"/>
    <p:sldMasterId id="2147483961" r:id="rId7"/>
    <p:sldMasterId id="2147483971" r:id="rId8"/>
    <p:sldMasterId id="2147483976" r:id="rId9"/>
  </p:sldMasterIdLst>
  <p:notesMasterIdLst>
    <p:notesMasterId r:id="rId78"/>
  </p:notesMasterIdLst>
  <p:handoutMasterIdLst>
    <p:handoutMasterId r:id="rId79"/>
  </p:handoutMasterIdLst>
  <p:sldIdLst>
    <p:sldId id="620" r:id="rId10"/>
    <p:sldId id="807" r:id="rId11"/>
    <p:sldId id="902" r:id="rId12"/>
    <p:sldId id="894" r:id="rId13"/>
    <p:sldId id="862" r:id="rId14"/>
    <p:sldId id="863" r:id="rId15"/>
    <p:sldId id="910" r:id="rId16"/>
    <p:sldId id="931" r:id="rId17"/>
    <p:sldId id="872" r:id="rId18"/>
    <p:sldId id="873" r:id="rId19"/>
    <p:sldId id="874" r:id="rId20"/>
    <p:sldId id="876" r:id="rId21"/>
    <p:sldId id="932" r:id="rId22"/>
    <p:sldId id="920" r:id="rId23"/>
    <p:sldId id="922" r:id="rId24"/>
    <p:sldId id="927" r:id="rId25"/>
    <p:sldId id="928" r:id="rId26"/>
    <p:sldId id="929" r:id="rId27"/>
    <p:sldId id="930" r:id="rId28"/>
    <p:sldId id="835" r:id="rId29"/>
    <p:sldId id="933" r:id="rId30"/>
    <p:sldId id="934" r:id="rId31"/>
    <p:sldId id="935" r:id="rId32"/>
    <p:sldId id="936" r:id="rId33"/>
    <p:sldId id="937" r:id="rId34"/>
    <p:sldId id="938" r:id="rId35"/>
    <p:sldId id="939" r:id="rId36"/>
    <p:sldId id="940" r:id="rId37"/>
    <p:sldId id="941" r:id="rId38"/>
    <p:sldId id="942" r:id="rId39"/>
    <p:sldId id="943" r:id="rId40"/>
    <p:sldId id="944" r:id="rId41"/>
    <p:sldId id="945" r:id="rId42"/>
    <p:sldId id="946" r:id="rId43"/>
    <p:sldId id="947" r:id="rId44"/>
    <p:sldId id="948" r:id="rId45"/>
    <p:sldId id="949" r:id="rId46"/>
    <p:sldId id="950" r:id="rId47"/>
    <p:sldId id="951" r:id="rId48"/>
    <p:sldId id="952" r:id="rId49"/>
    <p:sldId id="953" r:id="rId50"/>
    <p:sldId id="954" r:id="rId51"/>
    <p:sldId id="955" r:id="rId52"/>
    <p:sldId id="956" r:id="rId53"/>
    <p:sldId id="957" r:id="rId54"/>
    <p:sldId id="958" r:id="rId55"/>
    <p:sldId id="959" r:id="rId56"/>
    <p:sldId id="960" r:id="rId57"/>
    <p:sldId id="961" r:id="rId58"/>
    <p:sldId id="962" r:id="rId59"/>
    <p:sldId id="963" r:id="rId60"/>
    <p:sldId id="964" r:id="rId61"/>
    <p:sldId id="965" r:id="rId62"/>
    <p:sldId id="966" r:id="rId63"/>
    <p:sldId id="967" r:id="rId64"/>
    <p:sldId id="968" r:id="rId65"/>
    <p:sldId id="969" r:id="rId66"/>
    <p:sldId id="970" r:id="rId67"/>
    <p:sldId id="971" r:id="rId68"/>
    <p:sldId id="972" r:id="rId69"/>
    <p:sldId id="973" r:id="rId70"/>
    <p:sldId id="974" r:id="rId71"/>
    <p:sldId id="975" r:id="rId72"/>
    <p:sldId id="976" r:id="rId73"/>
    <p:sldId id="977" r:id="rId74"/>
    <p:sldId id="978" r:id="rId75"/>
    <p:sldId id="979" r:id="rId76"/>
    <p:sldId id="980" r:id="rId77"/>
  </p:sldIdLst>
  <p:sldSz cx="9144000" cy="5143500" type="screen16x9"/>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433E0A5-2524-B74F-B241-40848087D9C7}">
          <p14:sldIdLst>
            <p14:sldId id="620"/>
            <p14:sldId id="807"/>
            <p14:sldId id="902"/>
            <p14:sldId id="894"/>
            <p14:sldId id="862"/>
            <p14:sldId id="863"/>
            <p14:sldId id="910"/>
            <p14:sldId id="931"/>
            <p14:sldId id="872"/>
            <p14:sldId id="873"/>
            <p14:sldId id="874"/>
            <p14:sldId id="876"/>
            <p14:sldId id="932"/>
            <p14:sldId id="920"/>
            <p14:sldId id="922"/>
            <p14:sldId id="927"/>
            <p14:sldId id="928"/>
            <p14:sldId id="929"/>
            <p14:sldId id="930"/>
          </p14:sldIdLst>
        </p14:section>
        <p14:section name="Untitled Section" id="{9F9EA0CC-4C05-6040-A8C0-7E321921125A}">
          <p14:sldIdLst>
            <p14:sldId id="835"/>
            <p14:sldId id="933"/>
            <p14:sldId id="934"/>
            <p14:sldId id="935"/>
            <p14:sldId id="936"/>
            <p14:sldId id="937"/>
            <p14:sldId id="938"/>
            <p14:sldId id="939"/>
            <p14:sldId id="940"/>
            <p14:sldId id="941"/>
            <p14:sldId id="942"/>
            <p14:sldId id="943"/>
            <p14:sldId id="944"/>
            <p14:sldId id="945"/>
            <p14:sldId id="946"/>
            <p14:sldId id="947"/>
            <p14:sldId id="948"/>
            <p14:sldId id="949"/>
            <p14:sldId id="950"/>
            <p14:sldId id="951"/>
            <p14:sldId id="952"/>
            <p14:sldId id="953"/>
            <p14:sldId id="954"/>
            <p14:sldId id="955"/>
            <p14:sldId id="956"/>
            <p14:sldId id="957"/>
            <p14:sldId id="958"/>
            <p14:sldId id="959"/>
            <p14:sldId id="960"/>
            <p14:sldId id="961"/>
            <p14:sldId id="962"/>
            <p14:sldId id="963"/>
            <p14:sldId id="964"/>
            <p14:sldId id="965"/>
            <p14:sldId id="966"/>
            <p14:sldId id="967"/>
            <p14:sldId id="968"/>
            <p14:sldId id="969"/>
            <p14:sldId id="970"/>
            <p14:sldId id="971"/>
            <p14:sldId id="972"/>
            <p14:sldId id="973"/>
            <p14:sldId id="974"/>
            <p14:sldId id="975"/>
            <p14:sldId id="976"/>
            <p14:sldId id="977"/>
            <p14:sldId id="978"/>
            <p14:sldId id="979"/>
            <p14:sldId id="980"/>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te de Lisle" initials="KdL"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000"/>
    <a:srgbClr val="009949"/>
    <a:srgbClr val="F10002"/>
    <a:srgbClr val="FFC001"/>
    <a:srgbClr val="ADC678"/>
    <a:srgbClr val="02A4E0"/>
    <a:srgbClr val="7F9C5A"/>
    <a:srgbClr val="10253F"/>
    <a:srgbClr val="637491"/>
    <a:srgbClr val="6879A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430" autoAdjust="0"/>
    <p:restoredTop sz="86532" autoAdjust="0"/>
  </p:normalViewPr>
  <p:slideViewPr>
    <p:cSldViewPr snapToGrid="0" snapToObjects="1">
      <p:cViewPr varScale="1">
        <p:scale>
          <a:sx n="73" d="100"/>
          <a:sy n="73" d="100"/>
        </p:scale>
        <p:origin x="192" y="792"/>
      </p:cViewPr>
      <p:guideLst>
        <p:guide orient="horz" pos="1620"/>
        <p:guide pos="2880"/>
      </p:guideLst>
    </p:cSldViewPr>
  </p:slideViewPr>
  <p:notesTextViewPr>
    <p:cViewPr>
      <p:scale>
        <a:sx n="100" d="100"/>
        <a:sy n="100" d="100"/>
      </p:scale>
      <p:origin x="0" y="0"/>
    </p:cViewPr>
  </p:notesTextViewPr>
  <p:sorterViewPr>
    <p:cViewPr>
      <p:scale>
        <a:sx n="140" d="100"/>
        <a:sy n="140" d="100"/>
      </p:scale>
      <p:origin x="0" y="-2194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tableStyles" Target="tableStyles.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handoutMaster" Target="handoutMasters/handoutMaster1.xml"/><Relationship Id="rId5" Type="http://schemas.openxmlformats.org/officeDocument/2006/relationships/slideMaster" Target="slideMasters/slideMaster5.xml"/><Relationship Id="rId61" Type="http://schemas.openxmlformats.org/officeDocument/2006/relationships/slide" Target="slides/slide52.xml"/><Relationship Id="rId82" Type="http://schemas.openxmlformats.org/officeDocument/2006/relationships/viewProps" Target="viewProp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oleObject" Target="file://///Users/davidmuhlestein/Dropbox%20(Leavitt%20Partners)/Leavitt%20Partners/Misc%20Projects/ACO%20Penetration%202017.xlsx" TargetMode="External"/><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oleObject" Target="file://///Users/davidmuhlestein/Dropbox%20(Leavitt%20Partners)/Leavitt%20Partners/Misc%20Projects/ACO%20Penetration%202017.xlsx" TargetMode="External"/><Relationship Id="rId2" Type="http://schemas.microsoft.com/office/2011/relationships/chartColorStyle" Target="colors8.xml"/><Relationship Id="rId1" Type="http://schemas.microsoft.com/office/2011/relationships/chartStyle" Target="style8.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naumock\Work\BD\Results\Copy%20of%20APK%20Trends%20by%20Contract%203_1%20NA_v4.xlsx" TargetMode="External"/><Relationship Id="rId2" Type="http://schemas.microsoft.com/office/2011/relationships/chartColorStyle" Target="colors9.xml"/><Relationship Id="rId1" Type="http://schemas.microsoft.com/office/2011/relationships/chartStyle" Target="style9.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oleObject" Target="file://///Users/davidmuhlestein/Dropbox%20(Leavitt%20Partners)/Leavitt%20Partners/ACO%20Trends/Misc/ACO%20Additions%20and%20Dropouts%20Over%20Time.xlsx" TargetMode="External"/><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oleObject" Target="file://///D:/Dropbox%20(Leavitt%20Partners)/Leavitt%20Partners/ACO%20Trends/Misc/Net%20Impact%20by%20Cohort%202016.xlsx" TargetMode="External"/><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file://///C:/Users/rss/Dropbox/ACO%202016%20Performance/Data/mssp%20longitudinal%20data%20with%20survival.xlsx" TargetMode="External"/><Relationship Id="rId2" Type="http://schemas.microsoft.com/office/2011/relationships/chartColorStyle" Target="colors4.xml"/><Relationship Id="rId1" Type="http://schemas.microsoft.com/office/2011/relationships/chartStyle" Target="style4.xm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rss/Dropbox/ACO%202016%20Performance/Data/mssp%20longitudinal%20data%20with%20survival.xlsx" TargetMode="Externa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9.xml.rels><?xml version="1.0" encoding="UTF-8" standalone="yes"?>
<Relationships xmlns="http://schemas.openxmlformats.org/package/2006/relationships"><Relationship Id="rId3" Type="http://schemas.openxmlformats.org/officeDocument/2006/relationships/oleObject" Target="file://///Users/davidmuhlestein/Dropbox%20(Leavitt%20Partners)/Leavitt%20Partners/Misc%20Projects/ACO%20Penetration%202017.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430986567855497E-2"/>
          <c:y val="2.2531880484636401E-2"/>
          <c:w val="0.80164119190983496"/>
          <c:h val="0.75652853999310699"/>
        </c:manualLayout>
      </c:layout>
      <c:barChart>
        <c:barDir val="col"/>
        <c:grouping val="clustered"/>
        <c:varyColors val="0"/>
        <c:ser>
          <c:idx val="0"/>
          <c:order val="0"/>
          <c:tx>
            <c:strRef>
              <c:f>Sheet1!$B$1</c:f>
              <c:strCache>
                <c:ptCount val="1"/>
                <c:pt idx="0">
                  <c:v># of ACOs</c:v>
                </c:pt>
              </c:strCache>
            </c:strRef>
          </c:tx>
          <c:spPr>
            <a:solidFill>
              <a:srgbClr val="193560"/>
            </a:solidFill>
            <a:ln w="47625" cap="rnd">
              <a:solidFill>
                <a:srgbClr val="193560"/>
              </a:solidFill>
              <a:round/>
            </a:ln>
            <a:effectLst/>
          </c:spPr>
          <c:invertIfNegative val="0"/>
          <c:dLbls>
            <c:dLbl>
              <c:idx val="0"/>
              <c:layout>
                <c:manualLayout>
                  <c:x val="3.1519946273199598E-3"/>
                  <c:y val="-1.39103554868624E-2"/>
                </c:manualLayout>
              </c:layout>
              <c:spPr>
                <a:noFill/>
                <a:ln>
                  <a:noFill/>
                </a:ln>
                <a:effectLst/>
              </c:spPr>
              <c:txPr>
                <a:bodyPr wrap="square" lIns="38100" tIns="19050" rIns="38100" bIns="19050" anchor="ctr">
                  <a:noAutofit/>
                </a:bodyPr>
                <a:lstStyle/>
                <a:p>
                  <a:pPr>
                    <a:defRPr sz="900" b="0"/>
                  </a:pPr>
                  <a:endParaRPr lang="en-US"/>
                </a:p>
              </c:txPr>
              <c:showLegendKey val="0"/>
              <c:showVal val="1"/>
              <c:showCatName val="0"/>
              <c:showSerName val="0"/>
              <c:showPercent val="0"/>
              <c:showBubbleSize val="0"/>
              <c:extLst>
                <c:ext xmlns:c15="http://schemas.microsoft.com/office/drawing/2012/chart" uri="{CE6537A1-D6FC-4f65-9D91-7224C49458BB}">
                  <c15:layout>
                    <c:manualLayout>
                      <c:w val="3.3284408059615703E-2"/>
                      <c:h val="4.01392252552666E-2"/>
                    </c:manualLayout>
                  </c15:layout>
                </c:ext>
                <c:ext xmlns:c16="http://schemas.microsoft.com/office/drawing/2014/chart" uri="{C3380CC4-5D6E-409C-BE32-E72D297353CC}">
                  <c16:uniqueId val="{00000000-3D0D-4F25-92F4-7274BA08D637}"/>
                </c:ext>
              </c:extLst>
            </c:dLbl>
            <c:dLbl>
              <c:idx val="1"/>
              <c:layout>
                <c:manualLayout>
                  <c:x val="7.8804519126767804E-4"/>
                  <c:y val="-1.08191653786708E-2"/>
                </c:manualLayout>
              </c:layout>
              <c:spPr>
                <a:noFill/>
                <a:ln>
                  <a:noFill/>
                </a:ln>
                <a:effectLst/>
              </c:spPr>
              <c:txPr>
                <a:bodyPr wrap="square" lIns="38100" tIns="19050" rIns="38100" bIns="19050" anchor="ctr">
                  <a:noAutofit/>
                </a:bodyPr>
                <a:lstStyle/>
                <a:p>
                  <a:pPr>
                    <a:defRPr sz="900" b="0"/>
                  </a:pPr>
                  <a:endParaRPr lang="en-US"/>
                </a:p>
              </c:txPr>
              <c:showLegendKey val="0"/>
              <c:showVal val="1"/>
              <c:showCatName val="0"/>
              <c:showSerName val="0"/>
              <c:showPercent val="0"/>
              <c:showBubbleSize val="0"/>
              <c:extLst>
                <c:ext xmlns:c15="http://schemas.microsoft.com/office/drawing/2012/chart" uri="{CE6537A1-D6FC-4f65-9D91-7224C49458BB}">
                  <c15:layout>
                    <c:manualLayout>
                      <c:w val="3.17084417689142E-2"/>
                      <c:h val="4.6321605471649901E-2"/>
                    </c:manualLayout>
                  </c15:layout>
                </c:ext>
                <c:ext xmlns:c16="http://schemas.microsoft.com/office/drawing/2014/chart" uri="{C3380CC4-5D6E-409C-BE32-E72D297353CC}">
                  <c16:uniqueId val="{00000001-3D0D-4F25-92F4-7274BA08D637}"/>
                </c:ext>
              </c:extLst>
            </c:dLbl>
            <c:dLbl>
              <c:idx val="2"/>
              <c:layout>
                <c:manualLayout>
                  <c:x val="-4.7278988721045001E-3"/>
                  <c:y val="-1.545595054095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D0D-4F25-92F4-7274BA08D637}"/>
                </c:ext>
              </c:extLst>
            </c:dLbl>
            <c:dLbl>
              <c:idx val="3"/>
              <c:layout>
                <c:manualLayout>
                  <c:x val="-1.5759662907014999E-2"/>
                  <c:y val="-1.5455950540958399E-2"/>
                </c:manualLayout>
              </c:layout>
              <c:showLegendKey val="0"/>
              <c:showVal val="1"/>
              <c:showCatName val="0"/>
              <c:showSerName val="0"/>
              <c:showPercent val="0"/>
              <c:showBubbleSize val="0"/>
              <c:extLst>
                <c:ext xmlns:c15="http://schemas.microsoft.com/office/drawing/2012/chart" uri="{CE6537A1-D6FC-4f65-9D91-7224C49458BB}">
                  <c15:layout>
                    <c:manualLayout>
                      <c:w val="4.2117761164914599E-2"/>
                      <c:h val="5.0788253477588897E-2"/>
                    </c:manualLayout>
                  </c15:layout>
                </c:ext>
                <c:ext xmlns:c16="http://schemas.microsoft.com/office/drawing/2014/chart" uri="{C3380CC4-5D6E-409C-BE32-E72D297353CC}">
                  <c16:uniqueId val="{00000003-3D0D-4F25-92F4-7274BA08D637}"/>
                </c:ext>
              </c:extLst>
            </c:dLbl>
            <c:dLbl>
              <c:idx val="4"/>
              <c:layout>
                <c:manualLayout>
                  <c:x val="1.5759662907015E-3"/>
                  <c:y val="3.09119010819164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D0D-4F25-92F4-7274BA08D637}"/>
                </c:ext>
              </c:extLst>
            </c:dLbl>
            <c:dLbl>
              <c:idx val="5"/>
              <c:layout>
                <c:manualLayout>
                  <c:x val="7.8798314535075097E-3"/>
                  <c:y val="6.18238021638331E-3"/>
                </c:manualLayout>
              </c:layout>
              <c:showLegendKey val="0"/>
              <c:showVal val="1"/>
              <c:showCatName val="0"/>
              <c:showSerName val="0"/>
              <c:showPercent val="0"/>
              <c:showBubbleSize val="0"/>
              <c:extLst>
                <c:ext xmlns:c15="http://schemas.microsoft.com/office/drawing/2012/chart" uri="{CE6537A1-D6FC-4f65-9D91-7224C49458BB}">
                  <c15:layout>
                    <c:manualLayout>
                      <c:w val="3.3426245025778803E-2"/>
                      <c:h val="4.7001667295452097E-2"/>
                    </c:manualLayout>
                  </c15:layout>
                </c:ext>
                <c:ext xmlns:c16="http://schemas.microsoft.com/office/drawing/2014/chart" uri="{C3380CC4-5D6E-409C-BE32-E72D297353CC}">
                  <c16:uniqueId val="{00000000-18C4-4D04-A863-0C16F5970A7F}"/>
                </c:ext>
              </c:extLst>
            </c:dLbl>
            <c:dLbl>
              <c:idx val="6"/>
              <c:layout>
                <c:manualLayout>
                  <c:x val="3.1519325814030599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8C4-4D04-A863-0C16F5970A7F}"/>
                </c:ext>
              </c:extLst>
            </c:dLbl>
            <c:dLbl>
              <c:idx val="7"/>
              <c:layout>
                <c:manualLayout>
                  <c:x val="-7.87983145350756E-3"/>
                  <c:y val="-1.8547140649149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8C4-4D04-A863-0C16F5970A7F}"/>
                </c:ext>
              </c:extLst>
            </c:dLbl>
            <c:dLbl>
              <c:idx val="8"/>
              <c:layout>
                <c:manualLayout>
                  <c:x val="-3.151932581403E-3"/>
                  <c:y val="-3.70942812982998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8C4-4D04-A863-0C16F5970A7F}"/>
                </c:ext>
              </c:extLst>
            </c:dLbl>
            <c:dLbl>
              <c:idx val="9"/>
              <c:layout>
                <c:manualLayout>
                  <c:x val="-5.7784763124541294E-17"/>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8C4-4D04-A863-0C16F5970A7F}"/>
                </c:ext>
              </c:extLst>
            </c:dLbl>
            <c:dLbl>
              <c:idx val="10"/>
              <c:layout>
                <c:manualLayout>
                  <c:x val="-7.87983145350756E-3"/>
                  <c:y val="-4.0185471406491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8C4-4D04-A863-0C16F5970A7F}"/>
                </c:ext>
              </c:extLst>
            </c:dLbl>
            <c:dLbl>
              <c:idx val="11"/>
              <c:layout>
                <c:manualLayout>
                  <c:x val="-1.5759662907015E-3"/>
                  <c:y val="-3.09119010819171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8C4-4D04-A863-0C16F5970A7F}"/>
                </c:ext>
              </c:extLst>
            </c:dLbl>
            <c:dLbl>
              <c:idx val="12"/>
              <c:layout>
                <c:manualLayout>
                  <c:x val="-3.151932581403E-3"/>
                  <c:y val="-2.4729520865533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8C4-4D04-A863-0C16F5970A7F}"/>
                </c:ext>
              </c:extLst>
            </c:dLbl>
            <c:dLbl>
              <c:idx val="13"/>
              <c:layout>
                <c:manualLayout>
                  <c:x val="-1.5759662907015601E-3"/>
                  <c:y val="-3.09119010819166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8C4-4D04-A863-0C16F5970A7F}"/>
                </c:ext>
              </c:extLst>
            </c:dLbl>
            <c:dLbl>
              <c:idx val="15"/>
              <c:layout>
                <c:manualLayout>
                  <c:x val="-8.0539322964882695E-3"/>
                  <c:y val="-3.4003091190108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87E-4E8E-8F9E-092CFB34DC26}"/>
                </c:ext>
              </c:extLst>
            </c:dLbl>
            <c:dLbl>
              <c:idx val="18"/>
              <c:layout>
                <c:manualLayout>
                  <c:x val="-4.7278988721045001E-3"/>
                  <c:y val="-4.32766615146831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8C4-4D04-A863-0C16F5970A7F}"/>
                </c:ext>
              </c:extLst>
            </c:dLbl>
            <c:dLbl>
              <c:idx val="19"/>
              <c:layout>
                <c:manualLayout>
                  <c:x val="1.5759662907015E-3"/>
                  <c:y val="-3.2457496136012398E-2"/>
                </c:manualLayout>
              </c:layout>
              <c:spPr>
                <a:noFill/>
                <a:ln>
                  <a:noFill/>
                </a:ln>
                <a:effectLst/>
              </c:spPr>
              <c:txPr>
                <a:bodyPr wrap="square" lIns="38100" tIns="19050" rIns="38100" bIns="19050" anchor="ctr">
                  <a:noAutofit/>
                </a:bodyPr>
                <a:lstStyle/>
                <a:p>
                  <a:pPr>
                    <a:defRPr sz="900" b="0"/>
                  </a:pPr>
                  <a:endParaRPr lang="en-US"/>
                </a:p>
              </c:txPr>
              <c:showLegendKey val="0"/>
              <c:showVal val="1"/>
              <c:showCatName val="0"/>
              <c:showSerName val="0"/>
              <c:showPercent val="0"/>
              <c:showBubbleSize val="0"/>
              <c:extLst>
                <c:ext xmlns:c15="http://schemas.microsoft.com/office/drawing/2012/chart" uri="{CE6537A1-D6FC-4f65-9D91-7224C49458BB}">
                  <c15:layout>
                    <c:manualLayout>
                      <c:w val="4.6033975351390803E-2"/>
                      <c:h val="3.7728096970877097E-2"/>
                    </c:manualLayout>
                  </c15:layout>
                </c:ext>
                <c:ext xmlns:c16="http://schemas.microsoft.com/office/drawing/2014/chart" uri="{C3380CC4-5D6E-409C-BE32-E72D297353CC}">
                  <c16:uniqueId val="{00000005-3D0D-4F25-92F4-7274BA08D637}"/>
                </c:ext>
              </c:extLst>
            </c:dLbl>
            <c:dLbl>
              <c:idx val="20"/>
              <c:layout>
                <c:manualLayout>
                  <c:x val="-1.5759662907015E-3"/>
                  <c:y val="-1.85471406491499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D0D-4F25-92F4-7274BA08D637}"/>
                </c:ext>
              </c:extLst>
            </c:dLbl>
            <c:dLbl>
              <c:idx val="21"/>
              <c:layout>
                <c:manualLayout>
                  <c:x val="-1.1556952624908101E-16"/>
                  <c:y val="-2.472952086553319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D0D-4F25-92F4-7274BA08D637}"/>
                </c:ext>
              </c:extLst>
            </c:dLbl>
            <c:dLbl>
              <c:idx val="22"/>
              <c:layout>
                <c:manualLayout>
                  <c:x val="-1.1556952624908101E-16"/>
                  <c:y val="-3.0911901081916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D0D-4F25-92F4-7274BA08D637}"/>
                </c:ext>
              </c:extLst>
            </c:dLbl>
            <c:spPr>
              <a:noFill/>
              <a:ln>
                <a:noFill/>
              </a:ln>
              <a:effectLst/>
            </c:spPr>
            <c:txPr>
              <a:bodyPr wrap="square" lIns="38100" tIns="19050" rIns="38100" bIns="19050" anchor="ctr">
                <a:spAutoFit/>
              </a:bodyPr>
              <a:lstStyle/>
              <a:p>
                <a:pPr>
                  <a:defRPr sz="900" b="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noFill/>
                    </a:ln>
                  </c:spPr>
                </c15:leaderLines>
              </c:ext>
            </c:extLst>
          </c:dLbls>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Sheet1!$B$2:$B$25</c:f>
              <c:numCache>
                <c:formatCode>General</c:formatCode>
                <c:ptCount val="24"/>
                <c:pt idx="0">
                  <c:v>61</c:v>
                </c:pt>
                <c:pt idx="1">
                  <c:v>65</c:v>
                </c:pt>
                <c:pt idx="2">
                  <c:v>75</c:v>
                </c:pt>
                <c:pt idx="3">
                  <c:v>167</c:v>
                </c:pt>
                <c:pt idx="4">
                  <c:v>212</c:v>
                </c:pt>
                <c:pt idx="5">
                  <c:v>314</c:v>
                </c:pt>
                <c:pt idx="6">
                  <c:v>326</c:v>
                </c:pt>
                <c:pt idx="7">
                  <c:v>442</c:v>
                </c:pt>
                <c:pt idx="8">
                  <c:v>453</c:v>
                </c:pt>
                <c:pt idx="9">
                  <c:v>464</c:v>
                </c:pt>
                <c:pt idx="10">
                  <c:v>481</c:v>
                </c:pt>
                <c:pt idx="11">
                  <c:v>611</c:v>
                </c:pt>
                <c:pt idx="12">
                  <c:v>621</c:v>
                </c:pt>
                <c:pt idx="13">
                  <c:v>644</c:v>
                </c:pt>
                <c:pt idx="14">
                  <c:v>652</c:v>
                </c:pt>
                <c:pt idx="15">
                  <c:v>731</c:v>
                </c:pt>
                <c:pt idx="16">
                  <c:v>741</c:v>
                </c:pt>
                <c:pt idx="17">
                  <c:v>744</c:v>
                </c:pt>
                <c:pt idx="18">
                  <c:v>767</c:v>
                </c:pt>
                <c:pt idx="19">
                  <c:v>831</c:v>
                </c:pt>
                <c:pt idx="20">
                  <c:v>833</c:v>
                </c:pt>
                <c:pt idx="21">
                  <c:v>838</c:v>
                </c:pt>
                <c:pt idx="22">
                  <c:v>842</c:v>
                </c:pt>
                <c:pt idx="23">
                  <c:v>923</c:v>
                </c:pt>
              </c:numCache>
            </c:numRef>
          </c:val>
          <c:extLst>
            <c:ext xmlns:c16="http://schemas.microsoft.com/office/drawing/2014/chart" uri="{C3380CC4-5D6E-409C-BE32-E72D297353CC}">
              <c16:uniqueId val="{00000001-387E-4E8E-8F9E-092CFB34DC26}"/>
            </c:ext>
          </c:extLst>
        </c:ser>
        <c:dLbls>
          <c:showLegendKey val="0"/>
          <c:showVal val="0"/>
          <c:showCatName val="0"/>
          <c:showSerName val="0"/>
          <c:showPercent val="0"/>
          <c:showBubbleSize val="0"/>
        </c:dLbls>
        <c:gapWidth val="150"/>
        <c:axId val="-2113444592"/>
        <c:axId val="-2113441072"/>
      </c:barChart>
      <c:lineChart>
        <c:grouping val="standard"/>
        <c:varyColors val="0"/>
        <c:ser>
          <c:idx val="1"/>
          <c:order val="1"/>
          <c:tx>
            <c:strRef>
              <c:f>Sheet1!$C$1</c:f>
              <c:strCache>
                <c:ptCount val="1"/>
                <c:pt idx="0">
                  <c:v># of Covered Lives </c:v>
                </c:pt>
              </c:strCache>
            </c:strRef>
          </c:tx>
          <c:spPr>
            <a:ln>
              <a:solidFill>
                <a:srgbClr val="009949"/>
              </a:solidFill>
            </a:ln>
          </c:spPr>
          <c:marker>
            <c:symbol val="none"/>
          </c:marker>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Sheet1!$C$2:$C$25</c:f>
              <c:numCache>
                <c:formatCode>General</c:formatCode>
                <c:ptCount val="24"/>
                <c:pt idx="0">
                  <c:v>2791561</c:v>
                </c:pt>
                <c:pt idx="1">
                  <c:v>2982275</c:v>
                </c:pt>
                <c:pt idx="2">
                  <c:v>3182690</c:v>
                </c:pt>
                <c:pt idx="3">
                  <c:v>8435798</c:v>
                </c:pt>
                <c:pt idx="4">
                  <c:v>9379983</c:v>
                </c:pt>
                <c:pt idx="5">
                  <c:v>13216479</c:v>
                </c:pt>
                <c:pt idx="6">
                  <c:v>13600045</c:v>
                </c:pt>
                <c:pt idx="7">
                  <c:v>16986264</c:v>
                </c:pt>
                <c:pt idx="8">
                  <c:v>17767936</c:v>
                </c:pt>
                <c:pt idx="9">
                  <c:v>18604876</c:v>
                </c:pt>
                <c:pt idx="10">
                  <c:v>19197688</c:v>
                </c:pt>
                <c:pt idx="11">
                  <c:v>22154852</c:v>
                </c:pt>
                <c:pt idx="12">
                  <c:v>22783228</c:v>
                </c:pt>
                <c:pt idx="13">
                  <c:v>24345344</c:v>
                </c:pt>
                <c:pt idx="14">
                  <c:v>25016560</c:v>
                </c:pt>
                <c:pt idx="15">
                  <c:v>27612544</c:v>
                </c:pt>
                <c:pt idx="16">
                  <c:v>28249392</c:v>
                </c:pt>
                <c:pt idx="17">
                  <c:v>28498832</c:v>
                </c:pt>
                <c:pt idx="18">
                  <c:v>28710024</c:v>
                </c:pt>
                <c:pt idx="19">
                  <c:v>30173916</c:v>
                </c:pt>
                <c:pt idx="20">
                  <c:v>30085900</c:v>
                </c:pt>
                <c:pt idx="21">
                  <c:v>30770972</c:v>
                </c:pt>
                <c:pt idx="22">
                  <c:v>31264444</c:v>
                </c:pt>
                <c:pt idx="23">
                  <c:v>32392076</c:v>
                </c:pt>
              </c:numCache>
            </c:numRef>
          </c:val>
          <c:smooth val="0"/>
          <c:extLst>
            <c:ext xmlns:c16="http://schemas.microsoft.com/office/drawing/2014/chart" uri="{C3380CC4-5D6E-409C-BE32-E72D297353CC}">
              <c16:uniqueId val="{00000002-387E-4E8E-8F9E-092CFB34DC26}"/>
            </c:ext>
          </c:extLst>
        </c:ser>
        <c:dLbls>
          <c:showLegendKey val="0"/>
          <c:showVal val="0"/>
          <c:showCatName val="0"/>
          <c:showSerName val="0"/>
          <c:showPercent val="0"/>
          <c:showBubbleSize val="0"/>
        </c:dLbls>
        <c:marker val="1"/>
        <c:smooth val="0"/>
        <c:axId val="-2111508096"/>
        <c:axId val="-2111611168"/>
      </c:lineChart>
      <c:catAx>
        <c:axId val="-2113444592"/>
        <c:scaling>
          <c:orientation val="minMax"/>
        </c:scaling>
        <c:delete val="0"/>
        <c:axPos val="b"/>
        <c:numFmt formatCode="m/d/yyyy" sourceLinked="0"/>
        <c:majorTickMark val="out"/>
        <c:minorTickMark val="none"/>
        <c:tickLblPos val="nextTo"/>
        <c:spPr>
          <a:noFill/>
          <a:ln w="9525" cap="flat" cmpd="sng" algn="ctr">
            <a:noFill/>
            <a:round/>
          </a:ln>
          <a:effectLst/>
        </c:spPr>
        <c:txPr>
          <a:bodyPr rot="0" spcFirstLastPara="1" vertOverflow="ellipsis" wrap="square" anchor="ctr" anchorCtr="1"/>
          <a:lstStyle/>
          <a:p>
            <a:pPr>
              <a:defRPr sz="1000" b="0" i="0" u="none" strike="noStrike" kern="1200" baseline="0">
                <a:solidFill>
                  <a:schemeClr val="tx1"/>
                </a:solidFill>
                <a:latin typeface="+mn-lt"/>
                <a:ea typeface="+mn-ea"/>
                <a:cs typeface="+mn-cs"/>
              </a:defRPr>
            </a:pPr>
            <a:endParaRPr lang="en-US"/>
          </a:p>
        </c:txPr>
        <c:crossAx val="-2113441072"/>
        <c:crosses val="autoZero"/>
        <c:auto val="0"/>
        <c:lblAlgn val="ctr"/>
        <c:lblOffset val="100"/>
        <c:noMultiLvlLbl val="0"/>
      </c:catAx>
      <c:valAx>
        <c:axId val="-2113441072"/>
        <c:scaling>
          <c:orientation val="minMax"/>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mn-lt"/>
                    <a:ea typeface="+mn-ea"/>
                    <a:cs typeface="+mn-cs"/>
                  </a:defRPr>
                </a:pPr>
                <a:r>
                  <a:rPr lang="en-US" sz="1200" b="1" dirty="0">
                    <a:solidFill>
                      <a:schemeClr val="tx1"/>
                    </a:solidFill>
                  </a:rPr>
                  <a:t>Number of ACOs</a:t>
                </a:r>
              </a:p>
            </c:rich>
          </c:tx>
          <c:layout>
            <c:manualLayout>
              <c:xMode val="edge"/>
              <c:yMode val="edge"/>
              <c:x val="7.5321128791955398E-3"/>
              <c:y val="0.29433546204074301"/>
            </c:manualLayout>
          </c:layout>
          <c:overlay val="0"/>
          <c:spPr>
            <a:noFill/>
            <a:ln>
              <a:noFill/>
            </a:ln>
            <a:effectLst/>
          </c:sp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13444592"/>
        <c:crosses val="autoZero"/>
        <c:crossBetween val="between"/>
      </c:valAx>
      <c:valAx>
        <c:axId val="-2111611168"/>
        <c:scaling>
          <c:orientation val="minMax"/>
          <c:max val="35000000"/>
        </c:scaling>
        <c:delete val="0"/>
        <c:axPos val="r"/>
        <c:numFmt formatCode="General" sourceLinked="1"/>
        <c:majorTickMark val="out"/>
        <c:minorTickMark val="none"/>
        <c:tickLblPos val="nextTo"/>
        <c:crossAx val="-2111508096"/>
        <c:crosses val="max"/>
        <c:crossBetween val="between"/>
        <c:dispUnits>
          <c:builtInUnit val="millions"/>
        </c:dispUnits>
      </c:valAx>
      <c:catAx>
        <c:axId val="-2111508096"/>
        <c:scaling>
          <c:orientation val="minMax"/>
        </c:scaling>
        <c:delete val="1"/>
        <c:axPos val="b"/>
        <c:numFmt formatCode="General" sourceLinked="1"/>
        <c:majorTickMark val="out"/>
        <c:minorTickMark val="none"/>
        <c:tickLblPos val="nextTo"/>
        <c:crossAx val="-2111611168"/>
        <c:crosses val="autoZero"/>
        <c:auto val="1"/>
        <c:lblAlgn val="ctr"/>
        <c:lblOffset val="100"/>
        <c:noMultiLvlLbl val="0"/>
      </c:catAx>
      <c:spPr>
        <a:solidFill>
          <a:schemeClr val="bg1">
            <a:lumMod val="95000"/>
          </a:schemeClr>
        </a:solidFill>
        <a:ln>
          <a:noFill/>
        </a:ln>
        <a:effectLst/>
      </c:spPr>
    </c:plotArea>
    <c:legend>
      <c:legendPos val="b"/>
      <c:layout>
        <c:manualLayout>
          <c:xMode val="edge"/>
          <c:yMode val="edge"/>
          <c:x val="0.33468166652046"/>
          <c:y val="0.91747642054789502"/>
          <c:w val="0.320638155524677"/>
          <c:h val="6.0885230255309002E-2"/>
        </c:manualLayout>
      </c:layout>
      <c:overlay val="0"/>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Sheet1!$A$5</c:f>
              <c:strCache>
                <c:ptCount val="1"/>
                <c:pt idx="0">
                  <c:v>Median</c:v>
                </c:pt>
              </c:strCache>
            </c:strRef>
          </c:tx>
          <c:spPr>
            <a:solidFill>
              <a:srgbClr val="2C4D75"/>
            </a:solidFill>
          </c:spPr>
          <c:dPt>
            <c:idx val="0"/>
            <c:bubble3D val="0"/>
            <c:spPr>
              <a:solidFill>
                <a:srgbClr val="009949"/>
              </a:solidFill>
              <a:ln w="19050">
                <a:solidFill>
                  <a:schemeClr val="lt1"/>
                </a:solidFill>
              </a:ln>
              <a:effectLst/>
            </c:spPr>
            <c:extLst>
              <c:ext xmlns:c16="http://schemas.microsoft.com/office/drawing/2014/chart" uri="{C3380CC4-5D6E-409C-BE32-E72D297353CC}">
                <c16:uniqueId val="{00000001-B455-4FB2-B0BB-75A1D7BB3032}"/>
              </c:ext>
            </c:extLst>
          </c:dPt>
          <c:dPt>
            <c:idx val="1"/>
            <c:bubble3D val="0"/>
            <c:spPr>
              <a:solidFill>
                <a:srgbClr val="2C4D75"/>
              </a:solidFill>
              <a:ln w="19050">
                <a:solidFill>
                  <a:schemeClr val="lt1"/>
                </a:solidFill>
              </a:ln>
              <a:effectLst/>
            </c:spPr>
            <c:extLst>
              <c:ext xmlns:c16="http://schemas.microsoft.com/office/drawing/2014/chart" uri="{C3380CC4-5D6E-409C-BE32-E72D297353CC}">
                <c16:uniqueId val="{00000003-B455-4FB2-B0BB-75A1D7BB3032}"/>
              </c:ext>
            </c:extLst>
          </c:dPt>
          <c:dLbls>
            <c:dLbl>
              <c:idx val="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1"/>
              <c:showBubbleSize val="0"/>
              <c:extLst>
                <c:ext xmlns:c16="http://schemas.microsoft.com/office/drawing/2014/chart" uri="{C3380CC4-5D6E-409C-BE32-E72D297353CC}">
                  <c16:uniqueId val="{00000001-B455-4FB2-B0BB-75A1D7BB3032}"/>
                </c:ext>
              </c:extLst>
            </c:dLbl>
            <c:dLbl>
              <c:idx val="1"/>
              <c:delete val="1"/>
              <c:extLst>
                <c:ext xmlns:c15="http://schemas.microsoft.com/office/drawing/2012/chart" uri="{CE6537A1-D6FC-4f65-9D91-7224C49458BB}"/>
                <c:ext xmlns:c16="http://schemas.microsoft.com/office/drawing/2014/chart" uri="{C3380CC4-5D6E-409C-BE32-E72D297353CC}">
                  <c16:uniqueId val="{00000003-B455-4FB2-B0BB-75A1D7BB303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1"/>
            <c:showBubbleSize val="0"/>
            <c:showLeaderLines val="0"/>
            <c:extLst>
              <c:ext xmlns:c15="http://schemas.microsoft.com/office/drawing/2012/chart" uri="{CE6537A1-D6FC-4f65-9D91-7224C49458BB}"/>
            </c:extLst>
          </c:dLbls>
          <c:val>
            <c:numRef>
              <c:f>Sheet1!$B$5:$C$5</c:f>
              <c:numCache>
                <c:formatCode>General</c:formatCode>
                <c:ptCount val="2"/>
                <c:pt idx="0">
                  <c:v>4.2835699999999997E-2</c:v>
                </c:pt>
                <c:pt idx="1">
                  <c:v>0.95716429999999997</c:v>
                </c:pt>
              </c:numCache>
            </c:numRef>
          </c:val>
          <c:extLst>
            <c:ext xmlns:c16="http://schemas.microsoft.com/office/drawing/2014/chart" uri="{C3380CC4-5D6E-409C-BE32-E72D297353CC}">
              <c16:uniqueId val="{00000004-B455-4FB2-B0BB-75A1D7BB3032}"/>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Sheet1!$A$6</c:f>
              <c:strCache>
                <c:ptCount val="1"/>
                <c:pt idx="0">
                  <c:v>75th Percentile</c:v>
                </c:pt>
              </c:strCache>
            </c:strRef>
          </c:tx>
          <c:dPt>
            <c:idx val="0"/>
            <c:bubble3D val="0"/>
            <c:spPr>
              <a:solidFill>
                <a:srgbClr val="009949"/>
              </a:solidFill>
              <a:ln w="19050">
                <a:solidFill>
                  <a:schemeClr val="lt1"/>
                </a:solidFill>
              </a:ln>
              <a:effectLst/>
            </c:spPr>
            <c:extLst>
              <c:ext xmlns:c16="http://schemas.microsoft.com/office/drawing/2014/chart" uri="{C3380CC4-5D6E-409C-BE32-E72D297353CC}">
                <c16:uniqueId val="{00000001-EECF-4CDF-95E9-2F35CD2EE185}"/>
              </c:ext>
            </c:extLst>
          </c:dPt>
          <c:dPt>
            <c:idx val="1"/>
            <c:bubble3D val="0"/>
            <c:spPr>
              <a:solidFill>
                <a:srgbClr val="2C4D75"/>
              </a:solidFill>
              <a:ln w="19050">
                <a:solidFill>
                  <a:schemeClr val="lt1"/>
                </a:solidFill>
              </a:ln>
              <a:effectLst/>
            </c:spPr>
            <c:extLst>
              <c:ext xmlns:c16="http://schemas.microsoft.com/office/drawing/2014/chart" uri="{C3380CC4-5D6E-409C-BE32-E72D297353CC}">
                <c16:uniqueId val="{00000003-EECF-4CDF-95E9-2F35CD2EE185}"/>
              </c:ext>
            </c:extLst>
          </c:dPt>
          <c:dLbls>
            <c:dLbl>
              <c:idx val="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1"/>
              <c:showBubbleSize val="0"/>
              <c:extLst>
                <c:ext xmlns:c16="http://schemas.microsoft.com/office/drawing/2014/chart" uri="{C3380CC4-5D6E-409C-BE32-E72D297353CC}">
                  <c16:uniqueId val="{00000001-EECF-4CDF-95E9-2F35CD2EE185}"/>
                </c:ext>
              </c:extLst>
            </c:dLbl>
            <c:dLbl>
              <c:idx val="1"/>
              <c:delete val="1"/>
              <c:extLst>
                <c:ext xmlns:c15="http://schemas.microsoft.com/office/drawing/2012/chart" uri="{CE6537A1-D6FC-4f65-9D91-7224C49458BB}"/>
                <c:ext xmlns:c16="http://schemas.microsoft.com/office/drawing/2014/chart" uri="{C3380CC4-5D6E-409C-BE32-E72D297353CC}">
                  <c16:uniqueId val="{00000003-EECF-4CDF-95E9-2F35CD2EE18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val>
            <c:numRef>
              <c:f>Sheet1!$B$6:$C$6</c:f>
              <c:numCache>
                <c:formatCode>General</c:formatCode>
                <c:ptCount val="2"/>
                <c:pt idx="0">
                  <c:v>0.14066699999999999</c:v>
                </c:pt>
                <c:pt idx="1">
                  <c:v>0.85933300000000001</c:v>
                </c:pt>
              </c:numCache>
            </c:numRef>
          </c:val>
          <c:extLst>
            <c:ext xmlns:c16="http://schemas.microsoft.com/office/drawing/2014/chart" uri="{C3380CC4-5D6E-409C-BE32-E72D297353CC}">
              <c16:uniqueId val="{00000004-EECF-4CDF-95E9-2F35CD2EE185}"/>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67765603923401"/>
          <c:y val="7.0160848499585801E-2"/>
          <c:w val="0.816560633242158"/>
          <c:h val="0.74163749748343499"/>
        </c:manualLayout>
      </c:layout>
      <c:lineChart>
        <c:grouping val="standard"/>
        <c:varyColors val="0"/>
        <c:ser>
          <c:idx val="0"/>
          <c:order val="0"/>
          <c:tx>
            <c:strRef>
              <c:f>MedAdv!$F$1</c:f>
              <c:strCache>
                <c:ptCount val="1"/>
                <c:pt idx="0">
                  <c:v>Medicare Advantage</c:v>
                </c:pt>
              </c:strCache>
            </c:strRef>
          </c:tx>
          <c:spPr>
            <a:ln w="28575" cap="rnd">
              <a:solidFill>
                <a:schemeClr val="accent1"/>
              </a:solidFill>
              <a:round/>
            </a:ln>
            <a:effectLst/>
          </c:spPr>
          <c:marker>
            <c:symbol val="none"/>
          </c:marker>
          <c:cat>
            <c:strRef>
              <c:f>ALL!$F$5:$F$18</c:f>
              <c:strCache>
                <c:ptCount val="14"/>
                <c:pt idx="0">
                  <c:v>Q0</c:v>
                </c:pt>
                <c:pt idx="1">
                  <c:v>Q1</c:v>
                </c:pt>
                <c:pt idx="2">
                  <c:v>Q2</c:v>
                </c:pt>
                <c:pt idx="3">
                  <c:v>Q3</c:v>
                </c:pt>
                <c:pt idx="4">
                  <c:v>Q4</c:v>
                </c:pt>
                <c:pt idx="5">
                  <c:v>Q5</c:v>
                </c:pt>
                <c:pt idx="6">
                  <c:v>Q6</c:v>
                </c:pt>
                <c:pt idx="7">
                  <c:v>Q7</c:v>
                </c:pt>
                <c:pt idx="8">
                  <c:v>Q8</c:v>
                </c:pt>
                <c:pt idx="9">
                  <c:v>Q9</c:v>
                </c:pt>
                <c:pt idx="10">
                  <c:v>Q10</c:v>
                </c:pt>
                <c:pt idx="11">
                  <c:v>Q11</c:v>
                </c:pt>
                <c:pt idx="12">
                  <c:v>Q12</c:v>
                </c:pt>
                <c:pt idx="13">
                  <c:v>Q13</c:v>
                </c:pt>
              </c:strCache>
            </c:strRef>
          </c:cat>
          <c:val>
            <c:numRef>
              <c:f>MedAdv!$O$5:$O$18</c:f>
              <c:numCache>
                <c:formatCode>0.00%</c:formatCode>
                <c:ptCount val="14"/>
                <c:pt idx="0">
                  <c:v>0</c:v>
                </c:pt>
                <c:pt idx="1">
                  <c:v>-3.83525955513822E-2</c:v>
                </c:pt>
                <c:pt idx="2">
                  <c:v>-0.13640712989185899</c:v>
                </c:pt>
                <c:pt idx="3">
                  <c:v>-0.16939482956773899</c:v>
                </c:pt>
                <c:pt idx="4">
                  <c:v>-0.14230194459808301</c:v>
                </c:pt>
                <c:pt idx="5">
                  <c:v>-0.14514752511020099</c:v>
                </c:pt>
                <c:pt idx="6">
                  <c:v>-0.19184030102288699</c:v>
                </c:pt>
                <c:pt idx="7">
                  <c:v>-0.22946495533017</c:v>
                </c:pt>
                <c:pt idx="8">
                  <c:v>-0.21944726808755899</c:v>
                </c:pt>
                <c:pt idx="9">
                  <c:v>-0.241416249793621</c:v>
                </c:pt>
                <c:pt idx="10">
                  <c:v>-0.20407679695404701</c:v>
                </c:pt>
                <c:pt idx="11">
                  <c:v>-0.26201525539424497</c:v>
                </c:pt>
                <c:pt idx="12">
                  <c:v>-0.22192173613685801</c:v>
                </c:pt>
                <c:pt idx="13">
                  <c:v>-0.234614712574613</c:v>
                </c:pt>
              </c:numCache>
            </c:numRef>
          </c:val>
          <c:smooth val="0"/>
          <c:extLst>
            <c:ext xmlns:c16="http://schemas.microsoft.com/office/drawing/2014/chart" uri="{C3380CC4-5D6E-409C-BE32-E72D297353CC}">
              <c16:uniqueId val="{00000000-4ED2-4F75-BB07-6CC240670749}"/>
            </c:ext>
          </c:extLst>
        </c:ser>
        <c:ser>
          <c:idx val="1"/>
          <c:order val="1"/>
          <c:tx>
            <c:v>Medicaid</c:v>
          </c:tx>
          <c:spPr>
            <a:ln w="28575" cap="rnd">
              <a:solidFill>
                <a:schemeClr val="accent2"/>
              </a:solidFill>
              <a:round/>
            </a:ln>
            <a:effectLst/>
          </c:spPr>
          <c:marker>
            <c:symbol val="none"/>
          </c:marker>
          <c:val>
            <c:numRef>
              <c:f>Medicaid!$O$5:$O$12</c:f>
              <c:numCache>
                <c:formatCode>0.00%</c:formatCode>
                <c:ptCount val="8"/>
                <c:pt idx="0">
                  <c:v>0</c:v>
                </c:pt>
                <c:pt idx="1">
                  <c:v>-6.1948762051710002E-2</c:v>
                </c:pt>
                <c:pt idx="2">
                  <c:v>-7.8655009632703901E-2</c:v>
                </c:pt>
                <c:pt idx="3">
                  <c:v>-5.79794807143219E-2</c:v>
                </c:pt>
                <c:pt idx="4">
                  <c:v>-7.5103619920816503E-2</c:v>
                </c:pt>
                <c:pt idx="5">
                  <c:v>-0.12653252174826399</c:v>
                </c:pt>
                <c:pt idx="6">
                  <c:v>-0.16396232411099901</c:v>
                </c:pt>
                <c:pt idx="7">
                  <c:v>-0.22433672264065799</c:v>
                </c:pt>
              </c:numCache>
            </c:numRef>
          </c:val>
          <c:smooth val="0"/>
          <c:extLst>
            <c:ext xmlns:c16="http://schemas.microsoft.com/office/drawing/2014/chart" uri="{C3380CC4-5D6E-409C-BE32-E72D297353CC}">
              <c16:uniqueId val="{00000001-4ED2-4F75-BB07-6CC240670749}"/>
            </c:ext>
          </c:extLst>
        </c:ser>
        <c:dLbls>
          <c:showLegendKey val="0"/>
          <c:showVal val="0"/>
          <c:showCatName val="0"/>
          <c:showSerName val="0"/>
          <c:showPercent val="0"/>
          <c:showBubbleSize val="0"/>
        </c:dLbls>
        <c:smooth val="0"/>
        <c:axId val="-2097963408"/>
        <c:axId val="-2109879456"/>
      </c:lineChart>
      <c:catAx>
        <c:axId val="-2097963408"/>
        <c:scaling>
          <c:orientation val="minMax"/>
        </c:scaling>
        <c:delete val="0"/>
        <c:axPos val="b"/>
        <c:title>
          <c:tx>
            <c:rich>
              <a:bodyPr rot="0" spcFirstLastPara="1" vertOverflow="ellipsis" vert="horz" wrap="square" anchor="ctr" anchorCtr="1"/>
              <a:lstStyle/>
              <a:p>
                <a:pPr algn="ctr" rtl="0">
                  <a:defRPr lang="en-US"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400" b="0" i="0" u="none" strike="noStrike" kern="1200" baseline="0" dirty="0">
                    <a:solidFill>
                      <a:sysClr val="windowText" lastClr="000000"/>
                    </a:solidFill>
                    <a:latin typeface="Arial" panose="020B0604020202020204" pitchFamily="34" charset="0"/>
                    <a:ea typeface="+mn-ea"/>
                    <a:cs typeface="Arial" panose="020B0604020202020204" pitchFamily="34" charset="0"/>
                  </a:rPr>
                  <a:t>Time from Landmark Program launch</a:t>
                </a:r>
              </a:p>
            </c:rich>
          </c:tx>
          <c:layout>
            <c:manualLayout>
              <c:xMode val="edge"/>
              <c:yMode val="edge"/>
              <c:x val="0.31936926674402"/>
              <c:y val="0.91633971457982499"/>
            </c:manualLayout>
          </c:layout>
          <c:overlay val="0"/>
          <c:spPr>
            <a:noFill/>
            <a:ln>
              <a:noFill/>
            </a:ln>
            <a:effectLst/>
          </c:spPr>
          <c:txPr>
            <a:bodyPr rot="0" spcFirstLastPara="1" vertOverflow="ellipsis" vert="horz" wrap="square" anchor="ctr" anchorCtr="1"/>
            <a:lstStyle/>
            <a:p>
              <a:pPr algn="ctr" rtl="0">
                <a:defRPr lang="en-US"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low"/>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109879456"/>
        <c:crosses val="autoZero"/>
        <c:auto val="1"/>
        <c:lblAlgn val="ctr"/>
        <c:lblOffset val="100"/>
        <c:noMultiLvlLbl val="0"/>
      </c:catAx>
      <c:valAx>
        <c:axId val="-2109879456"/>
        <c:scaling>
          <c:orientation val="minMax"/>
          <c:min val="-0.3"/>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r>
                  <a:rPr lang="en-US" sz="1400" dirty="0"/>
                  <a:t>Relative reduction in APK (%)</a:t>
                </a:r>
              </a:p>
            </c:rich>
          </c:tx>
          <c:layout>
            <c:manualLayout>
              <c:xMode val="edge"/>
              <c:yMode val="edge"/>
              <c:x val="1.4157375430005699E-2"/>
              <c:y val="0.125297449951116"/>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title>
        <c:numFmt formatCode="0%" sourceLinked="0"/>
        <c:majorTickMark val="out"/>
        <c:minorTickMark val="out"/>
        <c:tickLblPos val="nextTo"/>
        <c:spPr>
          <a:noFill/>
          <a:ln>
            <a:solidFill>
              <a:schemeClr val="tx1">
                <a:alpha val="99000"/>
              </a:schemeClr>
            </a:solidFill>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2097963408"/>
        <c:crosses val="autoZero"/>
        <c:crossBetween val="between"/>
        <c:majorUnit val="0.1"/>
        <c:minorUnit val="0.1"/>
      </c:valAx>
      <c:spPr>
        <a:noFill/>
        <a:ln w="25400">
          <a:noFill/>
        </a:ln>
        <a:effectLst/>
      </c:spPr>
    </c:plotArea>
    <c:legend>
      <c:legendPos val="r"/>
      <c:layout>
        <c:manualLayout>
          <c:xMode val="edge"/>
          <c:yMode val="edge"/>
          <c:x val="0.66949640543341904"/>
          <c:y val="9.9670742230397694E-2"/>
          <c:w val="0.30093779759242401"/>
          <c:h val="0.14587029831568701"/>
        </c:manualLayout>
      </c:layout>
      <c:overlay val="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382027531529201E-2"/>
          <c:y val="3.8568514494566601E-2"/>
          <c:w val="0.68506318196384997"/>
          <c:h val="0.71746055235748996"/>
        </c:manualLayout>
      </c:layout>
      <c:lineChart>
        <c:grouping val="standard"/>
        <c:varyColors val="0"/>
        <c:ser>
          <c:idx val="0"/>
          <c:order val="0"/>
          <c:tx>
            <c:strRef>
              <c:f>Sheet1!$B$1</c:f>
              <c:strCache>
                <c:ptCount val="1"/>
                <c:pt idx="0">
                  <c:v>Total</c:v>
                </c:pt>
              </c:strCache>
            </c:strRef>
          </c:tx>
          <c:spPr>
            <a:ln w="38100" cap="rnd">
              <a:solidFill>
                <a:srgbClr val="2C4D75"/>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13-EB5C-41D8-A8F1-3BDCC04E7B06}"/>
                </c:ext>
              </c:extLst>
            </c:dLbl>
            <c:dLbl>
              <c:idx val="1"/>
              <c:delete val="1"/>
              <c:extLst>
                <c:ext xmlns:c15="http://schemas.microsoft.com/office/drawing/2012/chart" uri="{CE6537A1-D6FC-4f65-9D91-7224C49458BB}"/>
                <c:ext xmlns:c16="http://schemas.microsoft.com/office/drawing/2014/chart" uri="{C3380CC4-5D6E-409C-BE32-E72D297353CC}">
                  <c16:uniqueId val="{00000012-EB5C-41D8-A8F1-3BDCC04E7B06}"/>
                </c:ext>
              </c:extLst>
            </c:dLbl>
            <c:dLbl>
              <c:idx val="2"/>
              <c:delete val="1"/>
              <c:extLst>
                <c:ext xmlns:c15="http://schemas.microsoft.com/office/drawing/2012/chart" uri="{CE6537A1-D6FC-4f65-9D91-7224C49458BB}"/>
                <c:ext xmlns:c16="http://schemas.microsoft.com/office/drawing/2014/chart" uri="{C3380CC4-5D6E-409C-BE32-E72D297353CC}">
                  <c16:uniqueId val="{00000011-EB5C-41D8-A8F1-3BDCC04E7B06}"/>
                </c:ext>
              </c:extLst>
            </c:dLbl>
            <c:dLbl>
              <c:idx val="3"/>
              <c:delete val="1"/>
              <c:extLst>
                <c:ext xmlns:c15="http://schemas.microsoft.com/office/drawing/2012/chart" uri="{CE6537A1-D6FC-4f65-9D91-7224C49458BB}"/>
                <c:ext xmlns:c16="http://schemas.microsoft.com/office/drawing/2014/chart" uri="{C3380CC4-5D6E-409C-BE32-E72D297353CC}">
                  <c16:uniqueId val="{00000010-EB5C-41D8-A8F1-3BDCC04E7B06}"/>
                </c:ext>
              </c:extLst>
            </c:dLbl>
            <c:dLbl>
              <c:idx val="4"/>
              <c:delete val="1"/>
              <c:extLst>
                <c:ext xmlns:c15="http://schemas.microsoft.com/office/drawing/2012/chart" uri="{CE6537A1-D6FC-4f65-9D91-7224C49458BB}"/>
                <c:ext xmlns:c16="http://schemas.microsoft.com/office/drawing/2014/chart" uri="{C3380CC4-5D6E-409C-BE32-E72D297353CC}">
                  <c16:uniqueId val="{0000000F-EB5C-41D8-A8F1-3BDCC04E7B06}"/>
                </c:ext>
              </c:extLst>
            </c:dLbl>
            <c:dLbl>
              <c:idx val="5"/>
              <c:delete val="1"/>
              <c:extLst>
                <c:ext xmlns:c15="http://schemas.microsoft.com/office/drawing/2012/chart" uri="{CE6537A1-D6FC-4f65-9D91-7224C49458BB}"/>
                <c:ext xmlns:c16="http://schemas.microsoft.com/office/drawing/2014/chart" uri="{C3380CC4-5D6E-409C-BE32-E72D297353CC}">
                  <c16:uniqueId val="{0000000E-EB5C-41D8-A8F1-3BDCC04E7B06}"/>
                </c:ext>
              </c:extLst>
            </c:dLbl>
            <c:dLbl>
              <c:idx val="6"/>
              <c:delete val="1"/>
              <c:extLst>
                <c:ext xmlns:c15="http://schemas.microsoft.com/office/drawing/2012/chart" uri="{CE6537A1-D6FC-4f65-9D91-7224C49458BB}"/>
                <c:ext xmlns:c16="http://schemas.microsoft.com/office/drawing/2014/chart" uri="{C3380CC4-5D6E-409C-BE32-E72D297353CC}">
                  <c16:uniqueId val="{0000000D-EB5C-41D8-A8F1-3BDCC04E7B06}"/>
                </c:ext>
              </c:extLst>
            </c:dLbl>
            <c:dLbl>
              <c:idx val="7"/>
              <c:delete val="1"/>
              <c:extLst>
                <c:ext xmlns:c15="http://schemas.microsoft.com/office/drawing/2012/chart" uri="{CE6537A1-D6FC-4f65-9D91-7224C49458BB}"/>
                <c:ext xmlns:c16="http://schemas.microsoft.com/office/drawing/2014/chart" uri="{C3380CC4-5D6E-409C-BE32-E72D297353CC}">
                  <c16:uniqueId val="{0000000C-EB5C-41D8-A8F1-3BDCC04E7B06}"/>
                </c:ext>
              </c:extLst>
            </c:dLbl>
            <c:dLbl>
              <c:idx val="8"/>
              <c:delete val="1"/>
              <c:extLst>
                <c:ext xmlns:c15="http://schemas.microsoft.com/office/drawing/2012/chart" uri="{CE6537A1-D6FC-4f65-9D91-7224C49458BB}"/>
                <c:ext xmlns:c16="http://schemas.microsoft.com/office/drawing/2014/chart" uri="{C3380CC4-5D6E-409C-BE32-E72D297353CC}">
                  <c16:uniqueId val="{0000000B-EB5C-41D8-A8F1-3BDCC04E7B06}"/>
                </c:ext>
              </c:extLst>
            </c:dLbl>
            <c:dLbl>
              <c:idx val="9"/>
              <c:delete val="1"/>
              <c:extLst>
                <c:ext xmlns:c15="http://schemas.microsoft.com/office/drawing/2012/chart" uri="{CE6537A1-D6FC-4f65-9D91-7224C49458BB}"/>
                <c:ext xmlns:c16="http://schemas.microsoft.com/office/drawing/2014/chart" uri="{C3380CC4-5D6E-409C-BE32-E72D297353CC}">
                  <c16:uniqueId val="{0000000A-EB5C-41D8-A8F1-3BDCC04E7B06}"/>
                </c:ext>
              </c:extLst>
            </c:dLbl>
            <c:dLbl>
              <c:idx val="10"/>
              <c:delete val="1"/>
              <c:extLst>
                <c:ext xmlns:c15="http://schemas.microsoft.com/office/drawing/2012/chart" uri="{CE6537A1-D6FC-4f65-9D91-7224C49458BB}"/>
                <c:ext xmlns:c16="http://schemas.microsoft.com/office/drawing/2014/chart" uri="{C3380CC4-5D6E-409C-BE32-E72D297353CC}">
                  <c16:uniqueId val="{00000009-EB5C-41D8-A8F1-3BDCC04E7B06}"/>
                </c:ext>
              </c:extLst>
            </c:dLbl>
            <c:dLbl>
              <c:idx val="11"/>
              <c:delete val="1"/>
              <c:extLst>
                <c:ext xmlns:c15="http://schemas.microsoft.com/office/drawing/2012/chart" uri="{CE6537A1-D6FC-4f65-9D91-7224C49458BB}"/>
                <c:ext xmlns:c16="http://schemas.microsoft.com/office/drawing/2014/chart" uri="{C3380CC4-5D6E-409C-BE32-E72D297353CC}">
                  <c16:uniqueId val="{00000008-EB5C-41D8-A8F1-3BDCC04E7B06}"/>
                </c:ext>
              </c:extLst>
            </c:dLbl>
            <c:dLbl>
              <c:idx val="12"/>
              <c:delete val="1"/>
              <c:extLst>
                <c:ext xmlns:c15="http://schemas.microsoft.com/office/drawing/2012/chart" uri="{CE6537A1-D6FC-4f65-9D91-7224C49458BB}"/>
                <c:ext xmlns:c16="http://schemas.microsoft.com/office/drawing/2014/chart" uri="{C3380CC4-5D6E-409C-BE32-E72D297353CC}">
                  <c16:uniqueId val="{00000007-EB5C-41D8-A8F1-3BDCC04E7B06}"/>
                </c:ext>
              </c:extLst>
            </c:dLbl>
            <c:dLbl>
              <c:idx val="13"/>
              <c:delete val="1"/>
              <c:extLst>
                <c:ext xmlns:c15="http://schemas.microsoft.com/office/drawing/2012/chart" uri="{CE6537A1-D6FC-4f65-9D91-7224C49458BB}"/>
                <c:ext xmlns:c16="http://schemas.microsoft.com/office/drawing/2014/chart" uri="{C3380CC4-5D6E-409C-BE32-E72D297353CC}">
                  <c16:uniqueId val="{00000006-EB5C-41D8-A8F1-3BDCC04E7B06}"/>
                </c:ext>
              </c:extLst>
            </c:dLbl>
            <c:dLbl>
              <c:idx val="14"/>
              <c:delete val="1"/>
              <c:extLst>
                <c:ext xmlns:c15="http://schemas.microsoft.com/office/drawing/2012/chart" uri="{CE6537A1-D6FC-4f65-9D91-7224C49458BB}"/>
                <c:ext xmlns:c16="http://schemas.microsoft.com/office/drawing/2014/chart" uri="{C3380CC4-5D6E-409C-BE32-E72D297353CC}">
                  <c16:uniqueId val="{00000005-EB5C-41D8-A8F1-3BDCC04E7B06}"/>
                </c:ext>
              </c:extLst>
            </c:dLbl>
            <c:dLbl>
              <c:idx val="15"/>
              <c:delete val="1"/>
              <c:extLst>
                <c:ext xmlns:c15="http://schemas.microsoft.com/office/drawing/2012/chart" uri="{CE6537A1-D6FC-4f65-9D91-7224C49458BB}"/>
                <c:ext xmlns:c16="http://schemas.microsoft.com/office/drawing/2014/chart" uri="{C3380CC4-5D6E-409C-BE32-E72D297353CC}">
                  <c16:uniqueId val="{00000004-EB5C-41D8-A8F1-3BDCC04E7B06}"/>
                </c:ext>
              </c:extLst>
            </c:dLbl>
            <c:dLbl>
              <c:idx val="16"/>
              <c:delete val="1"/>
              <c:extLst>
                <c:ext xmlns:c15="http://schemas.microsoft.com/office/drawing/2012/chart" uri="{CE6537A1-D6FC-4f65-9D91-7224C49458BB}"/>
                <c:ext xmlns:c16="http://schemas.microsoft.com/office/drawing/2014/chart" uri="{C3380CC4-5D6E-409C-BE32-E72D297353CC}">
                  <c16:uniqueId val="{00000003-EB5C-41D8-A8F1-3BDCC04E7B06}"/>
                </c:ext>
              </c:extLst>
            </c:dLbl>
            <c:dLbl>
              <c:idx val="17"/>
              <c:delete val="1"/>
              <c:extLst>
                <c:ext xmlns:c15="http://schemas.microsoft.com/office/drawing/2012/chart" uri="{CE6537A1-D6FC-4f65-9D91-7224C49458BB}"/>
                <c:ext xmlns:c16="http://schemas.microsoft.com/office/drawing/2014/chart" uri="{C3380CC4-5D6E-409C-BE32-E72D297353CC}">
                  <c16:uniqueId val="{00000002-EB5C-41D8-A8F1-3BDCC04E7B06}"/>
                </c:ext>
              </c:extLst>
            </c:dLbl>
            <c:dLbl>
              <c:idx val="18"/>
              <c:delete val="1"/>
              <c:extLst>
                <c:ext xmlns:c15="http://schemas.microsoft.com/office/drawing/2012/chart" uri="{CE6537A1-D6FC-4f65-9D91-7224C49458BB}"/>
                <c:ext xmlns:c16="http://schemas.microsoft.com/office/drawing/2014/chart" uri="{C3380CC4-5D6E-409C-BE32-E72D297353CC}">
                  <c16:uniqueId val="{00000001-EB5C-41D8-A8F1-3BDCC04E7B06}"/>
                </c:ext>
              </c:extLst>
            </c:dLbl>
            <c:dLbl>
              <c:idx val="19"/>
              <c:delete val="1"/>
              <c:extLst>
                <c:ext xmlns:c15="http://schemas.microsoft.com/office/drawing/2012/chart" uri="{CE6537A1-D6FC-4f65-9D91-7224C49458BB}"/>
                <c:ext xmlns:c16="http://schemas.microsoft.com/office/drawing/2014/chart" uri="{C3380CC4-5D6E-409C-BE32-E72D297353CC}">
                  <c16:uniqueId val="{00000000-EA8C-4351-AC0E-0EF9F1A872EB}"/>
                </c:ext>
              </c:extLst>
            </c:dLbl>
            <c:dLbl>
              <c:idx val="20"/>
              <c:delete val="1"/>
              <c:extLst>
                <c:ext xmlns:c15="http://schemas.microsoft.com/office/drawing/2012/chart" uri="{CE6537A1-D6FC-4f65-9D91-7224C49458BB}"/>
                <c:ext xmlns:c16="http://schemas.microsoft.com/office/drawing/2014/chart" uri="{C3380CC4-5D6E-409C-BE32-E72D297353CC}">
                  <c16:uniqueId val="{00000000-6F9E-4D6A-9043-5123536B3EF5}"/>
                </c:ext>
              </c:extLst>
            </c:dLbl>
            <c:dLbl>
              <c:idx val="21"/>
              <c:delete val="1"/>
              <c:extLst>
                <c:ext xmlns:c15="http://schemas.microsoft.com/office/drawing/2012/chart" uri="{CE6537A1-D6FC-4f65-9D91-7224C49458BB}"/>
                <c:ext xmlns:c16="http://schemas.microsoft.com/office/drawing/2014/chart" uri="{C3380CC4-5D6E-409C-BE32-E72D297353CC}">
                  <c16:uniqueId val="{00000001-6F9E-4D6A-9043-5123536B3EF5}"/>
                </c:ext>
              </c:extLst>
            </c:dLbl>
            <c:dLbl>
              <c:idx val="22"/>
              <c:delete val="1"/>
              <c:extLst>
                <c:ext xmlns:c15="http://schemas.microsoft.com/office/drawing/2012/chart" uri="{CE6537A1-D6FC-4f65-9D91-7224C49458BB}"/>
                <c:ext xmlns:c16="http://schemas.microsoft.com/office/drawing/2014/chart" uri="{C3380CC4-5D6E-409C-BE32-E72D297353CC}">
                  <c16:uniqueId val="{00000003-B517-4009-ACB9-C47ABDDD2EFE}"/>
                </c:ext>
              </c:extLst>
            </c:dLbl>
            <c:spPr>
              <a:noFill/>
              <a:ln>
                <a:noFill/>
              </a:ln>
              <a:effectLst/>
            </c:spPr>
            <c:txPr>
              <a:bodyPr wrap="square" lIns="38100" tIns="19050" rIns="38100" bIns="19050" anchor="ctr">
                <a:spAutoFit/>
              </a:bodyPr>
              <a:lstStyle/>
              <a:p>
                <a:pPr>
                  <a:defRPr sz="105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Sheet1!$B$2:$B$25</c:f>
              <c:numCache>
                <c:formatCode>General</c:formatCode>
                <c:ptCount val="24"/>
                <c:pt idx="0">
                  <c:v>74</c:v>
                </c:pt>
                <c:pt idx="1">
                  <c:v>79</c:v>
                </c:pt>
                <c:pt idx="2">
                  <c:v>90</c:v>
                </c:pt>
                <c:pt idx="3">
                  <c:v>208</c:v>
                </c:pt>
                <c:pt idx="4">
                  <c:v>258</c:v>
                </c:pt>
                <c:pt idx="5">
                  <c:v>396</c:v>
                </c:pt>
                <c:pt idx="6">
                  <c:v>412</c:v>
                </c:pt>
                <c:pt idx="7">
                  <c:v>559</c:v>
                </c:pt>
                <c:pt idx="8">
                  <c:v>583</c:v>
                </c:pt>
                <c:pt idx="9">
                  <c:v>618</c:v>
                </c:pt>
                <c:pt idx="10">
                  <c:v>643</c:v>
                </c:pt>
                <c:pt idx="11">
                  <c:v>804</c:v>
                </c:pt>
                <c:pt idx="12">
                  <c:v>834</c:v>
                </c:pt>
                <c:pt idx="13">
                  <c:v>893</c:v>
                </c:pt>
                <c:pt idx="14">
                  <c:v>924</c:v>
                </c:pt>
                <c:pt idx="15">
                  <c:v>1050</c:v>
                </c:pt>
                <c:pt idx="16">
                  <c:v>1076</c:v>
                </c:pt>
                <c:pt idx="17">
                  <c:v>1088</c:v>
                </c:pt>
                <c:pt idx="18">
                  <c:v>1117</c:v>
                </c:pt>
                <c:pt idx="19">
                  <c:v>1201</c:v>
                </c:pt>
                <c:pt idx="20">
                  <c:v>1211</c:v>
                </c:pt>
                <c:pt idx="21">
                  <c:v>1236</c:v>
                </c:pt>
                <c:pt idx="22">
                  <c:v>1255</c:v>
                </c:pt>
                <c:pt idx="23">
                  <c:v>1367</c:v>
                </c:pt>
              </c:numCache>
            </c:numRef>
          </c:val>
          <c:smooth val="0"/>
          <c:extLst>
            <c:ext xmlns:c16="http://schemas.microsoft.com/office/drawing/2014/chart" uri="{C3380CC4-5D6E-409C-BE32-E72D297353CC}">
              <c16:uniqueId val="{00000001-EA8C-4351-AC0E-0EF9F1A872EB}"/>
            </c:ext>
          </c:extLst>
        </c:ser>
        <c:ser>
          <c:idx val="1"/>
          <c:order val="1"/>
          <c:tx>
            <c:strRef>
              <c:f>Sheet1!$C$1</c:f>
              <c:strCache>
                <c:ptCount val="1"/>
                <c:pt idx="0">
                  <c:v>Medicare</c:v>
                </c:pt>
              </c:strCache>
            </c:strRef>
          </c:tx>
          <c:spPr>
            <a:ln w="38100" cap="rnd">
              <a:solidFill>
                <a:srgbClr val="627491"/>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39-EB5C-41D8-A8F1-3BDCC04E7B06}"/>
                </c:ext>
              </c:extLst>
            </c:dLbl>
            <c:dLbl>
              <c:idx val="1"/>
              <c:delete val="1"/>
              <c:extLst>
                <c:ext xmlns:c15="http://schemas.microsoft.com/office/drawing/2012/chart" uri="{CE6537A1-D6FC-4f65-9D91-7224C49458BB}"/>
                <c:ext xmlns:c16="http://schemas.microsoft.com/office/drawing/2014/chart" uri="{C3380CC4-5D6E-409C-BE32-E72D297353CC}">
                  <c16:uniqueId val="{00000038-EB5C-41D8-A8F1-3BDCC04E7B06}"/>
                </c:ext>
              </c:extLst>
            </c:dLbl>
            <c:dLbl>
              <c:idx val="2"/>
              <c:delete val="1"/>
              <c:extLst>
                <c:ext xmlns:c15="http://schemas.microsoft.com/office/drawing/2012/chart" uri="{CE6537A1-D6FC-4f65-9D91-7224C49458BB}"/>
                <c:ext xmlns:c16="http://schemas.microsoft.com/office/drawing/2014/chart" uri="{C3380CC4-5D6E-409C-BE32-E72D297353CC}">
                  <c16:uniqueId val="{00000037-EB5C-41D8-A8F1-3BDCC04E7B06}"/>
                </c:ext>
              </c:extLst>
            </c:dLbl>
            <c:dLbl>
              <c:idx val="3"/>
              <c:delete val="1"/>
              <c:extLst>
                <c:ext xmlns:c15="http://schemas.microsoft.com/office/drawing/2012/chart" uri="{CE6537A1-D6FC-4f65-9D91-7224C49458BB}"/>
                <c:ext xmlns:c16="http://schemas.microsoft.com/office/drawing/2014/chart" uri="{C3380CC4-5D6E-409C-BE32-E72D297353CC}">
                  <c16:uniqueId val="{00000036-EB5C-41D8-A8F1-3BDCC04E7B06}"/>
                </c:ext>
              </c:extLst>
            </c:dLbl>
            <c:dLbl>
              <c:idx val="4"/>
              <c:delete val="1"/>
              <c:extLst>
                <c:ext xmlns:c15="http://schemas.microsoft.com/office/drawing/2012/chart" uri="{CE6537A1-D6FC-4f65-9D91-7224C49458BB}"/>
                <c:ext xmlns:c16="http://schemas.microsoft.com/office/drawing/2014/chart" uri="{C3380CC4-5D6E-409C-BE32-E72D297353CC}">
                  <c16:uniqueId val="{00000035-EB5C-41D8-A8F1-3BDCC04E7B06}"/>
                </c:ext>
              </c:extLst>
            </c:dLbl>
            <c:dLbl>
              <c:idx val="5"/>
              <c:delete val="1"/>
              <c:extLst>
                <c:ext xmlns:c15="http://schemas.microsoft.com/office/drawing/2012/chart" uri="{CE6537A1-D6FC-4f65-9D91-7224C49458BB}"/>
                <c:ext xmlns:c16="http://schemas.microsoft.com/office/drawing/2014/chart" uri="{C3380CC4-5D6E-409C-BE32-E72D297353CC}">
                  <c16:uniqueId val="{00000034-EB5C-41D8-A8F1-3BDCC04E7B06}"/>
                </c:ext>
              </c:extLst>
            </c:dLbl>
            <c:dLbl>
              <c:idx val="6"/>
              <c:delete val="1"/>
              <c:extLst>
                <c:ext xmlns:c15="http://schemas.microsoft.com/office/drawing/2012/chart" uri="{CE6537A1-D6FC-4f65-9D91-7224C49458BB}"/>
                <c:ext xmlns:c16="http://schemas.microsoft.com/office/drawing/2014/chart" uri="{C3380CC4-5D6E-409C-BE32-E72D297353CC}">
                  <c16:uniqueId val="{00000033-EB5C-41D8-A8F1-3BDCC04E7B06}"/>
                </c:ext>
              </c:extLst>
            </c:dLbl>
            <c:dLbl>
              <c:idx val="7"/>
              <c:delete val="1"/>
              <c:extLst>
                <c:ext xmlns:c15="http://schemas.microsoft.com/office/drawing/2012/chart" uri="{CE6537A1-D6FC-4f65-9D91-7224C49458BB}"/>
                <c:ext xmlns:c16="http://schemas.microsoft.com/office/drawing/2014/chart" uri="{C3380CC4-5D6E-409C-BE32-E72D297353CC}">
                  <c16:uniqueId val="{00000032-EB5C-41D8-A8F1-3BDCC04E7B06}"/>
                </c:ext>
              </c:extLst>
            </c:dLbl>
            <c:dLbl>
              <c:idx val="8"/>
              <c:delete val="1"/>
              <c:extLst>
                <c:ext xmlns:c15="http://schemas.microsoft.com/office/drawing/2012/chart" uri="{CE6537A1-D6FC-4f65-9D91-7224C49458BB}"/>
                <c:ext xmlns:c16="http://schemas.microsoft.com/office/drawing/2014/chart" uri="{C3380CC4-5D6E-409C-BE32-E72D297353CC}">
                  <c16:uniqueId val="{00000031-EB5C-41D8-A8F1-3BDCC04E7B06}"/>
                </c:ext>
              </c:extLst>
            </c:dLbl>
            <c:dLbl>
              <c:idx val="9"/>
              <c:delete val="1"/>
              <c:extLst>
                <c:ext xmlns:c15="http://schemas.microsoft.com/office/drawing/2012/chart" uri="{CE6537A1-D6FC-4f65-9D91-7224C49458BB}"/>
                <c:ext xmlns:c16="http://schemas.microsoft.com/office/drawing/2014/chart" uri="{C3380CC4-5D6E-409C-BE32-E72D297353CC}">
                  <c16:uniqueId val="{00000030-EB5C-41D8-A8F1-3BDCC04E7B06}"/>
                </c:ext>
              </c:extLst>
            </c:dLbl>
            <c:dLbl>
              <c:idx val="10"/>
              <c:delete val="1"/>
              <c:extLst>
                <c:ext xmlns:c15="http://schemas.microsoft.com/office/drawing/2012/chart" uri="{CE6537A1-D6FC-4f65-9D91-7224C49458BB}"/>
                <c:ext xmlns:c16="http://schemas.microsoft.com/office/drawing/2014/chart" uri="{C3380CC4-5D6E-409C-BE32-E72D297353CC}">
                  <c16:uniqueId val="{0000002F-EB5C-41D8-A8F1-3BDCC04E7B06}"/>
                </c:ext>
              </c:extLst>
            </c:dLbl>
            <c:dLbl>
              <c:idx val="11"/>
              <c:delete val="1"/>
              <c:extLst>
                <c:ext xmlns:c15="http://schemas.microsoft.com/office/drawing/2012/chart" uri="{CE6537A1-D6FC-4f65-9D91-7224C49458BB}"/>
                <c:ext xmlns:c16="http://schemas.microsoft.com/office/drawing/2014/chart" uri="{C3380CC4-5D6E-409C-BE32-E72D297353CC}">
                  <c16:uniqueId val="{0000002E-EB5C-41D8-A8F1-3BDCC04E7B06}"/>
                </c:ext>
              </c:extLst>
            </c:dLbl>
            <c:dLbl>
              <c:idx val="12"/>
              <c:delete val="1"/>
              <c:extLst>
                <c:ext xmlns:c15="http://schemas.microsoft.com/office/drawing/2012/chart" uri="{CE6537A1-D6FC-4f65-9D91-7224C49458BB}"/>
                <c:ext xmlns:c16="http://schemas.microsoft.com/office/drawing/2014/chart" uri="{C3380CC4-5D6E-409C-BE32-E72D297353CC}">
                  <c16:uniqueId val="{0000002D-EB5C-41D8-A8F1-3BDCC04E7B06}"/>
                </c:ext>
              </c:extLst>
            </c:dLbl>
            <c:dLbl>
              <c:idx val="13"/>
              <c:delete val="1"/>
              <c:extLst>
                <c:ext xmlns:c15="http://schemas.microsoft.com/office/drawing/2012/chart" uri="{CE6537A1-D6FC-4f65-9D91-7224C49458BB}"/>
                <c:ext xmlns:c16="http://schemas.microsoft.com/office/drawing/2014/chart" uri="{C3380CC4-5D6E-409C-BE32-E72D297353CC}">
                  <c16:uniqueId val="{0000002C-EB5C-41D8-A8F1-3BDCC04E7B06}"/>
                </c:ext>
              </c:extLst>
            </c:dLbl>
            <c:dLbl>
              <c:idx val="14"/>
              <c:delete val="1"/>
              <c:extLst>
                <c:ext xmlns:c15="http://schemas.microsoft.com/office/drawing/2012/chart" uri="{CE6537A1-D6FC-4f65-9D91-7224C49458BB}"/>
                <c:ext xmlns:c16="http://schemas.microsoft.com/office/drawing/2014/chart" uri="{C3380CC4-5D6E-409C-BE32-E72D297353CC}">
                  <c16:uniqueId val="{0000002B-EB5C-41D8-A8F1-3BDCC04E7B06}"/>
                </c:ext>
              </c:extLst>
            </c:dLbl>
            <c:dLbl>
              <c:idx val="15"/>
              <c:delete val="1"/>
              <c:extLst>
                <c:ext xmlns:c15="http://schemas.microsoft.com/office/drawing/2012/chart" uri="{CE6537A1-D6FC-4f65-9D91-7224C49458BB}"/>
                <c:ext xmlns:c16="http://schemas.microsoft.com/office/drawing/2014/chart" uri="{C3380CC4-5D6E-409C-BE32-E72D297353CC}">
                  <c16:uniqueId val="{0000002A-EB5C-41D8-A8F1-3BDCC04E7B06}"/>
                </c:ext>
              </c:extLst>
            </c:dLbl>
            <c:dLbl>
              <c:idx val="16"/>
              <c:delete val="1"/>
              <c:extLst>
                <c:ext xmlns:c15="http://schemas.microsoft.com/office/drawing/2012/chart" uri="{CE6537A1-D6FC-4f65-9D91-7224C49458BB}"/>
                <c:ext xmlns:c16="http://schemas.microsoft.com/office/drawing/2014/chart" uri="{C3380CC4-5D6E-409C-BE32-E72D297353CC}">
                  <c16:uniqueId val="{00000029-EB5C-41D8-A8F1-3BDCC04E7B06}"/>
                </c:ext>
              </c:extLst>
            </c:dLbl>
            <c:dLbl>
              <c:idx val="17"/>
              <c:delete val="1"/>
              <c:extLst>
                <c:ext xmlns:c15="http://schemas.microsoft.com/office/drawing/2012/chart" uri="{CE6537A1-D6FC-4f65-9D91-7224C49458BB}"/>
                <c:ext xmlns:c16="http://schemas.microsoft.com/office/drawing/2014/chart" uri="{C3380CC4-5D6E-409C-BE32-E72D297353CC}">
                  <c16:uniqueId val="{00000028-EB5C-41D8-A8F1-3BDCC04E7B06}"/>
                </c:ext>
              </c:extLst>
            </c:dLbl>
            <c:dLbl>
              <c:idx val="18"/>
              <c:delete val="1"/>
              <c:extLst>
                <c:ext xmlns:c15="http://schemas.microsoft.com/office/drawing/2012/chart" uri="{CE6537A1-D6FC-4f65-9D91-7224C49458BB}"/>
                <c:ext xmlns:c16="http://schemas.microsoft.com/office/drawing/2014/chart" uri="{C3380CC4-5D6E-409C-BE32-E72D297353CC}">
                  <c16:uniqueId val="{00000027-EB5C-41D8-A8F1-3BDCC04E7B06}"/>
                </c:ext>
              </c:extLst>
            </c:dLbl>
            <c:dLbl>
              <c:idx val="19"/>
              <c:delete val="1"/>
              <c:extLst>
                <c:ext xmlns:c15="http://schemas.microsoft.com/office/drawing/2012/chart" uri="{CE6537A1-D6FC-4f65-9D91-7224C49458BB}"/>
                <c:ext xmlns:c16="http://schemas.microsoft.com/office/drawing/2014/chart" uri="{C3380CC4-5D6E-409C-BE32-E72D297353CC}">
                  <c16:uniqueId val="{00000002-EA8C-4351-AC0E-0EF9F1A872EB}"/>
                </c:ext>
              </c:extLst>
            </c:dLbl>
            <c:dLbl>
              <c:idx val="20"/>
              <c:delete val="1"/>
              <c:extLst>
                <c:ext xmlns:c15="http://schemas.microsoft.com/office/drawing/2012/chart" uri="{CE6537A1-D6FC-4f65-9D91-7224C49458BB}"/>
                <c:ext xmlns:c16="http://schemas.microsoft.com/office/drawing/2014/chart" uri="{C3380CC4-5D6E-409C-BE32-E72D297353CC}">
                  <c16:uniqueId val="{00000002-6F9E-4D6A-9043-5123536B3EF5}"/>
                </c:ext>
              </c:extLst>
            </c:dLbl>
            <c:dLbl>
              <c:idx val="21"/>
              <c:delete val="1"/>
              <c:extLst>
                <c:ext xmlns:c15="http://schemas.microsoft.com/office/drawing/2012/chart" uri="{CE6537A1-D6FC-4f65-9D91-7224C49458BB}"/>
                <c:ext xmlns:c16="http://schemas.microsoft.com/office/drawing/2014/chart" uri="{C3380CC4-5D6E-409C-BE32-E72D297353CC}">
                  <c16:uniqueId val="{00000000-B81E-447A-A3D5-D72684609724}"/>
                </c:ext>
              </c:extLst>
            </c:dLbl>
            <c:dLbl>
              <c:idx val="22"/>
              <c:delete val="1"/>
              <c:extLst>
                <c:ext xmlns:c15="http://schemas.microsoft.com/office/drawing/2012/chart" uri="{CE6537A1-D6FC-4f65-9D91-7224C49458BB}"/>
                <c:ext xmlns:c16="http://schemas.microsoft.com/office/drawing/2014/chart" uri="{C3380CC4-5D6E-409C-BE32-E72D297353CC}">
                  <c16:uniqueId val="{00000001-B517-4009-ACB9-C47ABDDD2EFE}"/>
                </c:ext>
              </c:extLst>
            </c:dLbl>
            <c:spPr>
              <a:noFill/>
              <a:ln>
                <a:noFill/>
              </a:ln>
              <a:effectLst/>
            </c:spPr>
            <c:txPr>
              <a:bodyPr wrap="square" lIns="38100" tIns="19050" rIns="38100" bIns="19050" anchor="ctr">
                <a:spAutoFit/>
              </a:bodyPr>
              <a:lstStyle/>
              <a:p>
                <a:pPr>
                  <a:defRPr sz="105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Sheet1!$C$2:$C$25</c:f>
              <c:numCache>
                <c:formatCode>General</c:formatCode>
                <c:ptCount val="24"/>
                <c:pt idx="0">
                  <c:v>0</c:v>
                </c:pt>
                <c:pt idx="1">
                  <c:v>0</c:v>
                </c:pt>
                <c:pt idx="2">
                  <c:v>0</c:v>
                </c:pt>
                <c:pt idx="3">
                  <c:v>12</c:v>
                </c:pt>
                <c:pt idx="4">
                  <c:v>38</c:v>
                </c:pt>
                <c:pt idx="5">
                  <c:v>140</c:v>
                </c:pt>
                <c:pt idx="6">
                  <c:v>140</c:v>
                </c:pt>
                <c:pt idx="7">
                  <c:v>244</c:v>
                </c:pt>
                <c:pt idx="8">
                  <c:v>244</c:v>
                </c:pt>
                <c:pt idx="9">
                  <c:v>242</c:v>
                </c:pt>
                <c:pt idx="10">
                  <c:v>242</c:v>
                </c:pt>
                <c:pt idx="11">
                  <c:v>360</c:v>
                </c:pt>
                <c:pt idx="12">
                  <c:v>357</c:v>
                </c:pt>
                <c:pt idx="13">
                  <c:v>352</c:v>
                </c:pt>
                <c:pt idx="14">
                  <c:v>350</c:v>
                </c:pt>
                <c:pt idx="15">
                  <c:v>416</c:v>
                </c:pt>
                <c:pt idx="16">
                  <c:v>416</c:v>
                </c:pt>
                <c:pt idx="17">
                  <c:v>411</c:v>
                </c:pt>
                <c:pt idx="18">
                  <c:v>424</c:v>
                </c:pt>
                <c:pt idx="19">
                  <c:v>473</c:v>
                </c:pt>
                <c:pt idx="20">
                  <c:v>471</c:v>
                </c:pt>
                <c:pt idx="21">
                  <c:v>474</c:v>
                </c:pt>
                <c:pt idx="22">
                  <c:v>474</c:v>
                </c:pt>
                <c:pt idx="23">
                  <c:v>563</c:v>
                </c:pt>
              </c:numCache>
            </c:numRef>
          </c:val>
          <c:smooth val="0"/>
          <c:extLst>
            <c:ext xmlns:c16="http://schemas.microsoft.com/office/drawing/2014/chart" uri="{C3380CC4-5D6E-409C-BE32-E72D297353CC}">
              <c16:uniqueId val="{00000003-EA8C-4351-AC0E-0EF9F1A872EB}"/>
            </c:ext>
          </c:extLst>
        </c:ser>
        <c:ser>
          <c:idx val="2"/>
          <c:order val="2"/>
          <c:tx>
            <c:strRef>
              <c:f>Sheet1!$D$1</c:f>
              <c:strCache>
                <c:ptCount val="1"/>
                <c:pt idx="0">
                  <c:v>Commercial</c:v>
                </c:pt>
              </c:strCache>
            </c:strRef>
          </c:tx>
          <c:spPr>
            <a:ln w="38100" cap="rnd">
              <a:solidFill>
                <a:srgbClr val="009949"/>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26-EB5C-41D8-A8F1-3BDCC04E7B06}"/>
                </c:ext>
              </c:extLst>
            </c:dLbl>
            <c:dLbl>
              <c:idx val="1"/>
              <c:delete val="1"/>
              <c:extLst>
                <c:ext xmlns:c15="http://schemas.microsoft.com/office/drawing/2012/chart" uri="{CE6537A1-D6FC-4f65-9D91-7224C49458BB}"/>
                <c:ext xmlns:c16="http://schemas.microsoft.com/office/drawing/2014/chart" uri="{C3380CC4-5D6E-409C-BE32-E72D297353CC}">
                  <c16:uniqueId val="{00000025-EB5C-41D8-A8F1-3BDCC04E7B06}"/>
                </c:ext>
              </c:extLst>
            </c:dLbl>
            <c:dLbl>
              <c:idx val="2"/>
              <c:delete val="1"/>
              <c:extLst>
                <c:ext xmlns:c15="http://schemas.microsoft.com/office/drawing/2012/chart" uri="{CE6537A1-D6FC-4f65-9D91-7224C49458BB}"/>
                <c:ext xmlns:c16="http://schemas.microsoft.com/office/drawing/2014/chart" uri="{C3380CC4-5D6E-409C-BE32-E72D297353CC}">
                  <c16:uniqueId val="{00000024-EB5C-41D8-A8F1-3BDCC04E7B06}"/>
                </c:ext>
              </c:extLst>
            </c:dLbl>
            <c:dLbl>
              <c:idx val="3"/>
              <c:delete val="1"/>
              <c:extLst>
                <c:ext xmlns:c15="http://schemas.microsoft.com/office/drawing/2012/chart" uri="{CE6537A1-D6FC-4f65-9D91-7224C49458BB}"/>
                <c:ext xmlns:c16="http://schemas.microsoft.com/office/drawing/2014/chart" uri="{C3380CC4-5D6E-409C-BE32-E72D297353CC}">
                  <c16:uniqueId val="{00000023-EB5C-41D8-A8F1-3BDCC04E7B06}"/>
                </c:ext>
              </c:extLst>
            </c:dLbl>
            <c:dLbl>
              <c:idx val="4"/>
              <c:delete val="1"/>
              <c:extLst>
                <c:ext xmlns:c15="http://schemas.microsoft.com/office/drawing/2012/chart" uri="{CE6537A1-D6FC-4f65-9D91-7224C49458BB}"/>
                <c:ext xmlns:c16="http://schemas.microsoft.com/office/drawing/2014/chart" uri="{C3380CC4-5D6E-409C-BE32-E72D297353CC}">
                  <c16:uniqueId val="{00000022-EB5C-41D8-A8F1-3BDCC04E7B06}"/>
                </c:ext>
              </c:extLst>
            </c:dLbl>
            <c:dLbl>
              <c:idx val="5"/>
              <c:delete val="1"/>
              <c:extLst>
                <c:ext xmlns:c15="http://schemas.microsoft.com/office/drawing/2012/chart" uri="{CE6537A1-D6FC-4f65-9D91-7224C49458BB}"/>
                <c:ext xmlns:c16="http://schemas.microsoft.com/office/drawing/2014/chart" uri="{C3380CC4-5D6E-409C-BE32-E72D297353CC}">
                  <c16:uniqueId val="{00000021-EB5C-41D8-A8F1-3BDCC04E7B06}"/>
                </c:ext>
              </c:extLst>
            </c:dLbl>
            <c:dLbl>
              <c:idx val="6"/>
              <c:delete val="1"/>
              <c:extLst>
                <c:ext xmlns:c15="http://schemas.microsoft.com/office/drawing/2012/chart" uri="{CE6537A1-D6FC-4f65-9D91-7224C49458BB}"/>
                <c:ext xmlns:c16="http://schemas.microsoft.com/office/drawing/2014/chart" uri="{C3380CC4-5D6E-409C-BE32-E72D297353CC}">
                  <c16:uniqueId val="{00000020-EB5C-41D8-A8F1-3BDCC04E7B06}"/>
                </c:ext>
              </c:extLst>
            </c:dLbl>
            <c:dLbl>
              <c:idx val="7"/>
              <c:delete val="1"/>
              <c:extLst>
                <c:ext xmlns:c15="http://schemas.microsoft.com/office/drawing/2012/chart" uri="{CE6537A1-D6FC-4f65-9D91-7224C49458BB}"/>
                <c:ext xmlns:c16="http://schemas.microsoft.com/office/drawing/2014/chart" uri="{C3380CC4-5D6E-409C-BE32-E72D297353CC}">
                  <c16:uniqueId val="{0000001F-EB5C-41D8-A8F1-3BDCC04E7B06}"/>
                </c:ext>
              </c:extLst>
            </c:dLbl>
            <c:dLbl>
              <c:idx val="8"/>
              <c:delete val="1"/>
              <c:extLst>
                <c:ext xmlns:c15="http://schemas.microsoft.com/office/drawing/2012/chart" uri="{CE6537A1-D6FC-4f65-9D91-7224C49458BB}"/>
                <c:ext xmlns:c16="http://schemas.microsoft.com/office/drawing/2014/chart" uri="{C3380CC4-5D6E-409C-BE32-E72D297353CC}">
                  <c16:uniqueId val="{0000001E-EB5C-41D8-A8F1-3BDCC04E7B06}"/>
                </c:ext>
              </c:extLst>
            </c:dLbl>
            <c:dLbl>
              <c:idx val="9"/>
              <c:delete val="1"/>
              <c:extLst>
                <c:ext xmlns:c15="http://schemas.microsoft.com/office/drawing/2012/chart" uri="{CE6537A1-D6FC-4f65-9D91-7224C49458BB}"/>
                <c:ext xmlns:c16="http://schemas.microsoft.com/office/drawing/2014/chart" uri="{C3380CC4-5D6E-409C-BE32-E72D297353CC}">
                  <c16:uniqueId val="{0000001D-EB5C-41D8-A8F1-3BDCC04E7B06}"/>
                </c:ext>
              </c:extLst>
            </c:dLbl>
            <c:dLbl>
              <c:idx val="10"/>
              <c:delete val="1"/>
              <c:extLst>
                <c:ext xmlns:c15="http://schemas.microsoft.com/office/drawing/2012/chart" uri="{CE6537A1-D6FC-4f65-9D91-7224C49458BB}"/>
                <c:ext xmlns:c16="http://schemas.microsoft.com/office/drawing/2014/chart" uri="{C3380CC4-5D6E-409C-BE32-E72D297353CC}">
                  <c16:uniqueId val="{0000001C-EB5C-41D8-A8F1-3BDCC04E7B06}"/>
                </c:ext>
              </c:extLst>
            </c:dLbl>
            <c:dLbl>
              <c:idx val="11"/>
              <c:delete val="1"/>
              <c:extLst>
                <c:ext xmlns:c15="http://schemas.microsoft.com/office/drawing/2012/chart" uri="{CE6537A1-D6FC-4f65-9D91-7224C49458BB}"/>
                <c:ext xmlns:c16="http://schemas.microsoft.com/office/drawing/2014/chart" uri="{C3380CC4-5D6E-409C-BE32-E72D297353CC}">
                  <c16:uniqueId val="{0000001B-EB5C-41D8-A8F1-3BDCC04E7B06}"/>
                </c:ext>
              </c:extLst>
            </c:dLbl>
            <c:dLbl>
              <c:idx val="12"/>
              <c:delete val="1"/>
              <c:extLst>
                <c:ext xmlns:c15="http://schemas.microsoft.com/office/drawing/2012/chart" uri="{CE6537A1-D6FC-4f65-9D91-7224C49458BB}"/>
                <c:ext xmlns:c16="http://schemas.microsoft.com/office/drawing/2014/chart" uri="{C3380CC4-5D6E-409C-BE32-E72D297353CC}">
                  <c16:uniqueId val="{0000001A-EB5C-41D8-A8F1-3BDCC04E7B06}"/>
                </c:ext>
              </c:extLst>
            </c:dLbl>
            <c:dLbl>
              <c:idx val="13"/>
              <c:delete val="1"/>
              <c:extLst>
                <c:ext xmlns:c15="http://schemas.microsoft.com/office/drawing/2012/chart" uri="{CE6537A1-D6FC-4f65-9D91-7224C49458BB}"/>
                <c:ext xmlns:c16="http://schemas.microsoft.com/office/drawing/2014/chart" uri="{C3380CC4-5D6E-409C-BE32-E72D297353CC}">
                  <c16:uniqueId val="{00000019-EB5C-41D8-A8F1-3BDCC04E7B06}"/>
                </c:ext>
              </c:extLst>
            </c:dLbl>
            <c:dLbl>
              <c:idx val="14"/>
              <c:delete val="1"/>
              <c:extLst>
                <c:ext xmlns:c15="http://schemas.microsoft.com/office/drawing/2012/chart" uri="{CE6537A1-D6FC-4f65-9D91-7224C49458BB}"/>
                <c:ext xmlns:c16="http://schemas.microsoft.com/office/drawing/2014/chart" uri="{C3380CC4-5D6E-409C-BE32-E72D297353CC}">
                  <c16:uniqueId val="{00000018-EB5C-41D8-A8F1-3BDCC04E7B06}"/>
                </c:ext>
              </c:extLst>
            </c:dLbl>
            <c:dLbl>
              <c:idx val="15"/>
              <c:delete val="1"/>
              <c:extLst>
                <c:ext xmlns:c15="http://schemas.microsoft.com/office/drawing/2012/chart" uri="{CE6537A1-D6FC-4f65-9D91-7224C49458BB}"/>
                <c:ext xmlns:c16="http://schemas.microsoft.com/office/drawing/2014/chart" uri="{C3380CC4-5D6E-409C-BE32-E72D297353CC}">
                  <c16:uniqueId val="{00000017-EB5C-41D8-A8F1-3BDCC04E7B06}"/>
                </c:ext>
              </c:extLst>
            </c:dLbl>
            <c:dLbl>
              <c:idx val="16"/>
              <c:delete val="1"/>
              <c:extLst>
                <c:ext xmlns:c15="http://schemas.microsoft.com/office/drawing/2012/chart" uri="{CE6537A1-D6FC-4f65-9D91-7224C49458BB}"/>
                <c:ext xmlns:c16="http://schemas.microsoft.com/office/drawing/2014/chart" uri="{C3380CC4-5D6E-409C-BE32-E72D297353CC}">
                  <c16:uniqueId val="{00000016-EB5C-41D8-A8F1-3BDCC04E7B06}"/>
                </c:ext>
              </c:extLst>
            </c:dLbl>
            <c:dLbl>
              <c:idx val="17"/>
              <c:delete val="1"/>
              <c:extLst>
                <c:ext xmlns:c15="http://schemas.microsoft.com/office/drawing/2012/chart" uri="{CE6537A1-D6FC-4f65-9D91-7224C49458BB}"/>
                <c:ext xmlns:c16="http://schemas.microsoft.com/office/drawing/2014/chart" uri="{C3380CC4-5D6E-409C-BE32-E72D297353CC}">
                  <c16:uniqueId val="{00000015-EB5C-41D8-A8F1-3BDCC04E7B06}"/>
                </c:ext>
              </c:extLst>
            </c:dLbl>
            <c:dLbl>
              <c:idx val="18"/>
              <c:delete val="1"/>
              <c:extLst>
                <c:ext xmlns:c15="http://schemas.microsoft.com/office/drawing/2012/chart" uri="{CE6537A1-D6FC-4f65-9D91-7224C49458BB}"/>
                <c:ext xmlns:c16="http://schemas.microsoft.com/office/drawing/2014/chart" uri="{C3380CC4-5D6E-409C-BE32-E72D297353CC}">
                  <c16:uniqueId val="{00000014-EB5C-41D8-A8F1-3BDCC04E7B06}"/>
                </c:ext>
              </c:extLst>
            </c:dLbl>
            <c:dLbl>
              <c:idx val="19"/>
              <c:delete val="1"/>
              <c:extLst>
                <c:ext xmlns:c15="http://schemas.microsoft.com/office/drawing/2012/chart" uri="{CE6537A1-D6FC-4f65-9D91-7224C49458BB}"/>
                <c:ext xmlns:c16="http://schemas.microsoft.com/office/drawing/2014/chart" uri="{C3380CC4-5D6E-409C-BE32-E72D297353CC}">
                  <c16:uniqueId val="{00000004-EA8C-4351-AC0E-0EF9F1A872EB}"/>
                </c:ext>
              </c:extLst>
            </c:dLbl>
            <c:dLbl>
              <c:idx val="20"/>
              <c:delete val="1"/>
              <c:extLst>
                <c:ext xmlns:c15="http://schemas.microsoft.com/office/drawing/2012/chart" uri="{CE6537A1-D6FC-4f65-9D91-7224C49458BB}"/>
                <c:ext xmlns:c16="http://schemas.microsoft.com/office/drawing/2014/chart" uri="{C3380CC4-5D6E-409C-BE32-E72D297353CC}">
                  <c16:uniqueId val="{00000003-6F9E-4D6A-9043-5123536B3EF5}"/>
                </c:ext>
              </c:extLst>
            </c:dLbl>
            <c:dLbl>
              <c:idx val="21"/>
              <c:delete val="1"/>
              <c:extLst>
                <c:ext xmlns:c15="http://schemas.microsoft.com/office/drawing/2012/chart" uri="{CE6537A1-D6FC-4f65-9D91-7224C49458BB}"/>
                <c:ext xmlns:c16="http://schemas.microsoft.com/office/drawing/2014/chart" uri="{C3380CC4-5D6E-409C-BE32-E72D297353CC}">
                  <c16:uniqueId val="{00000001-B81E-447A-A3D5-D72684609724}"/>
                </c:ext>
              </c:extLst>
            </c:dLbl>
            <c:dLbl>
              <c:idx val="22"/>
              <c:delete val="1"/>
              <c:extLst>
                <c:ext xmlns:c15="http://schemas.microsoft.com/office/drawing/2012/chart" uri="{CE6537A1-D6FC-4f65-9D91-7224C49458BB}"/>
                <c:ext xmlns:c16="http://schemas.microsoft.com/office/drawing/2014/chart" uri="{C3380CC4-5D6E-409C-BE32-E72D297353CC}">
                  <c16:uniqueId val="{00000002-B517-4009-ACB9-C47ABDDD2EFE}"/>
                </c:ext>
              </c:extLst>
            </c:dLbl>
            <c:spPr>
              <a:noFill/>
              <a:ln>
                <a:noFill/>
              </a:ln>
              <a:effectLst/>
            </c:spPr>
            <c:txPr>
              <a:bodyPr wrap="square" lIns="38100" tIns="19050" rIns="38100" bIns="19050" anchor="ctr">
                <a:spAutoFit/>
              </a:bodyPr>
              <a:lstStyle/>
              <a:p>
                <a:pPr>
                  <a:defRPr sz="105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Sheet1!$D$2:$D$25</c:f>
              <c:numCache>
                <c:formatCode>General</c:formatCode>
                <c:ptCount val="24"/>
                <c:pt idx="0">
                  <c:v>69</c:v>
                </c:pt>
                <c:pt idx="1">
                  <c:v>74</c:v>
                </c:pt>
                <c:pt idx="2">
                  <c:v>85</c:v>
                </c:pt>
                <c:pt idx="3">
                  <c:v>176</c:v>
                </c:pt>
                <c:pt idx="4">
                  <c:v>200</c:v>
                </c:pt>
                <c:pt idx="5">
                  <c:v>221</c:v>
                </c:pt>
                <c:pt idx="6">
                  <c:v>236</c:v>
                </c:pt>
                <c:pt idx="7">
                  <c:v>271</c:v>
                </c:pt>
                <c:pt idx="8">
                  <c:v>294</c:v>
                </c:pt>
                <c:pt idx="9">
                  <c:v>329</c:v>
                </c:pt>
                <c:pt idx="10">
                  <c:v>354</c:v>
                </c:pt>
                <c:pt idx="11">
                  <c:v>393</c:v>
                </c:pt>
                <c:pt idx="12">
                  <c:v>424</c:v>
                </c:pt>
                <c:pt idx="13">
                  <c:v>479</c:v>
                </c:pt>
                <c:pt idx="14">
                  <c:v>511</c:v>
                </c:pt>
                <c:pt idx="15">
                  <c:v>557</c:v>
                </c:pt>
                <c:pt idx="16">
                  <c:v>582</c:v>
                </c:pt>
                <c:pt idx="17">
                  <c:v>597</c:v>
                </c:pt>
                <c:pt idx="18">
                  <c:v>612</c:v>
                </c:pt>
                <c:pt idx="19">
                  <c:v>644</c:v>
                </c:pt>
                <c:pt idx="20">
                  <c:v>657</c:v>
                </c:pt>
                <c:pt idx="21">
                  <c:v>677</c:v>
                </c:pt>
                <c:pt idx="22">
                  <c:v>688</c:v>
                </c:pt>
                <c:pt idx="23">
                  <c:v>708</c:v>
                </c:pt>
              </c:numCache>
            </c:numRef>
          </c:val>
          <c:smooth val="0"/>
          <c:extLst>
            <c:ext xmlns:c16="http://schemas.microsoft.com/office/drawing/2014/chart" uri="{C3380CC4-5D6E-409C-BE32-E72D297353CC}">
              <c16:uniqueId val="{00000005-EA8C-4351-AC0E-0EF9F1A872EB}"/>
            </c:ext>
          </c:extLst>
        </c:ser>
        <c:ser>
          <c:idx val="3"/>
          <c:order val="3"/>
          <c:tx>
            <c:strRef>
              <c:f>Sheet1!$E$1</c:f>
              <c:strCache>
                <c:ptCount val="1"/>
                <c:pt idx="0">
                  <c:v>Medicaid</c:v>
                </c:pt>
              </c:strCache>
            </c:strRef>
          </c:tx>
          <c:spPr>
            <a:ln w="38100" cap="rnd">
              <a:solidFill>
                <a:srgbClr val="F79646"/>
              </a:solidFill>
              <a:miter lim="800000"/>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4C-EB5C-41D8-A8F1-3BDCC04E7B06}"/>
                </c:ext>
              </c:extLst>
            </c:dLbl>
            <c:dLbl>
              <c:idx val="1"/>
              <c:delete val="1"/>
              <c:extLst>
                <c:ext xmlns:c15="http://schemas.microsoft.com/office/drawing/2012/chart" uri="{CE6537A1-D6FC-4f65-9D91-7224C49458BB}"/>
                <c:ext xmlns:c16="http://schemas.microsoft.com/office/drawing/2014/chart" uri="{C3380CC4-5D6E-409C-BE32-E72D297353CC}">
                  <c16:uniqueId val="{0000004B-EB5C-41D8-A8F1-3BDCC04E7B06}"/>
                </c:ext>
              </c:extLst>
            </c:dLbl>
            <c:dLbl>
              <c:idx val="2"/>
              <c:delete val="1"/>
              <c:extLst>
                <c:ext xmlns:c15="http://schemas.microsoft.com/office/drawing/2012/chart" uri="{CE6537A1-D6FC-4f65-9D91-7224C49458BB}"/>
                <c:ext xmlns:c16="http://schemas.microsoft.com/office/drawing/2014/chart" uri="{C3380CC4-5D6E-409C-BE32-E72D297353CC}">
                  <c16:uniqueId val="{0000004A-EB5C-41D8-A8F1-3BDCC04E7B06}"/>
                </c:ext>
              </c:extLst>
            </c:dLbl>
            <c:dLbl>
              <c:idx val="3"/>
              <c:delete val="1"/>
              <c:extLst>
                <c:ext xmlns:c15="http://schemas.microsoft.com/office/drawing/2012/chart" uri="{CE6537A1-D6FC-4f65-9D91-7224C49458BB}"/>
                <c:ext xmlns:c16="http://schemas.microsoft.com/office/drawing/2014/chart" uri="{C3380CC4-5D6E-409C-BE32-E72D297353CC}">
                  <c16:uniqueId val="{00000049-EB5C-41D8-A8F1-3BDCC04E7B06}"/>
                </c:ext>
              </c:extLst>
            </c:dLbl>
            <c:dLbl>
              <c:idx val="4"/>
              <c:delete val="1"/>
              <c:extLst>
                <c:ext xmlns:c15="http://schemas.microsoft.com/office/drawing/2012/chart" uri="{CE6537A1-D6FC-4f65-9D91-7224C49458BB}"/>
                <c:ext xmlns:c16="http://schemas.microsoft.com/office/drawing/2014/chart" uri="{C3380CC4-5D6E-409C-BE32-E72D297353CC}">
                  <c16:uniqueId val="{00000048-EB5C-41D8-A8F1-3BDCC04E7B06}"/>
                </c:ext>
              </c:extLst>
            </c:dLbl>
            <c:dLbl>
              <c:idx val="5"/>
              <c:delete val="1"/>
              <c:extLst>
                <c:ext xmlns:c15="http://schemas.microsoft.com/office/drawing/2012/chart" uri="{CE6537A1-D6FC-4f65-9D91-7224C49458BB}"/>
                <c:ext xmlns:c16="http://schemas.microsoft.com/office/drawing/2014/chart" uri="{C3380CC4-5D6E-409C-BE32-E72D297353CC}">
                  <c16:uniqueId val="{00000047-EB5C-41D8-A8F1-3BDCC04E7B06}"/>
                </c:ext>
              </c:extLst>
            </c:dLbl>
            <c:dLbl>
              <c:idx val="6"/>
              <c:delete val="1"/>
              <c:extLst>
                <c:ext xmlns:c15="http://schemas.microsoft.com/office/drawing/2012/chart" uri="{CE6537A1-D6FC-4f65-9D91-7224C49458BB}"/>
                <c:ext xmlns:c16="http://schemas.microsoft.com/office/drawing/2014/chart" uri="{C3380CC4-5D6E-409C-BE32-E72D297353CC}">
                  <c16:uniqueId val="{00000046-EB5C-41D8-A8F1-3BDCC04E7B06}"/>
                </c:ext>
              </c:extLst>
            </c:dLbl>
            <c:dLbl>
              <c:idx val="7"/>
              <c:delete val="1"/>
              <c:extLst>
                <c:ext xmlns:c15="http://schemas.microsoft.com/office/drawing/2012/chart" uri="{CE6537A1-D6FC-4f65-9D91-7224C49458BB}"/>
                <c:ext xmlns:c16="http://schemas.microsoft.com/office/drawing/2014/chart" uri="{C3380CC4-5D6E-409C-BE32-E72D297353CC}">
                  <c16:uniqueId val="{00000045-EB5C-41D8-A8F1-3BDCC04E7B06}"/>
                </c:ext>
              </c:extLst>
            </c:dLbl>
            <c:dLbl>
              <c:idx val="8"/>
              <c:delete val="1"/>
              <c:extLst>
                <c:ext xmlns:c15="http://schemas.microsoft.com/office/drawing/2012/chart" uri="{CE6537A1-D6FC-4f65-9D91-7224C49458BB}"/>
                <c:ext xmlns:c16="http://schemas.microsoft.com/office/drawing/2014/chart" uri="{C3380CC4-5D6E-409C-BE32-E72D297353CC}">
                  <c16:uniqueId val="{00000044-EB5C-41D8-A8F1-3BDCC04E7B06}"/>
                </c:ext>
              </c:extLst>
            </c:dLbl>
            <c:dLbl>
              <c:idx val="9"/>
              <c:delete val="1"/>
              <c:extLst>
                <c:ext xmlns:c15="http://schemas.microsoft.com/office/drawing/2012/chart" uri="{CE6537A1-D6FC-4f65-9D91-7224C49458BB}"/>
                <c:ext xmlns:c16="http://schemas.microsoft.com/office/drawing/2014/chart" uri="{C3380CC4-5D6E-409C-BE32-E72D297353CC}">
                  <c16:uniqueId val="{00000043-EB5C-41D8-A8F1-3BDCC04E7B06}"/>
                </c:ext>
              </c:extLst>
            </c:dLbl>
            <c:dLbl>
              <c:idx val="10"/>
              <c:delete val="1"/>
              <c:extLst>
                <c:ext xmlns:c15="http://schemas.microsoft.com/office/drawing/2012/chart" uri="{CE6537A1-D6FC-4f65-9D91-7224C49458BB}"/>
                <c:ext xmlns:c16="http://schemas.microsoft.com/office/drawing/2014/chart" uri="{C3380CC4-5D6E-409C-BE32-E72D297353CC}">
                  <c16:uniqueId val="{00000042-EB5C-41D8-A8F1-3BDCC04E7B06}"/>
                </c:ext>
              </c:extLst>
            </c:dLbl>
            <c:dLbl>
              <c:idx val="11"/>
              <c:delete val="1"/>
              <c:extLst>
                <c:ext xmlns:c15="http://schemas.microsoft.com/office/drawing/2012/chart" uri="{CE6537A1-D6FC-4f65-9D91-7224C49458BB}"/>
                <c:ext xmlns:c16="http://schemas.microsoft.com/office/drawing/2014/chart" uri="{C3380CC4-5D6E-409C-BE32-E72D297353CC}">
                  <c16:uniqueId val="{00000041-EB5C-41D8-A8F1-3BDCC04E7B06}"/>
                </c:ext>
              </c:extLst>
            </c:dLbl>
            <c:dLbl>
              <c:idx val="12"/>
              <c:delete val="1"/>
              <c:extLst>
                <c:ext xmlns:c15="http://schemas.microsoft.com/office/drawing/2012/chart" uri="{CE6537A1-D6FC-4f65-9D91-7224C49458BB}"/>
                <c:ext xmlns:c16="http://schemas.microsoft.com/office/drawing/2014/chart" uri="{C3380CC4-5D6E-409C-BE32-E72D297353CC}">
                  <c16:uniqueId val="{00000040-EB5C-41D8-A8F1-3BDCC04E7B06}"/>
                </c:ext>
              </c:extLst>
            </c:dLbl>
            <c:dLbl>
              <c:idx val="13"/>
              <c:delete val="1"/>
              <c:extLst>
                <c:ext xmlns:c15="http://schemas.microsoft.com/office/drawing/2012/chart" uri="{CE6537A1-D6FC-4f65-9D91-7224C49458BB}"/>
                <c:ext xmlns:c16="http://schemas.microsoft.com/office/drawing/2014/chart" uri="{C3380CC4-5D6E-409C-BE32-E72D297353CC}">
                  <c16:uniqueId val="{0000003F-EB5C-41D8-A8F1-3BDCC04E7B06}"/>
                </c:ext>
              </c:extLst>
            </c:dLbl>
            <c:dLbl>
              <c:idx val="14"/>
              <c:delete val="1"/>
              <c:extLst>
                <c:ext xmlns:c15="http://schemas.microsoft.com/office/drawing/2012/chart" uri="{CE6537A1-D6FC-4f65-9D91-7224C49458BB}"/>
                <c:ext xmlns:c16="http://schemas.microsoft.com/office/drawing/2014/chart" uri="{C3380CC4-5D6E-409C-BE32-E72D297353CC}">
                  <c16:uniqueId val="{0000003E-EB5C-41D8-A8F1-3BDCC04E7B06}"/>
                </c:ext>
              </c:extLst>
            </c:dLbl>
            <c:dLbl>
              <c:idx val="15"/>
              <c:delete val="1"/>
              <c:extLst>
                <c:ext xmlns:c15="http://schemas.microsoft.com/office/drawing/2012/chart" uri="{CE6537A1-D6FC-4f65-9D91-7224C49458BB}"/>
                <c:ext xmlns:c16="http://schemas.microsoft.com/office/drawing/2014/chart" uri="{C3380CC4-5D6E-409C-BE32-E72D297353CC}">
                  <c16:uniqueId val="{0000003D-EB5C-41D8-A8F1-3BDCC04E7B06}"/>
                </c:ext>
              </c:extLst>
            </c:dLbl>
            <c:dLbl>
              <c:idx val="16"/>
              <c:delete val="1"/>
              <c:extLst>
                <c:ext xmlns:c15="http://schemas.microsoft.com/office/drawing/2012/chart" uri="{CE6537A1-D6FC-4f65-9D91-7224C49458BB}"/>
                <c:ext xmlns:c16="http://schemas.microsoft.com/office/drawing/2014/chart" uri="{C3380CC4-5D6E-409C-BE32-E72D297353CC}">
                  <c16:uniqueId val="{0000003C-EB5C-41D8-A8F1-3BDCC04E7B06}"/>
                </c:ext>
              </c:extLst>
            </c:dLbl>
            <c:dLbl>
              <c:idx val="17"/>
              <c:delete val="1"/>
              <c:extLst>
                <c:ext xmlns:c15="http://schemas.microsoft.com/office/drawing/2012/chart" uri="{CE6537A1-D6FC-4f65-9D91-7224C49458BB}"/>
                <c:ext xmlns:c16="http://schemas.microsoft.com/office/drawing/2014/chart" uri="{C3380CC4-5D6E-409C-BE32-E72D297353CC}">
                  <c16:uniqueId val="{0000003B-EB5C-41D8-A8F1-3BDCC04E7B06}"/>
                </c:ext>
              </c:extLst>
            </c:dLbl>
            <c:dLbl>
              <c:idx val="18"/>
              <c:delete val="1"/>
              <c:extLst>
                <c:ext xmlns:c15="http://schemas.microsoft.com/office/drawing/2012/chart" uri="{CE6537A1-D6FC-4f65-9D91-7224C49458BB}"/>
                <c:ext xmlns:c16="http://schemas.microsoft.com/office/drawing/2014/chart" uri="{C3380CC4-5D6E-409C-BE32-E72D297353CC}">
                  <c16:uniqueId val="{0000003A-EB5C-41D8-A8F1-3BDCC04E7B06}"/>
                </c:ext>
              </c:extLst>
            </c:dLbl>
            <c:dLbl>
              <c:idx val="19"/>
              <c:delete val="1"/>
              <c:extLst>
                <c:ext xmlns:c15="http://schemas.microsoft.com/office/drawing/2012/chart" uri="{CE6537A1-D6FC-4f65-9D91-7224C49458BB}"/>
                <c:ext xmlns:c16="http://schemas.microsoft.com/office/drawing/2014/chart" uri="{C3380CC4-5D6E-409C-BE32-E72D297353CC}">
                  <c16:uniqueId val="{00000006-EA8C-4351-AC0E-0EF9F1A872EB}"/>
                </c:ext>
              </c:extLst>
            </c:dLbl>
            <c:dLbl>
              <c:idx val="20"/>
              <c:delete val="1"/>
              <c:extLst>
                <c:ext xmlns:c15="http://schemas.microsoft.com/office/drawing/2012/chart" uri="{CE6537A1-D6FC-4f65-9D91-7224C49458BB}"/>
                <c:ext xmlns:c16="http://schemas.microsoft.com/office/drawing/2014/chart" uri="{C3380CC4-5D6E-409C-BE32-E72D297353CC}">
                  <c16:uniqueId val="{00000004-6F9E-4D6A-9043-5123536B3EF5}"/>
                </c:ext>
              </c:extLst>
            </c:dLbl>
            <c:dLbl>
              <c:idx val="21"/>
              <c:delete val="1"/>
              <c:extLst>
                <c:ext xmlns:c15="http://schemas.microsoft.com/office/drawing/2012/chart" uri="{CE6537A1-D6FC-4f65-9D91-7224C49458BB}"/>
                <c:ext xmlns:c16="http://schemas.microsoft.com/office/drawing/2014/chart" uri="{C3380CC4-5D6E-409C-BE32-E72D297353CC}">
                  <c16:uniqueId val="{00000002-B81E-447A-A3D5-D72684609724}"/>
                </c:ext>
              </c:extLst>
            </c:dLbl>
            <c:dLbl>
              <c:idx val="22"/>
              <c:delete val="1"/>
              <c:extLst>
                <c:ext xmlns:c15="http://schemas.microsoft.com/office/drawing/2012/chart" uri="{CE6537A1-D6FC-4f65-9D91-7224C49458BB}"/>
                <c:ext xmlns:c16="http://schemas.microsoft.com/office/drawing/2014/chart" uri="{C3380CC4-5D6E-409C-BE32-E72D297353CC}">
                  <c16:uniqueId val="{00000000-B517-4009-ACB9-C47ABDDD2EFE}"/>
                </c:ext>
              </c:extLst>
            </c:dLbl>
            <c:spPr>
              <a:noFill/>
              <a:ln>
                <a:noFill/>
              </a:ln>
              <a:effectLst/>
            </c:spPr>
            <c:txPr>
              <a:bodyPr wrap="square" lIns="38100" tIns="19050" rIns="38100" bIns="19050" anchor="ctr">
                <a:spAutoFit/>
              </a:bodyPr>
              <a:lstStyle/>
              <a:p>
                <a:pPr>
                  <a:defRPr sz="1050"/>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Sheet1!$A$2:$A$25</c:f>
              <c:strCache>
                <c:ptCount val="24"/>
                <c:pt idx="0">
                  <c:v>Q2 2011</c:v>
                </c:pt>
                <c:pt idx="1">
                  <c:v>Q3 2011</c:v>
                </c:pt>
                <c:pt idx="2">
                  <c:v>Q4 2011</c:v>
                </c:pt>
                <c:pt idx="3">
                  <c:v>Q1 2012</c:v>
                </c:pt>
                <c:pt idx="4">
                  <c:v>Q2 2012</c:v>
                </c:pt>
                <c:pt idx="5">
                  <c:v>Q3 2012</c:v>
                </c:pt>
                <c:pt idx="6">
                  <c:v>Q4 2012</c:v>
                </c:pt>
                <c:pt idx="7">
                  <c:v>Q1 2013</c:v>
                </c:pt>
                <c:pt idx="8">
                  <c:v>Q2 2013</c:v>
                </c:pt>
                <c:pt idx="9">
                  <c:v>Q3 2013</c:v>
                </c:pt>
                <c:pt idx="10">
                  <c:v>Q4 2013</c:v>
                </c:pt>
                <c:pt idx="11">
                  <c:v>Q1 2014</c:v>
                </c:pt>
                <c:pt idx="12">
                  <c:v>Q2 2014</c:v>
                </c:pt>
                <c:pt idx="13">
                  <c:v>Q3 2014</c:v>
                </c:pt>
                <c:pt idx="14">
                  <c:v>Q4 2014</c:v>
                </c:pt>
                <c:pt idx="15">
                  <c:v>Q1 2015</c:v>
                </c:pt>
                <c:pt idx="16">
                  <c:v>Q2 2015</c:v>
                </c:pt>
                <c:pt idx="17">
                  <c:v>Q3 2015</c:v>
                </c:pt>
                <c:pt idx="18">
                  <c:v>Q4 2015</c:v>
                </c:pt>
                <c:pt idx="19">
                  <c:v>Q1 2016</c:v>
                </c:pt>
                <c:pt idx="20">
                  <c:v>Q2 2016</c:v>
                </c:pt>
                <c:pt idx="21">
                  <c:v>Q3 2016</c:v>
                </c:pt>
                <c:pt idx="22">
                  <c:v>Q4 2016</c:v>
                </c:pt>
                <c:pt idx="23">
                  <c:v>Q1 2017</c:v>
                </c:pt>
              </c:strCache>
            </c:strRef>
          </c:cat>
          <c:val>
            <c:numRef>
              <c:f>Sheet1!$E$2:$E$25</c:f>
              <c:numCache>
                <c:formatCode>General</c:formatCode>
                <c:ptCount val="24"/>
                <c:pt idx="0">
                  <c:v>5</c:v>
                </c:pt>
                <c:pt idx="1">
                  <c:v>5</c:v>
                </c:pt>
                <c:pt idx="2">
                  <c:v>5</c:v>
                </c:pt>
                <c:pt idx="3">
                  <c:v>20</c:v>
                </c:pt>
                <c:pt idx="4">
                  <c:v>10</c:v>
                </c:pt>
                <c:pt idx="5">
                  <c:v>35</c:v>
                </c:pt>
                <c:pt idx="6">
                  <c:v>36</c:v>
                </c:pt>
                <c:pt idx="7">
                  <c:v>44</c:v>
                </c:pt>
                <c:pt idx="8">
                  <c:v>45</c:v>
                </c:pt>
                <c:pt idx="9">
                  <c:v>47</c:v>
                </c:pt>
                <c:pt idx="10">
                  <c:v>47</c:v>
                </c:pt>
                <c:pt idx="11">
                  <c:v>51</c:v>
                </c:pt>
                <c:pt idx="12">
                  <c:v>53</c:v>
                </c:pt>
                <c:pt idx="13">
                  <c:v>61</c:v>
                </c:pt>
                <c:pt idx="14">
                  <c:v>62</c:v>
                </c:pt>
                <c:pt idx="15">
                  <c:v>76</c:v>
                </c:pt>
                <c:pt idx="16">
                  <c:v>77</c:v>
                </c:pt>
                <c:pt idx="17">
                  <c:v>78</c:v>
                </c:pt>
                <c:pt idx="18">
                  <c:v>77</c:v>
                </c:pt>
                <c:pt idx="19">
                  <c:v>80</c:v>
                </c:pt>
                <c:pt idx="20">
                  <c:v>78</c:v>
                </c:pt>
                <c:pt idx="21">
                  <c:v>78</c:v>
                </c:pt>
                <c:pt idx="22">
                  <c:v>85</c:v>
                </c:pt>
                <c:pt idx="23">
                  <c:v>88</c:v>
                </c:pt>
              </c:numCache>
            </c:numRef>
          </c:val>
          <c:smooth val="0"/>
          <c:extLst>
            <c:ext xmlns:c16="http://schemas.microsoft.com/office/drawing/2014/chart" uri="{C3380CC4-5D6E-409C-BE32-E72D297353CC}">
              <c16:uniqueId val="{00000007-EA8C-4351-AC0E-0EF9F1A872EB}"/>
            </c:ext>
          </c:extLst>
        </c:ser>
        <c:dLbls>
          <c:showLegendKey val="0"/>
          <c:showVal val="0"/>
          <c:showCatName val="0"/>
          <c:showSerName val="0"/>
          <c:showPercent val="0"/>
          <c:showBubbleSize val="0"/>
        </c:dLbls>
        <c:smooth val="0"/>
        <c:axId val="-2113161168"/>
        <c:axId val="-2113157856"/>
      </c:lineChart>
      <c:catAx>
        <c:axId val="-21131611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13157856"/>
        <c:crosses val="autoZero"/>
        <c:auto val="1"/>
        <c:lblAlgn val="ctr"/>
        <c:lblOffset val="100"/>
        <c:noMultiLvlLbl val="0"/>
      </c:catAx>
      <c:valAx>
        <c:axId val="-2113157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2113161168"/>
        <c:crosses val="autoZero"/>
        <c:crossBetween val="between"/>
      </c:valAx>
      <c:spPr>
        <a:noFill/>
        <a:ln>
          <a:noFill/>
        </a:ln>
        <a:effectLst/>
      </c:spPr>
    </c:plotArea>
    <c:legend>
      <c:legendPos val="b"/>
      <c:layout>
        <c:manualLayout>
          <c:xMode val="edge"/>
          <c:yMode val="edge"/>
          <c:x val="0.29154485903976601"/>
          <c:y val="0.92252840730642405"/>
          <c:w val="0.596852391310844"/>
          <c:h val="7.74715926935758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30264652540099"/>
          <c:y val="4.2995499860772501E-2"/>
          <c:w val="0.599660568581319"/>
          <c:h val="0.79083578004247101"/>
        </c:manualLayout>
      </c:layout>
      <c:doughnutChart>
        <c:varyColors val="1"/>
        <c:ser>
          <c:idx val="0"/>
          <c:order val="0"/>
          <c:tx>
            <c:strRef>
              <c:f>Sheet1!$B$1</c:f>
              <c:strCache>
                <c:ptCount val="1"/>
                <c:pt idx="0">
                  <c:v>Column1</c:v>
                </c:pt>
              </c:strCache>
            </c:strRef>
          </c:tx>
          <c:dPt>
            <c:idx val="0"/>
            <c:bubble3D val="0"/>
            <c:spPr>
              <a:solidFill>
                <a:srgbClr val="009949"/>
              </a:solidFill>
              <a:ln w="19050">
                <a:solidFill>
                  <a:schemeClr val="lt1"/>
                </a:solidFill>
              </a:ln>
              <a:effectLst/>
            </c:spPr>
            <c:extLst>
              <c:ext xmlns:c16="http://schemas.microsoft.com/office/drawing/2014/chart" uri="{C3380CC4-5D6E-409C-BE32-E72D297353CC}">
                <c16:uniqueId val="{00000001-9A80-4762-8B15-69D440DCFA0B}"/>
              </c:ext>
            </c:extLst>
          </c:dPt>
          <c:dPt>
            <c:idx val="1"/>
            <c:bubble3D val="0"/>
            <c:spPr>
              <a:solidFill>
                <a:srgbClr val="627491"/>
              </a:solidFill>
              <a:ln w="19050">
                <a:solidFill>
                  <a:schemeClr val="lt1"/>
                </a:solidFill>
              </a:ln>
              <a:effectLst/>
            </c:spPr>
            <c:extLst>
              <c:ext xmlns:c16="http://schemas.microsoft.com/office/drawing/2014/chart" uri="{C3380CC4-5D6E-409C-BE32-E72D297353CC}">
                <c16:uniqueId val="{00000003-9A80-4762-8B15-69D440DCFA0B}"/>
              </c:ext>
            </c:extLst>
          </c:dPt>
          <c:dPt>
            <c:idx val="2"/>
            <c:bubble3D val="0"/>
            <c:spPr>
              <a:solidFill>
                <a:srgbClr val="F79646"/>
              </a:solidFill>
              <a:ln w="19050">
                <a:solidFill>
                  <a:schemeClr val="lt1"/>
                </a:solidFill>
              </a:ln>
              <a:effectLst/>
            </c:spPr>
            <c:extLst>
              <c:ext xmlns:c16="http://schemas.microsoft.com/office/drawing/2014/chart" uri="{C3380CC4-5D6E-409C-BE32-E72D297353CC}">
                <c16:uniqueId val="{00000005-9A80-4762-8B15-69D440DCFA0B}"/>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Commercial </c:v>
                </c:pt>
                <c:pt idx="1">
                  <c:v>Medicare</c:v>
                </c:pt>
                <c:pt idx="2">
                  <c:v>Medicaid </c:v>
                </c:pt>
              </c:strCache>
            </c:strRef>
          </c:cat>
          <c:val>
            <c:numRef>
              <c:f>Sheet1!$B$2:$B$4</c:f>
              <c:numCache>
                <c:formatCode>General</c:formatCode>
                <c:ptCount val="3"/>
                <c:pt idx="0">
                  <c:v>18.7</c:v>
                </c:pt>
                <c:pt idx="1">
                  <c:v>9.5</c:v>
                </c:pt>
                <c:pt idx="2">
                  <c:v>3.9</c:v>
                </c:pt>
              </c:numCache>
            </c:numRef>
          </c:val>
          <c:extLst>
            <c:ext xmlns:c16="http://schemas.microsoft.com/office/drawing/2014/chart" uri="{C3380CC4-5D6E-409C-BE32-E72D297353CC}">
              <c16:uniqueId val="{00000006-9A80-4762-8B15-69D440DCFA0B}"/>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800" b="1" dirty="0"/>
              <a:t>ACO Starts and Dropouts Over Time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Start</c:v>
                </c:pt>
              </c:strCache>
            </c:strRef>
          </c:tx>
          <c:spPr>
            <a:solidFill>
              <a:schemeClr val="accent3">
                <a:lumMod val="75000"/>
              </a:schemeClr>
            </a:solidFill>
            <a:ln>
              <a:noFill/>
            </a:ln>
            <a:effectLst/>
          </c:spPr>
          <c:invertIfNegative val="0"/>
          <c:cat>
            <c:strRef>
              <c:f>Sheet1!$A$2:$A$10</c:f>
              <c:strCache>
                <c:ptCount val="9"/>
                <c:pt idx="0">
                  <c:v>&lt;=2010</c:v>
                </c:pt>
                <c:pt idx="1">
                  <c:v>2011</c:v>
                </c:pt>
                <c:pt idx="2">
                  <c:v>2012</c:v>
                </c:pt>
                <c:pt idx="3">
                  <c:v>2013</c:v>
                </c:pt>
                <c:pt idx="4">
                  <c:v>2014</c:v>
                </c:pt>
                <c:pt idx="5">
                  <c:v>2015</c:v>
                </c:pt>
                <c:pt idx="6">
                  <c:v>2016</c:v>
                </c:pt>
                <c:pt idx="7">
                  <c:v>2017</c:v>
                </c:pt>
                <c:pt idx="8">
                  <c:v>2018</c:v>
                </c:pt>
              </c:strCache>
            </c:strRef>
          </c:cat>
          <c:val>
            <c:numRef>
              <c:f>Sheet1!$B$2:$B$10</c:f>
              <c:numCache>
                <c:formatCode>General</c:formatCode>
                <c:ptCount val="9"/>
                <c:pt idx="0">
                  <c:v>43</c:v>
                </c:pt>
                <c:pt idx="1">
                  <c:v>69</c:v>
                </c:pt>
                <c:pt idx="2">
                  <c:v>262</c:v>
                </c:pt>
                <c:pt idx="3">
                  <c:v>162</c:v>
                </c:pt>
                <c:pt idx="4">
                  <c:v>179</c:v>
                </c:pt>
                <c:pt idx="5">
                  <c:v>146</c:v>
                </c:pt>
                <c:pt idx="6">
                  <c:v>233</c:v>
                </c:pt>
                <c:pt idx="7">
                  <c:v>122</c:v>
                </c:pt>
                <c:pt idx="8">
                  <c:v>141</c:v>
                </c:pt>
              </c:numCache>
            </c:numRef>
          </c:val>
          <c:extLst>
            <c:ext xmlns:c16="http://schemas.microsoft.com/office/drawing/2014/chart" uri="{C3380CC4-5D6E-409C-BE32-E72D297353CC}">
              <c16:uniqueId val="{00000000-2053-2840-8743-92AF4C9C95EC}"/>
            </c:ext>
          </c:extLst>
        </c:ser>
        <c:ser>
          <c:idx val="1"/>
          <c:order val="1"/>
          <c:tx>
            <c:strRef>
              <c:f>Sheet1!$C$1</c:f>
              <c:strCache>
                <c:ptCount val="1"/>
                <c:pt idx="0">
                  <c:v>Dropout</c:v>
                </c:pt>
              </c:strCache>
            </c:strRef>
          </c:tx>
          <c:spPr>
            <a:solidFill>
              <a:schemeClr val="accent2"/>
            </a:solidFill>
            <a:ln>
              <a:noFill/>
            </a:ln>
            <a:effectLst/>
          </c:spPr>
          <c:invertIfNegative val="0"/>
          <c:cat>
            <c:strRef>
              <c:f>Sheet1!$A$2:$A$10</c:f>
              <c:strCache>
                <c:ptCount val="9"/>
                <c:pt idx="0">
                  <c:v>&lt;=2010</c:v>
                </c:pt>
                <c:pt idx="1">
                  <c:v>2011</c:v>
                </c:pt>
                <c:pt idx="2">
                  <c:v>2012</c:v>
                </c:pt>
                <c:pt idx="3">
                  <c:v>2013</c:v>
                </c:pt>
                <c:pt idx="4">
                  <c:v>2014</c:v>
                </c:pt>
                <c:pt idx="5">
                  <c:v>2015</c:v>
                </c:pt>
                <c:pt idx="6">
                  <c:v>2016</c:v>
                </c:pt>
                <c:pt idx="7">
                  <c:v>2017</c:v>
                </c:pt>
                <c:pt idx="8">
                  <c:v>2018</c:v>
                </c:pt>
              </c:strCache>
            </c:strRef>
          </c:cat>
          <c:val>
            <c:numRef>
              <c:f>Sheet1!$C$2:$C$9</c:f>
              <c:numCache>
                <c:formatCode>General</c:formatCode>
                <c:ptCount val="8"/>
                <c:pt idx="0">
                  <c:v>-8</c:v>
                </c:pt>
                <c:pt idx="1">
                  <c:v>-8</c:v>
                </c:pt>
                <c:pt idx="2">
                  <c:v>-15</c:v>
                </c:pt>
                <c:pt idx="3">
                  <c:v>-10</c:v>
                </c:pt>
                <c:pt idx="4">
                  <c:v>-28</c:v>
                </c:pt>
                <c:pt idx="5">
                  <c:v>-64</c:v>
                </c:pt>
                <c:pt idx="6">
                  <c:v>-55</c:v>
                </c:pt>
                <c:pt idx="7">
                  <c:v>-51</c:v>
                </c:pt>
              </c:numCache>
            </c:numRef>
          </c:val>
          <c:extLst>
            <c:ext xmlns:c16="http://schemas.microsoft.com/office/drawing/2014/chart" uri="{C3380CC4-5D6E-409C-BE32-E72D297353CC}">
              <c16:uniqueId val="{00000001-2053-2840-8743-92AF4C9C95EC}"/>
            </c:ext>
          </c:extLst>
        </c:ser>
        <c:dLbls>
          <c:showLegendKey val="0"/>
          <c:showVal val="0"/>
          <c:showCatName val="0"/>
          <c:showSerName val="0"/>
          <c:showPercent val="0"/>
          <c:showBubbleSize val="0"/>
        </c:dLbls>
        <c:gapWidth val="36"/>
        <c:overlap val="-27"/>
        <c:axId val="-2111412448"/>
        <c:axId val="-2111409072"/>
      </c:barChart>
      <c:catAx>
        <c:axId val="-2111412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2111409072"/>
        <c:crosses val="autoZero"/>
        <c:auto val="1"/>
        <c:lblAlgn val="ctr"/>
        <c:lblOffset val="100"/>
        <c:noMultiLvlLbl val="0"/>
      </c:catAx>
      <c:valAx>
        <c:axId val="-21114090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n-US"/>
          </a:p>
        </c:txPr>
        <c:crossAx val="-21114124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Sheet1!$D$1</c:f>
              <c:strCache>
                <c:ptCount val="1"/>
                <c:pt idx="0">
                  <c:v>Assigned Beneficiaries</c:v>
                </c:pt>
              </c:strCache>
            </c:strRef>
          </c:tx>
          <c:spPr>
            <a:solidFill>
              <a:schemeClr val="accent1"/>
            </a:solidFill>
            <a:ln>
              <a:noFill/>
            </a:ln>
            <a:effectLst/>
          </c:spPr>
          <c:invertIfNegative val="0"/>
          <c:cat>
            <c:strRef>
              <c:f>Sheet1!$B$2:$B$7</c:f>
              <c:strCache>
                <c:ptCount val="6"/>
                <c:pt idx="0">
                  <c:v>April 2012</c:v>
                </c:pt>
                <c:pt idx="1">
                  <c:v>July 2012</c:v>
                </c:pt>
                <c:pt idx="2">
                  <c:v>January 2013</c:v>
                </c:pt>
                <c:pt idx="3">
                  <c:v>January 2014</c:v>
                </c:pt>
                <c:pt idx="4">
                  <c:v>January 2015</c:v>
                </c:pt>
                <c:pt idx="5">
                  <c:v>January 2016</c:v>
                </c:pt>
              </c:strCache>
            </c:strRef>
          </c:cat>
          <c:val>
            <c:numRef>
              <c:f>Sheet1!$D$2:$D$7</c:f>
              <c:numCache>
                <c:formatCode>General</c:formatCode>
                <c:ptCount val="6"/>
                <c:pt idx="0">
                  <c:v>268723</c:v>
                </c:pt>
                <c:pt idx="1">
                  <c:v>1371251</c:v>
                </c:pt>
                <c:pt idx="2">
                  <c:v>1555241</c:v>
                </c:pt>
                <c:pt idx="3">
                  <c:v>1728929</c:v>
                </c:pt>
                <c:pt idx="4">
                  <c:v>1691563</c:v>
                </c:pt>
                <c:pt idx="5">
                  <c:v>1268351</c:v>
                </c:pt>
              </c:numCache>
            </c:numRef>
          </c:val>
          <c:extLst>
            <c:ext xmlns:c16="http://schemas.microsoft.com/office/drawing/2014/chart" uri="{C3380CC4-5D6E-409C-BE32-E72D297353CC}">
              <c16:uniqueId val="{00000000-C23E-4EE5-8A91-8FC4A8A6E7C5}"/>
            </c:ext>
          </c:extLst>
        </c:ser>
        <c:dLbls>
          <c:showLegendKey val="0"/>
          <c:showVal val="0"/>
          <c:showCatName val="0"/>
          <c:showSerName val="0"/>
          <c:showPercent val="0"/>
          <c:showBubbleSize val="0"/>
        </c:dLbls>
        <c:gapWidth val="219"/>
        <c:overlap val="-27"/>
        <c:axId val="-2108617312"/>
        <c:axId val="-2108613952"/>
      </c:barChart>
      <c:lineChart>
        <c:grouping val="standard"/>
        <c:varyColors val="0"/>
        <c:ser>
          <c:idx val="1"/>
          <c:order val="1"/>
          <c:tx>
            <c:strRef>
              <c:f>Sheet1!$L$1</c:f>
              <c:strCache>
                <c:ptCount val="1"/>
                <c:pt idx="0">
                  <c:v>% Savings/Losses</c:v>
                </c:pt>
              </c:strCache>
            </c:strRef>
          </c:tx>
          <c:spPr>
            <a:ln w="44450" cap="rnd">
              <a:solidFill>
                <a:schemeClr val="tx1">
                  <a:lumMod val="85000"/>
                  <a:lumOff val="15000"/>
                </a:schemeClr>
              </a:solidFill>
              <a:round/>
            </a:ln>
            <a:effectLst/>
          </c:spPr>
          <c:marker>
            <c:symbol val="none"/>
          </c:marker>
          <c:cat>
            <c:strRef>
              <c:f>Sheet1!$A$2:$A$8</c:f>
              <c:strCache>
                <c:ptCount val="7"/>
                <c:pt idx="0">
                  <c:v>MSSP R1</c:v>
                </c:pt>
                <c:pt idx="1">
                  <c:v>MSSP R2</c:v>
                </c:pt>
                <c:pt idx="2">
                  <c:v>MSSP R3</c:v>
                </c:pt>
                <c:pt idx="3">
                  <c:v>MSSP R4</c:v>
                </c:pt>
                <c:pt idx="4">
                  <c:v>MSSP R5</c:v>
                </c:pt>
                <c:pt idx="5">
                  <c:v>MSSP R6</c:v>
                </c:pt>
                <c:pt idx="6">
                  <c:v>Total</c:v>
                </c:pt>
              </c:strCache>
            </c:strRef>
          </c:cat>
          <c:val>
            <c:numRef>
              <c:f>Sheet1!$L$2:$L$7</c:f>
              <c:numCache>
                <c:formatCode>0.0%</c:formatCode>
                <c:ptCount val="6"/>
                <c:pt idx="0">
                  <c:v>1.26804346218705E-2</c:v>
                </c:pt>
                <c:pt idx="1">
                  <c:v>2.7573914267122802E-3</c:v>
                </c:pt>
                <c:pt idx="2">
                  <c:v>4.6283751726150504E-3</c:v>
                </c:pt>
                <c:pt idx="3">
                  <c:v>-4.4251107610762102E-3</c:v>
                </c:pt>
                <c:pt idx="4">
                  <c:v>-4.7387122176587599E-3</c:v>
                </c:pt>
                <c:pt idx="5">
                  <c:v>-2.4162665940821201E-3</c:v>
                </c:pt>
              </c:numCache>
            </c:numRef>
          </c:val>
          <c:smooth val="0"/>
          <c:extLst>
            <c:ext xmlns:c16="http://schemas.microsoft.com/office/drawing/2014/chart" uri="{C3380CC4-5D6E-409C-BE32-E72D297353CC}">
              <c16:uniqueId val="{00000001-C23E-4EE5-8A91-8FC4A8A6E7C5}"/>
            </c:ext>
          </c:extLst>
        </c:ser>
        <c:dLbls>
          <c:showLegendKey val="0"/>
          <c:showVal val="0"/>
          <c:showCatName val="0"/>
          <c:showSerName val="0"/>
          <c:showPercent val="0"/>
          <c:showBubbleSize val="0"/>
        </c:dLbls>
        <c:marker val="1"/>
        <c:smooth val="0"/>
        <c:axId val="-2108607168"/>
        <c:axId val="-2108610336"/>
      </c:lineChart>
      <c:catAx>
        <c:axId val="-2108617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108613952"/>
        <c:crosses val="autoZero"/>
        <c:auto val="1"/>
        <c:lblAlgn val="ctr"/>
        <c:lblOffset val="100"/>
        <c:noMultiLvlLbl val="0"/>
      </c:catAx>
      <c:valAx>
        <c:axId val="-210861395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108617312"/>
        <c:crosses val="autoZero"/>
        <c:crossBetween val="between"/>
      </c:valAx>
      <c:valAx>
        <c:axId val="-2108610336"/>
        <c:scaling>
          <c:orientation val="minMax"/>
        </c:scaling>
        <c:delete val="0"/>
        <c:axPos val="r"/>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108607168"/>
        <c:crosses val="max"/>
        <c:crossBetween val="between"/>
      </c:valAx>
      <c:catAx>
        <c:axId val="-2108607168"/>
        <c:scaling>
          <c:orientation val="minMax"/>
        </c:scaling>
        <c:delete val="1"/>
        <c:axPos val="b"/>
        <c:numFmt formatCode="General" sourceLinked="1"/>
        <c:majorTickMark val="none"/>
        <c:minorTickMark val="none"/>
        <c:tickLblPos val="nextTo"/>
        <c:crossAx val="-210861033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'Benchmark v savings'!$O$4:$O$9</c:f>
              <c:strCache>
                <c:ptCount val="6"/>
                <c:pt idx="0">
                  <c:v> $6,000 </c:v>
                </c:pt>
                <c:pt idx="1">
                  <c:v> $8,000 </c:v>
                </c:pt>
                <c:pt idx="2">
                  <c:v> $10,000 </c:v>
                </c:pt>
                <c:pt idx="3">
                  <c:v> $12,000 </c:v>
                </c:pt>
                <c:pt idx="4">
                  <c:v> $14,000 </c:v>
                </c:pt>
                <c:pt idx="5">
                  <c:v>$16,000+</c:v>
                </c:pt>
              </c:strCache>
            </c:strRef>
          </c:cat>
          <c:val>
            <c:numRef>
              <c:f>'Benchmark v savings'!$S$4:$S$9</c:f>
              <c:numCache>
                <c:formatCode>General</c:formatCode>
                <c:ptCount val="6"/>
                <c:pt idx="0">
                  <c:v>8.3333333333333301E-2</c:v>
                </c:pt>
                <c:pt idx="1">
                  <c:v>0.168604651162791</c:v>
                </c:pt>
                <c:pt idx="2">
                  <c:v>0.38750000000000001</c:v>
                </c:pt>
                <c:pt idx="3">
                  <c:v>0.50909090909090904</c:v>
                </c:pt>
                <c:pt idx="4">
                  <c:v>0.38888888888888901</c:v>
                </c:pt>
                <c:pt idx="5">
                  <c:v>0.46666666666666701</c:v>
                </c:pt>
              </c:numCache>
            </c:numRef>
          </c:val>
          <c:extLst>
            <c:ext xmlns:c16="http://schemas.microsoft.com/office/drawing/2014/chart" uri="{C3380CC4-5D6E-409C-BE32-E72D297353CC}">
              <c16:uniqueId val="{00000000-16A7-43AC-ADEE-10468C96784F}"/>
            </c:ext>
          </c:extLst>
        </c:ser>
        <c:dLbls>
          <c:showLegendKey val="0"/>
          <c:showVal val="0"/>
          <c:showCatName val="0"/>
          <c:showSerName val="0"/>
          <c:showPercent val="0"/>
          <c:showBubbleSize val="0"/>
        </c:dLbls>
        <c:gapWidth val="100"/>
        <c:overlap val="-27"/>
        <c:axId val="-2110386240"/>
        <c:axId val="-2110380336"/>
      </c:barChart>
      <c:catAx>
        <c:axId val="-2110386240"/>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dirty="0"/>
                  <a:t>Benchmark</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110380336"/>
        <c:crosses val="autoZero"/>
        <c:auto val="1"/>
        <c:lblAlgn val="ctr"/>
        <c:lblOffset val="100"/>
        <c:noMultiLvlLbl val="0"/>
      </c:catAx>
      <c:valAx>
        <c:axId val="-2110380336"/>
        <c:scaling>
          <c:orientation val="minMax"/>
        </c:scaling>
        <c:delete val="0"/>
        <c:axPos val="l"/>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en-US" sz="1600" dirty="0"/>
                  <a:t>Shared Savings Rate</a:t>
                </a:r>
              </a:p>
            </c:rich>
          </c:tx>
          <c:layout>
            <c:manualLayout>
              <c:xMode val="edge"/>
              <c:yMode val="edge"/>
              <c:x val="1.1329590745601199E-2"/>
              <c:y val="0.155322818690217"/>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2110386240"/>
        <c:crosses val="autoZero"/>
        <c:crossBetween val="between"/>
      </c:valAx>
      <c:spPr>
        <a:noFill/>
        <a:ln w="25400">
          <a:noFill/>
        </a:ln>
        <a:effectLst/>
      </c:spPr>
    </c:plotArea>
    <c:plotVisOnly val="1"/>
    <c:dispBlanksAs val="gap"/>
    <c:showDLblsOverMax val="0"/>
  </c:chart>
  <c:spPr>
    <a:solidFill>
      <a:schemeClr val="bg1"/>
    </a:solidFill>
    <a:ln w="9525" cap="flat" cmpd="sng" algn="ctr">
      <a:noFill/>
      <a:round/>
    </a:ln>
    <a:effectLst/>
  </c:spPr>
  <c:txPr>
    <a:bodyPr/>
    <a:lstStyle/>
    <a:p>
      <a:pPr>
        <a:defRPr sz="1400"/>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v>2016</c:v>
          </c:tx>
          <c:spPr>
            <a:ln w="25400" cap="rnd">
              <a:noFill/>
              <a:round/>
            </a:ln>
            <a:effectLst/>
          </c:spPr>
          <c:marker>
            <c:symbol val="circle"/>
            <c:size val="5"/>
            <c:spPr>
              <a:solidFill>
                <a:schemeClr val="accent1"/>
              </a:solidFill>
              <a:ln w="9525">
                <a:solidFill>
                  <a:schemeClr val="accent1"/>
                </a:solidFill>
              </a:ln>
              <a:effectLst/>
            </c:spPr>
          </c:marker>
          <c:xVal>
            <c:numRef>
              <c:f>'mssp longitudinal data with sur'!$AD$947:$AD$1378</c:f>
              <c:numCache>
                <c:formatCode>General</c:formatCode>
                <c:ptCount val="432"/>
                <c:pt idx="0">
                  <c:v>0.88660000000000005</c:v>
                </c:pt>
                <c:pt idx="1">
                  <c:v>0.92720000000000002</c:v>
                </c:pt>
                <c:pt idx="2">
                  <c:v>0.90149999999999997</c:v>
                </c:pt>
                <c:pt idx="3">
                  <c:v>0.8508</c:v>
                </c:pt>
                <c:pt idx="4">
                  <c:v>0.93230000000000002</c:v>
                </c:pt>
                <c:pt idx="5">
                  <c:v>0.97199999999999998</c:v>
                </c:pt>
                <c:pt idx="6">
                  <c:v>0.94340000000000002</c:v>
                </c:pt>
                <c:pt idx="7">
                  <c:v>0.92759999999999998</c:v>
                </c:pt>
                <c:pt idx="8">
                  <c:v>0.97889999999999999</c:v>
                </c:pt>
                <c:pt idx="9">
                  <c:v>0.98909999999999998</c:v>
                </c:pt>
                <c:pt idx="10">
                  <c:v>0.84899999999999998</c:v>
                </c:pt>
                <c:pt idx="11">
                  <c:v>0.96419999999999995</c:v>
                </c:pt>
                <c:pt idx="13">
                  <c:v>0.90410000000000001</c:v>
                </c:pt>
                <c:pt idx="14">
                  <c:v>0.95940000000000003</c:v>
                </c:pt>
                <c:pt idx="16">
                  <c:v>0.98129999999999995</c:v>
                </c:pt>
                <c:pt idx="17">
                  <c:v>0.86450000000000005</c:v>
                </c:pt>
                <c:pt idx="18">
                  <c:v>0.91090000000000004</c:v>
                </c:pt>
                <c:pt idx="20">
                  <c:v>0.96350000000000002</c:v>
                </c:pt>
                <c:pt idx="21">
                  <c:v>0.96689999999999998</c:v>
                </c:pt>
                <c:pt idx="22">
                  <c:v>0.89959999999999996</c:v>
                </c:pt>
                <c:pt idx="23">
                  <c:v>0.86860000000000004</c:v>
                </c:pt>
                <c:pt idx="24">
                  <c:v>0.97609999999999997</c:v>
                </c:pt>
                <c:pt idx="25">
                  <c:v>0.93799999999999994</c:v>
                </c:pt>
                <c:pt idx="26">
                  <c:v>0.95220000000000005</c:v>
                </c:pt>
                <c:pt idx="27">
                  <c:v>0.98340000000000005</c:v>
                </c:pt>
                <c:pt idx="29">
                  <c:v>0.91169999999999995</c:v>
                </c:pt>
                <c:pt idx="30">
                  <c:v>0.97130000000000005</c:v>
                </c:pt>
                <c:pt idx="31">
                  <c:v>0.90129999999999999</c:v>
                </c:pt>
                <c:pt idx="32">
                  <c:v>0.9748</c:v>
                </c:pt>
                <c:pt idx="33">
                  <c:v>0.99339999999999995</c:v>
                </c:pt>
                <c:pt idx="34">
                  <c:v>0.9476</c:v>
                </c:pt>
                <c:pt idx="35">
                  <c:v>0.97319999999999995</c:v>
                </c:pt>
                <c:pt idx="36">
                  <c:v>0.95720000000000005</c:v>
                </c:pt>
                <c:pt idx="37">
                  <c:v>0.96719999999999995</c:v>
                </c:pt>
                <c:pt idx="38">
                  <c:v>0.9355</c:v>
                </c:pt>
                <c:pt idx="39">
                  <c:v>0.96870000000000001</c:v>
                </c:pt>
                <c:pt idx="40">
                  <c:v>0.87450000000000006</c:v>
                </c:pt>
                <c:pt idx="41">
                  <c:v>0.88480000000000003</c:v>
                </c:pt>
                <c:pt idx="44">
                  <c:v>0.86629999999999996</c:v>
                </c:pt>
                <c:pt idx="45">
                  <c:v>0.96120000000000005</c:v>
                </c:pt>
                <c:pt idx="47">
                  <c:v>0.93679999999999997</c:v>
                </c:pt>
                <c:pt idx="48">
                  <c:v>0.91210000000000002</c:v>
                </c:pt>
                <c:pt idx="49">
                  <c:v>0.85809999999999997</c:v>
                </c:pt>
                <c:pt idx="50">
                  <c:v>0.97270000000000001</c:v>
                </c:pt>
                <c:pt idx="51">
                  <c:v>0.93220000000000003</c:v>
                </c:pt>
                <c:pt idx="52">
                  <c:v>0.96779999999999999</c:v>
                </c:pt>
                <c:pt idx="56">
                  <c:v>0.92849999999999999</c:v>
                </c:pt>
                <c:pt idx="57">
                  <c:v>0.97889999999999999</c:v>
                </c:pt>
                <c:pt idx="58">
                  <c:v>0.93610000000000004</c:v>
                </c:pt>
                <c:pt idx="59">
                  <c:v>0.87580000000000002</c:v>
                </c:pt>
                <c:pt idx="60">
                  <c:v>0.90849999999999997</c:v>
                </c:pt>
                <c:pt idx="62">
                  <c:v>0.95740000000000003</c:v>
                </c:pt>
                <c:pt idx="63">
                  <c:v>0.97330000000000005</c:v>
                </c:pt>
                <c:pt idx="64">
                  <c:v>0.88570000000000004</c:v>
                </c:pt>
                <c:pt idx="65">
                  <c:v>0.95940000000000003</c:v>
                </c:pt>
                <c:pt idx="66">
                  <c:v>0.99339999999999995</c:v>
                </c:pt>
                <c:pt idx="68">
                  <c:v>0.90859999999999996</c:v>
                </c:pt>
                <c:pt idx="69">
                  <c:v>0.90710000000000002</c:v>
                </c:pt>
                <c:pt idx="70">
                  <c:v>0.98009999999999997</c:v>
                </c:pt>
                <c:pt idx="73">
                  <c:v>0.94530000000000003</c:v>
                </c:pt>
                <c:pt idx="75">
                  <c:v>0.97909999999999997</c:v>
                </c:pt>
                <c:pt idx="76">
                  <c:v>0.99050000000000005</c:v>
                </c:pt>
                <c:pt idx="77">
                  <c:v>0.95230000000000004</c:v>
                </c:pt>
                <c:pt idx="79">
                  <c:v>0.99660000000000004</c:v>
                </c:pt>
                <c:pt idx="80">
                  <c:v>0.86470000000000002</c:v>
                </c:pt>
                <c:pt idx="81">
                  <c:v>0.95550000000000002</c:v>
                </c:pt>
                <c:pt idx="82">
                  <c:v>0.91220000000000001</c:v>
                </c:pt>
                <c:pt idx="84">
                  <c:v>0.94410000000000005</c:v>
                </c:pt>
                <c:pt idx="86">
                  <c:v>0.98509999999999998</c:v>
                </c:pt>
                <c:pt idx="92">
                  <c:v>0.9</c:v>
                </c:pt>
                <c:pt idx="93">
                  <c:v>0.89470000000000005</c:v>
                </c:pt>
                <c:pt idx="94">
                  <c:v>0.97870000000000001</c:v>
                </c:pt>
                <c:pt idx="96">
                  <c:v>0.98270000000000002</c:v>
                </c:pt>
                <c:pt idx="97">
                  <c:v>0.95709999999999995</c:v>
                </c:pt>
                <c:pt idx="98">
                  <c:v>0.9657</c:v>
                </c:pt>
                <c:pt idx="99">
                  <c:v>0.95520000000000005</c:v>
                </c:pt>
                <c:pt idx="100">
                  <c:v>0.91269999999999996</c:v>
                </c:pt>
                <c:pt idx="102">
                  <c:v>0.94310000000000005</c:v>
                </c:pt>
                <c:pt idx="103">
                  <c:v>0.79</c:v>
                </c:pt>
                <c:pt idx="104">
                  <c:v>0.9627</c:v>
                </c:pt>
                <c:pt idx="105">
                  <c:v>0.98229999999999995</c:v>
                </c:pt>
                <c:pt idx="107">
                  <c:v>0.98409999999999997</c:v>
                </c:pt>
                <c:pt idx="108">
                  <c:v>0.95679999999999998</c:v>
                </c:pt>
                <c:pt idx="109">
                  <c:v>0.90400000000000003</c:v>
                </c:pt>
                <c:pt idx="110">
                  <c:v>0.91990000000000005</c:v>
                </c:pt>
                <c:pt idx="111">
                  <c:v>0.96299999999999997</c:v>
                </c:pt>
                <c:pt idx="112">
                  <c:v>0.94089999999999996</c:v>
                </c:pt>
                <c:pt idx="113">
                  <c:v>0.98360000000000003</c:v>
                </c:pt>
                <c:pt idx="114">
                  <c:v>0.99319999999999997</c:v>
                </c:pt>
                <c:pt idx="115">
                  <c:v>0.91739999999999999</c:v>
                </c:pt>
                <c:pt idx="116">
                  <c:v>0.97419999999999995</c:v>
                </c:pt>
                <c:pt idx="119">
                  <c:v>0.98870000000000002</c:v>
                </c:pt>
                <c:pt idx="120">
                  <c:v>0.86270000000000002</c:v>
                </c:pt>
                <c:pt idx="122">
                  <c:v>0.99060000000000004</c:v>
                </c:pt>
                <c:pt idx="125">
                  <c:v>0.77149999999999996</c:v>
                </c:pt>
                <c:pt idx="127">
                  <c:v>0.96220000000000006</c:v>
                </c:pt>
                <c:pt idx="128">
                  <c:v>0.9728</c:v>
                </c:pt>
                <c:pt idx="129">
                  <c:v>0.96960000000000002</c:v>
                </c:pt>
                <c:pt idx="130">
                  <c:v>0.97870000000000001</c:v>
                </c:pt>
                <c:pt idx="131">
                  <c:v>0.95830000000000004</c:v>
                </c:pt>
                <c:pt idx="132">
                  <c:v>0.94069999999999998</c:v>
                </c:pt>
                <c:pt idx="133">
                  <c:v>0.96689999999999998</c:v>
                </c:pt>
                <c:pt idx="134">
                  <c:v>0.98829999999999996</c:v>
                </c:pt>
                <c:pt idx="135">
                  <c:v>0.89700000000000002</c:v>
                </c:pt>
                <c:pt idx="136">
                  <c:v>0.93140000000000001</c:v>
                </c:pt>
                <c:pt idx="137">
                  <c:v>0.93189999999999995</c:v>
                </c:pt>
                <c:pt idx="138">
                  <c:v>0.40749999999999997</c:v>
                </c:pt>
                <c:pt idx="139">
                  <c:v>0.96879999999999999</c:v>
                </c:pt>
                <c:pt idx="140">
                  <c:v>0.98250000000000004</c:v>
                </c:pt>
                <c:pt idx="141">
                  <c:v>0.85629999999999995</c:v>
                </c:pt>
                <c:pt idx="142">
                  <c:v>0.94879999999999998</c:v>
                </c:pt>
                <c:pt idx="143">
                  <c:v>0.91820000000000002</c:v>
                </c:pt>
                <c:pt idx="147">
                  <c:v>0.89229999999999998</c:v>
                </c:pt>
                <c:pt idx="148">
                  <c:v>0.96879999999999999</c:v>
                </c:pt>
                <c:pt idx="149">
                  <c:v>0.90590000000000004</c:v>
                </c:pt>
                <c:pt idx="150">
                  <c:v>0.98099999999999998</c:v>
                </c:pt>
                <c:pt idx="151">
                  <c:v>0.93300000000000005</c:v>
                </c:pt>
                <c:pt idx="152">
                  <c:v>0.9748</c:v>
                </c:pt>
                <c:pt idx="153">
                  <c:v>0.99119999999999997</c:v>
                </c:pt>
                <c:pt idx="154">
                  <c:v>0.89959999999999996</c:v>
                </c:pt>
                <c:pt idx="155">
                  <c:v>0.95940000000000003</c:v>
                </c:pt>
                <c:pt idx="156">
                  <c:v>0.9194</c:v>
                </c:pt>
                <c:pt idx="157">
                  <c:v>0.88529999999999998</c:v>
                </c:pt>
                <c:pt idx="158">
                  <c:v>0.90700000000000003</c:v>
                </c:pt>
                <c:pt idx="159">
                  <c:v>0.95379999999999998</c:v>
                </c:pt>
                <c:pt idx="161">
                  <c:v>0.95589999999999997</c:v>
                </c:pt>
                <c:pt idx="162">
                  <c:v>0.89339999999999997</c:v>
                </c:pt>
                <c:pt idx="165">
                  <c:v>0.97629999999999995</c:v>
                </c:pt>
                <c:pt idx="166">
                  <c:v>0.9899</c:v>
                </c:pt>
                <c:pt idx="167">
                  <c:v>0.90739999999999998</c:v>
                </c:pt>
                <c:pt idx="168">
                  <c:v>0.93769999999999998</c:v>
                </c:pt>
                <c:pt idx="169">
                  <c:v>0.97219999999999995</c:v>
                </c:pt>
                <c:pt idx="170">
                  <c:v>0.94440000000000002</c:v>
                </c:pt>
                <c:pt idx="171">
                  <c:v>0.98029999999999995</c:v>
                </c:pt>
                <c:pt idx="172">
                  <c:v>0.9355</c:v>
                </c:pt>
                <c:pt idx="173">
                  <c:v>0.879</c:v>
                </c:pt>
                <c:pt idx="174">
                  <c:v>0.97599999999999998</c:v>
                </c:pt>
                <c:pt idx="177">
                  <c:v>0.76359999999999995</c:v>
                </c:pt>
                <c:pt idx="178">
                  <c:v>0.85760000000000003</c:v>
                </c:pt>
                <c:pt idx="179">
                  <c:v>0.95230000000000004</c:v>
                </c:pt>
                <c:pt idx="180">
                  <c:v>0.94269999999999998</c:v>
                </c:pt>
                <c:pt idx="181">
                  <c:v>0.98829999999999996</c:v>
                </c:pt>
                <c:pt idx="182">
                  <c:v>0.91690000000000005</c:v>
                </c:pt>
                <c:pt idx="184">
                  <c:v>0.91700000000000004</c:v>
                </c:pt>
                <c:pt idx="185">
                  <c:v>0.90369999999999995</c:v>
                </c:pt>
                <c:pt idx="186">
                  <c:v>0.91059999999999997</c:v>
                </c:pt>
                <c:pt idx="187">
                  <c:v>0.90529999999999999</c:v>
                </c:pt>
                <c:pt idx="188">
                  <c:v>0.80249999999999999</c:v>
                </c:pt>
                <c:pt idx="189">
                  <c:v>0.96760000000000002</c:v>
                </c:pt>
                <c:pt idx="191">
                  <c:v>0.89900000000000002</c:v>
                </c:pt>
                <c:pt idx="192">
                  <c:v>0.77249999999999996</c:v>
                </c:pt>
                <c:pt idx="193">
                  <c:v>0.99280000000000002</c:v>
                </c:pt>
                <c:pt idx="194">
                  <c:v>0.89229999999999998</c:v>
                </c:pt>
                <c:pt idx="195">
                  <c:v>0.96689999999999998</c:v>
                </c:pt>
                <c:pt idx="197">
                  <c:v>0.84260000000000002</c:v>
                </c:pt>
                <c:pt idx="198">
                  <c:v>0.95630000000000004</c:v>
                </c:pt>
                <c:pt idx="199">
                  <c:v>0.94179999999999997</c:v>
                </c:pt>
                <c:pt idx="201">
                  <c:v>0.96160000000000001</c:v>
                </c:pt>
                <c:pt idx="202">
                  <c:v>0.97250000000000003</c:v>
                </c:pt>
                <c:pt idx="203">
                  <c:v>0.89429999999999998</c:v>
                </c:pt>
                <c:pt idx="204">
                  <c:v>0.97640000000000005</c:v>
                </c:pt>
                <c:pt idx="206">
                  <c:v>0.94410000000000005</c:v>
                </c:pt>
                <c:pt idx="208">
                  <c:v>0.99299999999999999</c:v>
                </c:pt>
                <c:pt idx="209">
                  <c:v>0.94589999999999996</c:v>
                </c:pt>
                <c:pt idx="210">
                  <c:v>0.98829999999999996</c:v>
                </c:pt>
                <c:pt idx="211">
                  <c:v>0.89380000000000004</c:v>
                </c:pt>
                <c:pt idx="212">
                  <c:v>0.94620000000000004</c:v>
                </c:pt>
                <c:pt idx="213">
                  <c:v>0.87960000000000105</c:v>
                </c:pt>
                <c:pt idx="215">
                  <c:v>0.9839</c:v>
                </c:pt>
                <c:pt idx="217">
                  <c:v>0.91869999999999996</c:v>
                </c:pt>
                <c:pt idx="218">
                  <c:v>0.96160000000000001</c:v>
                </c:pt>
                <c:pt idx="219">
                  <c:v>0.94410000000000005</c:v>
                </c:pt>
                <c:pt idx="220">
                  <c:v>0.91059999999999997</c:v>
                </c:pt>
                <c:pt idx="221">
                  <c:v>0.9425</c:v>
                </c:pt>
                <c:pt idx="222">
                  <c:v>0.94789999999999996</c:v>
                </c:pt>
                <c:pt idx="223">
                  <c:v>0.91749999999999998</c:v>
                </c:pt>
                <c:pt idx="224">
                  <c:v>0.94450000000000001</c:v>
                </c:pt>
                <c:pt idx="225">
                  <c:v>0.97719999999999996</c:v>
                </c:pt>
                <c:pt idx="232">
                  <c:v>0.80679999999999996</c:v>
                </c:pt>
                <c:pt idx="233">
                  <c:v>0.83750000000000002</c:v>
                </c:pt>
                <c:pt idx="235">
                  <c:v>0.95699999999999996</c:v>
                </c:pt>
                <c:pt idx="236">
                  <c:v>0.96479999999999999</c:v>
                </c:pt>
                <c:pt idx="239">
                  <c:v>0.95889999999999997</c:v>
                </c:pt>
                <c:pt idx="240">
                  <c:v>0.94169999999999998</c:v>
                </c:pt>
                <c:pt idx="241">
                  <c:v>0.94720000000000004</c:v>
                </c:pt>
                <c:pt idx="242">
                  <c:v>0.9859</c:v>
                </c:pt>
                <c:pt idx="244">
                  <c:v>0.94420000000000004</c:v>
                </c:pt>
                <c:pt idx="248">
                  <c:v>0.93589999999999995</c:v>
                </c:pt>
                <c:pt idx="249">
                  <c:v>0.92959999999999998</c:v>
                </c:pt>
                <c:pt idx="250">
                  <c:v>0.92090000000000005</c:v>
                </c:pt>
                <c:pt idx="251">
                  <c:v>0.94740000000000002</c:v>
                </c:pt>
                <c:pt idx="252">
                  <c:v>0.95699999999999996</c:v>
                </c:pt>
                <c:pt idx="253">
                  <c:v>0.9133</c:v>
                </c:pt>
                <c:pt idx="255">
                  <c:v>0.83520000000000005</c:v>
                </c:pt>
                <c:pt idx="256">
                  <c:v>0.95230000000000004</c:v>
                </c:pt>
                <c:pt idx="257">
                  <c:v>0.94869999999999999</c:v>
                </c:pt>
                <c:pt idx="258">
                  <c:v>0.88990000000000002</c:v>
                </c:pt>
                <c:pt idx="259">
                  <c:v>0.96489999999999998</c:v>
                </c:pt>
                <c:pt idx="260">
                  <c:v>0.90259999999999996</c:v>
                </c:pt>
                <c:pt idx="262">
                  <c:v>0.98540000000000005</c:v>
                </c:pt>
                <c:pt idx="263">
                  <c:v>0.85470000000000002</c:v>
                </c:pt>
                <c:pt idx="264">
                  <c:v>0.87760000000000105</c:v>
                </c:pt>
                <c:pt idx="267">
                  <c:v>0.90490000000000004</c:v>
                </c:pt>
                <c:pt idx="268">
                  <c:v>0.91169999999999995</c:v>
                </c:pt>
                <c:pt idx="269">
                  <c:v>0.94140000000000001</c:v>
                </c:pt>
                <c:pt idx="270">
                  <c:v>0.96909999999999996</c:v>
                </c:pt>
                <c:pt idx="272">
                  <c:v>0.91279999999999994</c:v>
                </c:pt>
                <c:pt idx="273">
                  <c:v>0.99339999999999995</c:v>
                </c:pt>
                <c:pt idx="274">
                  <c:v>0.94789999999999996</c:v>
                </c:pt>
                <c:pt idx="275">
                  <c:v>0.84150000000000003</c:v>
                </c:pt>
                <c:pt idx="277">
                  <c:v>0.97660000000000002</c:v>
                </c:pt>
                <c:pt idx="278">
                  <c:v>0.98089999999999999</c:v>
                </c:pt>
                <c:pt idx="279">
                  <c:v>0.91990000000000005</c:v>
                </c:pt>
                <c:pt idx="280">
                  <c:v>0.9476</c:v>
                </c:pt>
                <c:pt idx="281">
                  <c:v>0.98380000000000001</c:v>
                </c:pt>
                <c:pt idx="282">
                  <c:v>0.96589999999999998</c:v>
                </c:pt>
                <c:pt idx="283">
                  <c:v>1</c:v>
                </c:pt>
                <c:pt idx="284">
                  <c:v>0.9778</c:v>
                </c:pt>
                <c:pt idx="287">
                  <c:v>0.88300000000000001</c:v>
                </c:pt>
                <c:pt idx="288">
                  <c:v>0.95909999999999995</c:v>
                </c:pt>
                <c:pt idx="289">
                  <c:v>0.99319999999999997</c:v>
                </c:pt>
                <c:pt idx="290">
                  <c:v>0.91479999999999995</c:v>
                </c:pt>
                <c:pt idx="292">
                  <c:v>0.89810000000000001</c:v>
                </c:pt>
                <c:pt idx="293">
                  <c:v>0.91090000000000004</c:v>
                </c:pt>
                <c:pt idx="296">
                  <c:v>0.98129999999999995</c:v>
                </c:pt>
                <c:pt idx="297">
                  <c:v>0.9526</c:v>
                </c:pt>
                <c:pt idx="299">
                  <c:v>0.1736</c:v>
                </c:pt>
                <c:pt idx="300">
                  <c:v>0.873</c:v>
                </c:pt>
                <c:pt idx="302">
                  <c:v>0.90390000000000004</c:v>
                </c:pt>
                <c:pt idx="303">
                  <c:v>0.98129999999999995</c:v>
                </c:pt>
                <c:pt idx="304">
                  <c:v>0.93530000000000002</c:v>
                </c:pt>
                <c:pt idx="305">
                  <c:v>0.87360000000000004</c:v>
                </c:pt>
                <c:pt idx="306">
                  <c:v>0.78569999999999995</c:v>
                </c:pt>
                <c:pt idx="307">
                  <c:v>0.94720000000000004</c:v>
                </c:pt>
                <c:pt idx="308">
                  <c:v>0.86219999999999997</c:v>
                </c:pt>
                <c:pt idx="309">
                  <c:v>0.97360000000000002</c:v>
                </c:pt>
                <c:pt idx="312">
                  <c:v>0.95799999999999996</c:v>
                </c:pt>
                <c:pt idx="313">
                  <c:v>0.95469999999999999</c:v>
                </c:pt>
                <c:pt idx="314">
                  <c:v>0.94420000000000004</c:v>
                </c:pt>
                <c:pt idx="315">
                  <c:v>0.91310000000000002</c:v>
                </c:pt>
                <c:pt idx="317">
                  <c:v>0.95940000000000003</c:v>
                </c:pt>
                <c:pt idx="318">
                  <c:v>0.90110000000000001</c:v>
                </c:pt>
                <c:pt idx="319">
                  <c:v>0.97909999999999997</c:v>
                </c:pt>
                <c:pt idx="320">
                  <c:v>0.85919999999999996</c:v>
                </c:pt>
                <c:pt idx="321">
                  <c:v>0.95469999999999999</c:v>
                </c:pt>
                <c:pt idx="322">
                  <c:v>0.9103</c:v>
                </c:pt>
                <c:pt idx="323">
                  <c:v>0.9698</c:v>
                </c:pt>
                <c:pt idx="324">
                  <c:v>0.96519999999999995</c:v>
                </c:pt>
                <c:pt idx="325">
                  <c:v>0.98729999999999996</c:v>
                </c:pt>
                <c:pt idx="326">
                  <c:v>0.97970000000000002</c:v>
                </c:pt>
                <c:pt idx="327">
                  <c:v>0.93059999999999998</c:v>
                </c:pt>
                <c:pt idx="329">
                  <c:v>0.89380000000000004</c:v>
                </c:pt>
                <c:pt idx="330">
                  <c:v>0.93179999999999996</c:v>
                </c:pt>
                <c:pt idx="332">
                  <c:v>0.88149999999999995</c:v>
                </c:pt>
                <c:pt idx="333">
                  <c:v>0.93669999999999998</c:v>
                </c:pt>
                <c:pt idx="334">
                  <c:v>0.9859</c:v>
                </c:pt>
                <c:pt idx="336">
                  <c:v>0.92259999999999998</c:v>
                </c:pt>
                <c:pt idx="338">
                  <c:v>0.96060000000000001</c:v>
                </c:pt>
                <c:pt idx="339">
                  <c:v>0.96040000000000003</c:v>
                </c:pt>
                <c:pt idx="340">
                  <c:v>0.96870000000000001</c:v>
                </c:pt>
                <c:pt idx="341">
                  <c:v>0.93979999999999997</c:v>
                </c:pt>
                <c:pt idx="343">
                  <c:v>0.99660000000000004</c:v>
                </c:pt>
                <c:pt idx="344">
                  <c:v>0.87170000000000003</c:v>
                </c:pt>
                <c:pt idx="346">
                  <c:v>0.90980000000000005</c:v>
                </c:pt>
                <c:pt idx="347">
                  <c:v>0.93010000000000004</c:v>
                </c:pt>
                <c:pt idx="348">
                  <c:v>0.92269999999999996</c:v>
                </c:pt>
                <c:pt idx="349">
                  <c:v>0.92420000000000002</c:v>
                </c:pt>
                <c:pt idx="351">
                  <c:v>0.9577</c:v>
                </c:pt>
                <c:pt idx="352">
                  <c:v>0.94789999999999996</c:v>
                </c:pt>
                <c:pt idx="353">
                  <c:v>0.98560000000000003</c:v>
                </c:pt>
                <c:pt idx="354">
                  <c:v>0.98540000000000005</c:v>
                </c:pt>
                <c:pt idx="355">
                  <c:v>0.9133</c:v>
                </c:pt>
                <c:pt idx="357">
                  <c:v>0.99299999999999999</c:v>
                </c:pt>
                <c:pt idx="358">
                  <c:v>0.99580000000000002</c:v>
                </c:pt>
                <c:pt idx="359">
                  <c:v>0.98360000000000003</c:v>
                </c:pt>
                <c:pt idx="360">
                  <c:v>0.79690000000000005</c:v>
                </c:pt>
                <c:pt idx="361">
                  <c:v>0.97419999999999995</c:v>
                </c:pt>
                <c:pt idx="362">
                  <c:v>1</c:v>
                </c:pt>
                <c:pt idx="363">
                  <c:v>0.91549999999999998</c:v>
                </c:pt>
                <c:pt idx="364">
                  <c:v>0.94579999999999997</c:v>
                </c:pt>
                <c:pt idx="365">
                  <c:v>1</c:v>
                </c:pt>
                <c:pt idx="366">
                  <c:v>0.99109999999999998</c:v>
                </c:pt>
                <c:pt idx="367">
                  <c:v>0.95099999999999996</c:v>
                </c:pt>
                <c:pt idx="369">
                  <c:v>0.89600000000000002</c:v>
                </c:pt>
                <c:pt idx="370">
                  <c:v>0.93230000000000002</c:v>
                </c:pt>
                <c:pt idx="371">
                  <c:v>0.89219999999999999</c:v>
                </c:pt>
                <c:pt idx="372">
                  <c:v>0.95</c:v>
                </c:pt>
                <c:pt idx="373">
                  <c:v>0.97529999999999994</c:v>
                </c:pt>
                <c:pt idx="375">
                  <c:v>0.90459999999999996</c:v>
                </c:pt>
                <c:pt idx="378">
                  <c:v>1</c:v>
                </c:pt>
                <c:pt idx="379">
                  <c:v>0.9879</c:v>
                </c:pt>
                <c:pt idx="381">
                  <c:v>0.9536</c:v>
                </c:pt>
                <c:pt idx="382">
                  <c:v>0.94089999999999996</c:v>
                </c:pt>
                <c:pt idx="383">
                  <c:v>0.91149999999999998</c:v>
                </c:pt>
                <c:pt idx="384">
                  <c:v>0.97509999999999997</c:v>
                </c:pt>
                <c:pt idx="385">
                  <c:v>0.93520000000000003</c:v>
                </c:pt>
                <c:pt idx="387">
                  <c:v>0.91859999999999997</c:v>
                </c:pt>
                <c:pt idx="388">
                  <c:v>0.98619999999999997</c:v>
                </c:pt>
                <c:pt idx="389">
                  <c:v>0.92479999999999996</c:v>
                </c:pt>
                <c:pt idx="390">
                  <c:v>0.91249999999999998</c:v>
                </c:pt>
                <c:pt idx="391">
                  <c:v>0.93930000000000002</c:v>
                </c:pt>
                <c:pt idx="392">
                  <c:v>0.94450000000000001</c:v>
                </c:pt>
                <c:pt idx="393">
                  <c:v>0.9234</c:v>
                </c:pt>
                <c:pt idx="394">
                  <c:v>0.99060000000000004</c:v>
                </c:pt>
                <c:pt idx="395">
                  <c:v>0.89910000000000001</c:v>
                </c:pt>
                <c:pt idx="396">
                  <c:v>0.93820000000000003</c:v>
                </c:pt>
                <c:pt idx="398">
                  <c:v>0.92589999999999995</c:v>
                </c:pt>
                <c:pt idx="399">
                  <c:v>0.95179999999999998</c:v>
                </c:pt>
                <c:pt idx="400">
                  <c:v>0.95</c:v>
                </c:pt>
                <c:pt idx="401">
                  <c:v>0.87980000000000003</c:v>
                </c:pt>
                <c:pt idx="403">
                  <c:v>0.91059999999999997</c:v>
                </c:pt>
                <c:pt idx="404">
                  <c:v>0.98709999999999998</c:v>
                </c:pt>
                <c:pt idx="405">
                  <c:v>0.9506</c:v>
                </c:pt>
                <c:pt idx="406">
                  <c:v>0.93179999999999996</c:v>
                </c:pt>
                <c:pt idx="407">
                  <c:v>0.96840000000000004</c:v>
                </c:pt>
                <c:pt idx="408">
                  <c:v>0.90259999999999996</c:v>
                </c:pt>
                <c:pt idx="411">
                  <c:v>0.88639999999999997</c:v>
                </c:pt>
                <c:pt idx="412">
                  <c:v>0.98440000000000005</c:v>
                </c:pt>
                <c:pt idx="413">
                  <c:v>0.98299999999999998</c:v>
                </c:pt>
                <c:pt idx="414">
                  <c:v>0.99129999999999996</c:v>
                </c:pt>
                <c:pt idx="416">
                  <c:v>0.97230000000000005</c:v>
                </c:pt>
                <c:pt idx="417">
                  <c:v>0.91180000000000005</c:v>
                </c:pt>
                <c:pt idx="418">
                  <c:v>0.97260000000000002</c:v>
                </c:pt>
                <c:pt idx="419">
                  <c:v>0.90910000000000002</c:v>
                </c:pt>
                <c:pt idx="420">
                  <c:v>0.99529999999999996</c:v>
                </c:pt>
                <c:pt idx="421">
                  <c:v>0.95779999999999998</c:v>
                </c:pt>
                <c:pt idx="423">
                  <c:v>0.94869999999999999</c:v>
                </c:pt>
                <c:pt idx="424">
                  <c:v>0.93720000000000003</c:v>
                </c:pt>
                <c:pt idx="426">
                  <c:v>0.97250000000000003</c:v>
                </c:pt>
                <c:pt idx="427">
                  <c:v>0.98760000000000003</c:v>
                </c:pt>
                <c:pt idx="428">
                  <c:v>0.96840000000000004</c:v>
                </c:pt>
                <c:pt idx="430">
                  <c:v>0.93049999999999999</c:v>
                </c:pt>
              </c:numCache>
            </c:numRef>
          </c:xVal>
          <c:yVal>
            <c:numRef>
              <c:f>'mssp longitudinal data with sur'!$Y$947:$Y$1378</c:f>
              <c:numCache>
                <c:formatCode>General</c:formatCode>
                <c:ptCount val="432"/>
                <c:pt idx="0">
                  <c:v>0.23572592686079699</c:v>
                </c:pt>
                <c:pt idx="1">
                  <c:v>-5.5262605755873502E-3</c:v>
                </c:pt>
                <c:pt idx="2">
                  <c:v>4.2049699347422802E-2</c:v>
                </c:pt>
                <c:pt idx="3">
                  <c:v>6.1138793602501199E-2</c:v>
                </c:pt>
                <c:pt idx="4">
                  <c:v>-1.8469031475436201E-2</c:v>
                </c:pt>
                <c:pt idx="5">
                  <c:v>-5.0252818731561597E-3</c:v>
                </c:pt>
                <c:pt idx="6">
                  <c:v>2.5671703349525099E-3</c:v>
                </c:pt>
                <c:pt idx="7">
                  <c:v>3.0150745476163501E-2</c:v>
                </c:pt>
                <c:pt idx="8">
                  <c:v>0.136950482149931</c:v>
                </c:pt>
                <c:pt idx="9">
                  <c:v>-1.2204423339956701E-2</c:v>
                </c:pt>
                <c:pt idx="10">
                  <c:v>6.3971831658400702E-2</c:v>
                </c:pt>
                <c:pt idx="11">
                  <c:v>-8.0345941519451296E-4</c:v>
                </c:pt>
                <c:pt idx="12">
                  <c:v>9.8087060518672609E-3</c:v>
                </c:pt>
                <c:pt idx="13">
                  <c:v>4.1966608649170102E-2</c:v>
                </c:pt>
                <c:pt idx="14">
                  <c:v>8.1037712685086402E-2</c:v>
                </c:pt>
                <c:pt idx="15">
                  <c:v>-5.0809430310721996E-3</c:v>
                </c:pt>
                <c:pt idx="16">
                  <c:v>-0.131420843475056</c:v>
                </c:pt>
                <c:pt idx="17">
                  <c:v>8.1051140013441603E-2</c:v>
                </c:pt>
                <c:pt idx="18">
                  <c:v>3.07620588456891E-2</c:v>
                </c:pt>
                <c:pt idx="19">
                  <c:v>-2.08236415521093E-2</c:v>
                </c:pt>
                <c:pt idx="20">
                  <c:v>-3.2956850857846401E-2</c:v>
                </c:pt>
                <c:pt idx="21">
                  <c:v>-4.86283204631539E-2</c:v>
                </c:pt>
                <c:pt idx="22">
                  <c:v>5.9919279742480999E-2</c:v>
                </c:pt>
                <c:pt idx="23">
                  <c:v>1.6769356812880502E-2</c:v>
                </c:pt>
                <c:pt idx="24">
                  <c:v>6.6049056085992998E-3</c:v>
                </c:pt>
                <c:pt idx="25">
                  <c:v>7.4939575759136304E-2</c:v>
                </c:pt>
                <c:pt idx="26">
                  <c:v>2.36592864725385E-2</c:v>
                </c:pt>
                <c:pt idx="27">
                  <c:v>1.4444529301505899E-2</c:v>
                </c:pt>
                <c:pt idx="28">
                  <c:v>1.82416345463089E-3</c:v>
                </c:pt>
                <c:pt idx="29">
                  <c:v>-3.9175857743081001E-2</c:v>
                </c:pt>
                <c:pt idx="30">
                  <c:v>-0.13592447047695499</c:v>
                </c:pt>
                <c:pt idx="31">
                  <c:v>-2.3174784821159599E-2</c:v>
                </c:pt>
                <c:pt idx="32">
                  <c:v>0.124664588274571</c:v>
                </c:pt>
                <c:pt idx="33">
                  <c:v>3.5592776345671297E-2</c:v>
                </c:pt>
                <c:pt idx="34">
                  <c:v>-7.4759460219758697E-3</c:v>
                </c:pt>
                <c:pt idx="35">
                  <c:v>0.10486718789982299</c:v>
                </c:pt>
                <c:pt idx="36">
                  <c:v>7.01199299876272E-2</c:v>
                </c:pt>
                <c:pt idx="37">
                  <c:v>2.3172636216422501E-2</c:v>
                </c:pt>
                <c:pt idx="38">
                  <c:v>6.7066355397800106E-2</c:v>
                </c:pt>
                <c:pt idx="39">
                  <c:v>6.3046993916156202E-2</c:v>
                </c:pt>
                <c:pt idx="40">
                  <c:v>7.3757630235632796E-2</c:v>
                </c:pt>
                <c:pt idx="41">
                  <c:v>2.8159046106202502E-2</c:v>
                </c:pt>
                <c:pt idx="42">
                  <c:v>1.7889238427986801E-2</c:v>
                </c:pt>
                <c:pt idx="43">
                  <c:v>2.3726281589619001E-2</c:v>
                </c:pt>
                <c:pt idx="44">
                  <c:v>-2.4983282714621899E-2</c:v>
                </c:pt>
                <c:pt idx="45">
                  <c:v>0.14853151768485401</c:v>
                </c:pt>
                <c:pt idx="46">
                  <c:v>-1.7808126493336299E-2</c:v>
                </c:pt>
                <c:pt idx="47">
                  <c:v>1.3741610309788099E-2</c:v>
                </c:pt>
                <c:pt idx="48">
                  <c:v>2.5233535089033299E-2</c:v>
                </c:pt>
                <c:pt idx="49">
                  <c:v>-1.23672600674363E-3</c:v>
                </c:pt>
                <c:pt idx="50">
                  <c:v>3.6807081676645002E-2</c:v>
                </c:pt>
                <c:pt idx="51">
                  <c:v>-1.14732411239605E-2</c:v>
                </c:pt>
                <c:pt idx="52">
                  <c:v>-3.7035176753577398E-2</c:v>
                </c:pt>
                <c:pt idx="53">
                  <c:v>-4.1132779907187399E-3</c:v>
                </c:pt>
                <c:pt idx="54">
                  <c:v>-8.3686724045230407E-3</c:v>
                </c:pt>
                <c:pt idx="55">
                  <c:v>-2.36548489334652E-2</c:v>
                </c:pt>
                <c:pt idx="56">
                  <c:v>-1.6892952214242699E-2</c:v>
                </c:pt>
                <c:pt idx="57">
                  <c:v>9.6680798197294707E-2</c:v>
                </c:pt>
                <c:pt idx="58">
                  <c:v>4.6963709270610401E-2</c:v>
                </c:pt>
                <c:pt idx="59">
                  <c:v>1.8980739069590899E-2</c:v>
                </c:pt>
                <c:pt idx="60">
                  <c:v>-2.7810823828428801E-3</c:v>
                </c:pt>
                <c:pt idx="61">
                  <c:v>4.1224784679004603E-2</c:v>
                </c:pt>
                <c:pt idx="62">
                  <c:v>5.9371076761789598E-2</c:v>
                </c:pt>
                <c:pt idx="63">
                  <c:v>-3.4279136310216403E-2</c:v>
                </c:pt>
                <c:pt idx="64">
                  <c:v>6.8889115869034998E-2</c:v>
                </c:pt>
                <c:pt idx="65">
                  <c:v>0.100592375035707</c:v>
                </c:pt>
                <c:pt idx="66">
                  <c:v>4.9904000828945798E-2</c:v>
                </c:pt>
                <c:pt idx="67">
                  <c:v>-2.3863787728210899E-2</c:v>
                </c:pt>
                <c:pt idx="68">
                  <c:v>0.125970984924511</c:v>
                </c:pt>
                <c:pt idx="69">
                  <c:v>-8.3018970382212703E-2</c:v>
                </c:pt>
                <c:pt idx="70">
                  <c:v>2.3570703542762202E-2</c:v>
                </c:pt>
                <c:pt idx="71">
                  <c:v>-1.6682812354469799E-2</c:v>
                </c:pt>
                <c:pt idx="72">
                  <c:v>-3.2456158608989601E-2</c:v>
                </c:pt>
                <c:pt idx="73">
                  <c:v>-2.4788229336946601E-2</c:v>
                </c:pt>
                <c:pt idx="74">
                  <c:v>1.8031574775805598E-2</c:v>
                </c:pt>
                <c:pt idx="75">
                  <c:v>-3.58801762606068E-2</c:v>
                </c:pt>
                <c:pt idx="76">
                  <c:v>-7.0044881063244802E-2</c:v>
                </c:pt>
                <c:pt idx="77">
                  <c:v>-7.9086163356826805E-2</c:v>
                </c:pt>
                <c:pt idx="78">
                  <c:v>-2.4560474344404301E-3</c:v>
                </c:pt>
                <c:pt idx="79">
                  <c:v>7.9142867844599202E-2</c:v>
                </c:pt>
                <c:pt idx="80">
                  <c:v>7.24209435738474E-3</c:v>
                </c:pt>
                <c:pt idx="81">
                  <c:v>5.3437089542855497E-2</c:v>
                </c:pt>
                <c:pt idx="82">
                  <c:v>1.3162787799013399E-2</c:v>
                </c:pt>
                <c:pt idx="83">
                  <c:v>2.29480020889907E-3</c:v>
                </c:pt>
                <c:pt idx="84">
                  <c:v>0.13268620884570201</c:v>
                </c:pt>
                <c:pt idx="85">
                  <c:v>-2.2799175264484099E-2</c:v>
                </c:pt>
                <c:pt idx="86">
                  <c:v>-2.4746510048038899E-3</c:v>
                </c:pt>
                <c:pt idx="87">
                  <c:v>-2.8278309297473801E-2</c:v>
                </c:pt>
                <c:pt idx="88">
                  <c:v>-3.65062655512138E-2</c:v>
                </c:pt>
                <c:pt idx="89">
                  <c:v>2.0142788226280499E-3</c:v>
                </c:pt>
                <c:pt idx="90">
                  <c:v>-1.5486076234779199E-2</c:v>
                </c:pt>
                <c:pt idx="91">
                  <c:v>2.0570154157906299E-3</c:v>
                </c:pt>
                <c:pt idx="92">
                  <c:v>-2.5802598202529899E-2</c:v>
                </c:pt>
                <c:pt idx="93">
                  <c:v>9.5012892634567993E-3</c:v>
                </c:pt>
                <c:pt idx="94">
                  <c:v>1.43749164760122E-4</c:v>
                </c:pt>
                <c:pt idx="95">
                  <c:v>-5.4331977474906196E-3</c:v>
                </c:pt>
                <c:pt idx="96">
                  <c:v>5.10680628480829E-2</c:v>
                </c:pt>
                <c:pt idx="97">
                  <c:v>-9.6752208581774501E-4</c:v>
                </c:pt>
                <c:pt idx="98">
                  <c:v>3.1762819681697502E-2</c:v>
                </c:pt>
                <c:pt idx="99">
                  <c:v>-5.81067794759587E-2</c:v>
                </c:pt>
                <c:pt idx="100">
                  <c:v>6.5567210292920203E-2</c:v>
                </c:pt>
                <c:pt idx="101">
                  <c:v>-1.85047782336299E-2</c:v>
                </c:pt>
                <c:pt idx="102">
                  <c:v>-3.1828187653294003E-2</c:v>
                </c:pt>
                <c:pt idx="103">
                  <c:v>6.4236551613762793E-2</c:v>
                </c:pt>
                <c:pt idx="104">
                  <c:v>-6.0080940704738697E-2</c:v>
                </c:pt>
                <c:pt idx="105">
                  <c:v>-2.8722066522573401E-3</c:v>
                </c:pt>
                <c:pt idx="106">
                  <c:v>-1.14321532932591E-2</c:v>
                </c:pt>
                <c:pt idx="107">
                  <c:v>1.79435230400171E-2</c:v>
                </c:pt>
                <c:pt idx="108">
                  <c:v>2.7173475948041701E-3</c:v>
                </c:pt>
                <c:pt idx="109">
                  <c:v>2.0311230403824501E-2</c:v>
                </c:pt>
                <c:pt idx="110">
                  <c:v>-5.1914754779244898E-2</c:v>
                </c:pt>
                <c:pt idx="111">
                  <c:v>5.7587119632459001E-2</c:v>
                </c:pt>
                <c:pt idx="112">
                  <c:v>-8.6621274254691395E-3</c:v>
                </c:pt>
                <c:pt idx="113">
                  <c:v>2.3687229857319199E-2</c:v>
                </c:pt>
                <c:pt idx="114">
                  <c:v>-2.6055575671344502E-3</c:v>
                </c:pt>
                <c:pt idx="115">
                  <c:v>8.5460581361107998E-2</c:v>
                </c:pt>
                <c:pt idx="116">
                  <c:v>-5.61704444976646E-3</c:v>
                </c:pt>
                <c:pt idx="117">
                  <c:v>-1.0777607665448699E-2</c:v>
                </c:pt>
                <c:pt idx="118">
                  <c:v>4.2526943860219601E-2</c:v>
                </c:pt>
                <c:pt idx="119">
                  <c:v>6.7093345453840894E-2</c:v>
                </c:pt>
                <c:pt idx="120">
                  <c:v>-3.68319222504635E-2</c:v>
                </c:pt>
                <c:pt idx="121">
                  <c:v>1.6921144850468299E-2</c:v>
                </c:pt>
                <c:pt idx="122">
                  <c:v>-3.2663522462567401E-2</c:v>
                </c:pt>
                <c:pt idx="123">
                  <c:v>1.11535512560286E-2</c:v>
                </c:pt>
                <c:pt idx="124">
                  <c:v>-3.00756590094555E-2</c:v>
                </c:pt>
                <c:pt idx="125">
                  <c:v>7.3893250253366904E-2</c:v>
                </c:pt>
                <c:pt idx="126">
                  <c:v>5.6970843249568803E-2</c:v>
                </c:pt>
                <c:pt idx="127">
                  <c:v>9.0817451948425706E-2</c:v>
                </c:pt>
                <c:pt idx="128">
                  <c:v>3.90391282560522E-2</c:v>
                </c:pt>
                <c:pt idx="129">
                  <c:v>9.3238468810142902E-2</c:v>
                </c:pt>
                <c:pt idx="130">
                  <c:v>1.2737784969310001E-2</c:v>
                </c:pt>
                <c:pt idx="131">
                  <c:v>-7.0876180984433698E-2</c:v>
                </c:pt>
                <c:pt idx="132">
                  <c:v>-8.9569576828892994E-2</c:v>
                </c:pt>
                <c:pt idx="133">
                  <c:v>-7.3437374575143502E-2</c:v>
                </c:pt>
                <c:pt idx="134">
                  <c:v>1.8864057209071701E-2</c:v>
                </c:pt>
                <c:pt idx="135">
                  <c:v>4.45478085275876E-2</c:v>
                </c:pt>
                <c:pt idx="136">
                  <c:v>-4.6649206906854798E-2</c:v>
                </c:pt>
                <c:pt idx="137">
                  <c:v>-9.6301403583476507E-3</c:v>
                </c:pt>
                <c:pt idx="138">
                  <c:v>-0.116105847648888</c:v>
                </c:pt>
                <c:pt idx="139">
                  <c:v>-4.6366266686690798E-2</c:v>
                </c:pt>
                <c:pt idx="140">
                  <c:v>-2.4927840695067899E-2</c:v>
                </c:pt>
                <c:pt idx="141">
                  <c:v>0.13678182436156</c:v>
                </c:pt>
                <c:pt idx="142">
                  <c:v>-2.44623567071738E-2</c:v>
                </c:pt>
                <c:pt idx="143">
                  <c:v>3.5718846298187001E-2</c:v>
                </c:pt>
                <c:pt idx="144">
                  <c:v>-5.0671790758872E-3</c:v>
                </c:pt>
                <c:pt idx="145">
                  <c:v>-5.1548673965705902E-3</c:v>
                </c:pt>
                <c:pt idx="146">
                  <c:v>3.2676367540956002E-3</c:v>
                </c:pt>
                <c:pt idx="147">
                  <c:v>5.26370030692938E-3</c:v>
                </c:pt>
                <c:pt idx="148">
                  <c:v>6.4438918433733894E-2</c:v>
                </c:pt>
                <c:pt idx="149">
                  <c:v>-9.9971896880189006E-3</c:v>
                </c:pt>
                <c:pt idx="150">
                  <c:v>3.1338770096803699E-2</c:v>
                </c:pt>
                <c:pt idx="151">
                  <c:v>5.0038582009017098E-2</c:v>
                </c:pt>
                <c:pt idx="152">
                  <c:v>8.4856867130185098E-3</c:v>
                </c:pt>
                <c:pt idx="153">
                  <c:v>4.3486743407625199E-2</c:v>
                </c:pt>
                <c:pt idx="154">
                  <c:v>-1.20541525240342E-2</c:v>
                </c:pt>
                <c:pt idx="155">
                  <c:v>-0.110068242447252</c:v>
                </c:pt>
                <c:pt idx="156">
                  <c:v>3.9703680292164902E-2</c:v>
                </c:pt>
                <c:pt idx="157">
                  <c:v>4.3645511414718502E-3</c:v>
                </c:pt>
                <c:pt idx="158">
                  <c:v>5.6483017029405599E-2</c:v>
                </c:pt>
                <c:pt idx="159">
                  <c:v>3.2175916182251102E-2</c:v>
                </c:pt>
                <c:pt idx="160">
                  <c:v>-3.30894355237435E-2</c:v>
                </c:pt>
                <c:pt idx="161">
                  <c:v>1.3026150119823899E-2</c:v>
                </c:pt>
                <c:pt idx="162">
                  <c:v>6.9573046491027302E-2</c:v>
                </c:pt>
                <c:pt idx="163">
                  <c:v>-2.0877669985382801E-2</c:v>
                </c:pt>
                <c:pt idx="164">
                  <c:v>1.60284762130239E-2</c:v>
                </c:pt>
                <c:pt idx="165">
                  <c:v>2.75457341173816E-2</c:v>
                </c:pt>
                <c:pt idx="166">
                  <c:v>3.2877929647544601E-2</c:v>
                </c:pt>
                <c:pt idx="167">
                  <c:v>6.5980051182009704E-3</c:v>
                </c:pt>
                <c:pt idx="168">
                  <c:v>-5.8835571881551601E-3</c:v>
                </c:pt>
                <c:pt idx="169">
                  <c:v>5.13823145873544E-2</c:v>
                </c:pt>
                <c:pt idx="170">
                  <c:v>2.80815928552514E-2</c:v>
                </c:pt>
                <c:pt idx="171">
                  <c:v>1.8199084359469601E-2</c:v>
                </c:pt>
                <c:pt idx="172">
                  <c:v>0.115812979658814</c:v>
                </c:pt>
                <c:pt idx="173">
                  <c:v>-3.5948316598026303E-2</c:v>
                </c:pt>
                <c:pt idx="174">
                  <c:v>3.4913334510341498E-3</c:v>
                </c:pt>
                <c:pt idx="175">
                  <c:v>2.4069616220976899E-2</c:v>
                </c:pt>
                <c:pt idx="176">
                  <c:v>1.24680931827723E-2</c:v>
                </c:pt>
                <c:pt idx="177">
                  <c:v>-0.108181390298676</c:v>
                </c:pt>
                <c:pt idx="178">
                  <c:v>-1.7551656739495401E-2</c:v>
                </c:pt>
                <c:pt idx="179">
                  <c:v>5.9980047018265398E-2</c:v>
                </c:pt>
                <c:pt idx="180">
                  <c:v>-1.23584082100924E-2</c:v>
                </c:pt>
                <c:pt idx="181">
                  <c:v>-6.4831399505241402E-2</c:v>
                </c:pt>
                <c:pt idx="182">
                  <c:v>1.6635141970143499E-2</c:v>
                </c:pt>
                <c:pt idx="183">
                  <c:v>4.8037451924993702E-2</c:v>
                </c:pt>
                <c:pt idx="184">
                  <c:v>-1.33132073471519E-2</c:v>
                </c:pt>
                <c:pt idx="185">
                  <c:v>-1.9589564621641499E-2</c:v>
                </c:pt>
                <c:pt idx="186">
                  <c:v>-2.58772550305712E-2</c:v>
                </c:pt>
                <c:pt idx="187">
                  <c:v>-1.3274665029925E-2</c:v>
                </c:pt>
                <c:pt idx="188">
                  <c:v>4.1721710342991498E-2</c:v>
                </c:pt>
                <c:pt idx="189">
                  <c:v>4.4352193323578697E-2</c:v>
                </c:pt>
                <c:pt idx="190">
                  <c:v>-2.2257762721130401E-3</c:v>
                </c:pt>
                <c:pt idx="191">
                  <c:v>-1.3075572074059999E-3</c:v>
                </c:pt>
                <c:pt idx="192">
                  <c:v>-3.4071632320025101E-2</c:v>
                </c:pt>
                <c:pt idx="193">
                  <c:v>7.3525369323496695E-2</c:v>
                </c:pt>
                <c:pt idx="194">
                  <c:v>5.8726137697507397E-2</c:v>
                </c:pt>
                <c:pt idx="195">
                  <c:v>7.3268058765775704E-2</c:v>
                </c:pt>
                <c:pt idx="196">
                  <c:v>-5.9322051391203501E-2</c:v>
                </c:pt>
                <c:pt idx="197">
                  <c:v>-3.8456910336693802E-2</c:v>
                </c:pt>
                <c:pt idx="198">
                  <c:v>3.6718331550766099E-2</c:v>
                </c:pt>
                <c:pt idx="199">
                  <c:v>-9.8627075122904903E-2</c:v>
                </c:pt>
                <c:pt idx="200">
                  <c:v>-1.9425296260583098E-2</c:v>
                </c:pt>
                <c:pt idx="201">
                  <c:v>1.1555768976867E-2</c:v>
                </c:pt>
                <c:pt idx="202">
                  <c:v>-7.1242565416741593E-2</c:v>
                </c:pt>
                <c:pt idx="203">
                  <c:v>8.1937957633696698E-3</c:v>
                </c:pt>
                <c:pt idx="204">
                  <c:v>2.09309314292026E-2</c:v>
                </c:pt>
                <c:pt idx="205">
                  <c:v>-1.3674872294824799E-2</c:v>
                </c:pt>
                <c:pt idx="206">
                  <c:v>-5.6696274125449097E-3</c:v>
                </c:pt>
                <c:pt idx="207">
                  <c:v>3.4742428171472703E-2</c:v>
                </c:pt>
                <c:pt idx="208">
                  <c:v>3.34694189875417E-4</c:v>
                </c:pt>
                <c:pt idx="209">
                  <c:v>1.5163014190880999E-2</c:v>
                </c:pt>
                <c:pt idx="210">
                  <c:v>-2.3976637175325301E-2</c:v>
                </c:pt>
                <c:pt idx="211">
                  <c:v>6.5034106978064804E-2</c:v>
                </c:pt>
                <c:pt idx="212">
                  <c:v>-5.9071516973066902E-2</c:v>
                </c:pt>
                <c:pt idx="213">
                  <c:v>1.2522453753094799E-2</c:v>
                </c:pt>
                <c:pt idx="214">
                  <c:v>3.1461641545945298E-3</c:v>
                </c:pt>
                <c:pt idx="215">
                  <c:v>-8.7532467718967298E-3</c:v>
                </c:pt>
                <c:pt idx="216">
                  <c:v>5.1017444914970402E-3</c:v>
                </c:pt>
                <c:pt idx="217">
                  <c:v>-0.14767043357705201</c:v>
                </c:pt>
                <c:pt idx="218">
                  <c:v>4.23362471570633E-2</c:v>
                </c:pt>
                <c:pt idx="219">
                  <c:v>2.38500975021744E-2</c:v>
                </c:pt>
                <c:pt idx="220">
                  <c:v>4.8195448967148997E-4</c:v>
                </c:pt>
                <c:pt idx="221">
                  <c:v>-2.4030748610533399E-2</c:v>
                </c:pt>
                <c:pt idx="222">
                  <c:v>6.1312846127396202E-2</c:v>
                </c:pt>
                <c:pt idx="223">
                  <c:v>-5.3546991173266299E-2</c:v>
                </c:pt>
                <c:pt idx="224">
                  <c:v>-9.68700697162274E-2</c:v>
                </c:pt>
                <c:pt idx="225">
                  <c:v>-4.2874101787271697E-2</c:v>
                </c:pt>
                <c:pt idx="226">
                  <c:v>1.5865374453794101E-2</c:v>
                </c:pt>
                <c:pt idx="227">
                  <c:v>3.9849212870595098E-2</c:v>
                </c:pt>
                <c:pt idx="228">
                  <c:v>1.52085357930267E-2</c:v>
                </c:pt>
                <c:pt idx="229">
                  <c:v>-9.6912048780625707E-3</c:v>
                </c:pt>
                <c:pt idx="230">
                  <c:v>2.08958440475542E-2</c:v>
                </c:pt>
                <c:pt idx="231">
                  <c:v>-3.09619507645899E-2</c:v>
                </c:pt>
                <c:pt idx="232">
                  <c:v>-0.177264291697832</c:v>
                </c:pt>
                <c:pt idx="233">
                  <c:v>3.27829859744697E-2</c:v>
                </c:pt>
                <c:pt idx="234">
                  <c:v>0.105792070979977</c:v>
                </c:pt>
                <c:pt idx="235">
                  <c:v>-9.8287996513455496E-3</c:v>
                </c:pt>
                <c:pt idx="236">
                  <c:v>3.08594761565439E-2</c:v>
                </c:pt>
                <c:pt idx="237">
                  <c:v>5.6506088718125203E-3</c:v>
                </c:pt>
                <c:pt idx="238">
                  <c:v>7.9215002668495793E-2</c:v>
                </c:pt>
                <c:pt idx="239">
                  <c:v>8.4008106539222194E-2</c:v>
                </c:pt>
                <c:pt idx="240">
                  <c:v>7.8940982447519795E-3</c:v>
                </c:pt>
                <c:pt idx="241">
                  <c:v>-5.2942992517080498E-2</c:v>
                </c:pt>
                <c:pt idx="242">
                  <c:v>6.4825001843664007E-2</c:v>
                </c:pt>
                <c:pt idx="243">
                  <c:v>-9.5395085212574698E-2</c:v>
                </c:pt>
                <c:pt idx="244">
                  <c:v>1.28564744309393E-2</c:v>
                </c:pt>
                <c:pt idx="245">
                  <c:v>-8.1702810660781602E-4</c:v>
                </c:pt>
                <c:pt idx="246">
                  <c:v>-1.0758014060848499E-3</c:v>
                </c:pt>
                <c:pt idx="247">
                  <c:v>8.5928390310043203E-3</c:v>
                </c:pt>
                <c:pt idx="248">
                  <c:v>5.1842729083869899E-3</c:v>
                </c:pt>
                <c:pt idx="249">
                  <c:v>1.2480787967519899E-2</c:v>
                </c:pt>
                <c:pt idx="250">
                  <c:v>-1.1002453729677199E-2</c:v>
                </c:pt>
                <c:pt idx="251">
                  <c:v>9.2396869396742604E-2</c:v>
                </c:pt>
                <c:pt idx="252">
                  <c:v>-1.3561059721925599E-2</c:v>
                </c:pt>
                <c:pt idx="253">
                  <c:v>-2.8049064825750598E-2</c:v>
                </c:pt>
                <c:pt idx="254">
                  <c:v>4.1572429474988501E-2</c:v>
                </c:pt>
                <c:pt idx="255">
                  <c:v>0.111178458133595</c:v>
                </c:pt>
                <c:pt idx="256">
                  <c:v>-1.40067983549849E-2</c:v>
                </c:pt>
                <c:pt idx="257">
                  <c:v>6.4583958146943996E-2</c:v>
                </c:pt>
                <c:pt idx="258">
                  <c:v>2.0170065835891201E-2</c:v>
                </c:pt>
                <c:pt idx="259">
                  <c:v>0.103559943459564</c:v>
                </c:pt>
                <c:pt idx="260">
                  <c:v>7.6699007450729301E-2</c:v>
                </c:pt>
                <c:pt idx="261">
                  <c:v>-6.3821402295874902E-3</c:v>
                </c:pt>
                <c:pt idx="262">
                  <c:v>-4.0125781422318298E-2</c:v>
                </c:pt>
                <c:pt idx="263">
                  <c:v>8.0360544285267801E-2</c:v>
                </c:pt>
                <c:pt idx="264">
                  <c:v>-0.23243029552836</c:v>
                </c:pt>
                <c:pt idx="265">
                  <c:v>4.7766154694497499E-2</c:v>
                </c:pt>
                <c:pt idx="266">
                  <c:v>3.8785695681739701E-2</c:v>
                </c:pt>
                <c:pt idx="267">
                  <c:v>6.6647844175059506E-2</c:v>
                </c:pt>
                <c:pt idx="268">
                  <c:v>7.3502793615427497E-2</c:v>
                </c:pt>
                <c:pt idx="269">
                  <c:v>-2.0143435097141602E-2</c:v>
                </c:pt>
                <c:pt idx="270">
                  <c:v>-7.6963122598851297E-2</c:v>
                </c:pt>
                <c:pt idx="271">
                  <c:v>0.16485369323301799</c:v>
                </c:pt>
                <c:pt idx="272">
                  <c:v>-5.4406170332989598E-2</c:v>
                </c:pt>
                <c:pt idx="273">
                  <c:v>1.8525364649470199E-2</c:v>
                </c:pt>
                <c:pt idx="274">
                  <c:v>4.6982407559827098E-2</c:v>
                </c:pt>
                <c:pt idx="275">
                  <c:v>-3.3645697936233898E-2</c:v>
                </c:pt>
                <c:pt idx="276">
                  <c:v>2.9707942961919101E-2</c:v>
                </c:pt>
                <c:pt idx="277">
                  <c:v>-3.5169066129712101E-2</c:v>
                </c:pt>
                <c:pt idx="278">
                  <c:v>4.0887154033126802E-2</c:v>
                </c:pt>
                <c:pt idx="279">
                  <c:v>5.4892385198590299E-2</c:v>
                </c:pt>
                <c:pt idx="280">
                  <c:v>-7.5801930472487299E-3</c:v>
                </c:pt>
                <c:pt idx="281">
                  <c:v>-4.6733304070569498E-2</c:v>
                </c:pt>
                <c:pt idx="282">
                  <c:v>-6.3452452842204396E-2</c:v>
                </c:pt>
                <c:pt idx="283">
                  <c:v>-6.7513572822940097E-3</c:v>
                </c:pt>
                <c:pt idx="284">
                  <c:v>-3.1131249062888201E-3</c:v>
                </c:pt>
                <c:pt idx="285">
                  <c:v>1.10077913176829E-2</c:v>
                </c:pt>
                <c:pt idx="286">
                  <c:v>-1.5425141671E-2</c:v>
                </c:pt>
                <c:pt idx="287">
                  <c:v>-1.24295375172003E-3</c:v>
                </c:pt>
                <c:pt idx="288">
                  <c:v>0.18134635237124999</c:v>
                </c:pt>
                <c:pt idx="289">
                  <c:v>9.4052819440242297E-2</c:v>
                </c:pt>
                <c:pt idx="290">
                  <c:v>9.9320664793286495E-2</c:v>
                </c:pt>
                <c:pt idx="291">
                  <c:v>-0.102922814439665</c:v>
                </c:pt>
                <c:pt idx="292">
                  <c:v>-0.16917232437715601</c:v>
                </c:pt>
                <c:pt idx="293">
                  <c:v>1.5734221132611401E-2</c:v>
                </c:pt>
                <c:pt idx="294">
                  <c:v>-4.58267244543345E-2</c:v>
                </c:pt>
                <c:pt idx="295">
                  <c:v>1.3708285505674701E-2</c:v>
                </c:pt>
                <c:pt idx="296">
                  <c:v>1.92362862787041E-2</c:v>
                </c:pt>
                <c:pt idx="297">
                  <c:v>1.9379539845703099E-2</c:v>
                </c:pt>
                <c:pt idx="298">
                  <c:v>7.9540570247725401E-2</c:v>
                </c:pt>
                <c:pt idx="299">
                  <c:v>-4.5438402434104803E-2</c:v>
                </c:pt>
                <c:pt idx="300">
                  <c:v>-4.4814164939295797E-2</c:v>
                </c:pt>
                <c:pt idx="301">
                  <c:v>-3.0151922794702302E-2</c:v>
                </c:pt>
                <c:pt idx="302">
                  <c:v>-2.9011970027701301E-2</c:v>
                </c:pt>
                <c:pt idx="303">
                  <c:v>-2.92595126595733E-2</c:v>
                </c:pt>
                <c:pt idx="304">
                  <c:v>4.79379975912946E-2</c:v>
                </c:pt>
                <c:pt idx="305">
                  <c:v>2.9046958554299299E-2</c:v>
                </c:pt>
                <c:pt idx="306">
                  <c:v>5.7316981813881297E-3</c:v>
                </c:pt>
                <c:pt idx="307">
                  <c:v>-4.2542215490755098E-3</c:v>
                </c:pt>
                <c:pt idx="308">
                  <c:v>-6.1059876675900703E-2</c:v>
                </c:pt>
                <c:pt idx="309">
                  <c:v>5.8688545592583401E-2</c:v>
                </c:pt>
                <c:pt idx="310">
                  <c:v>-4.2891099430178603E-2</c:v>
                </c:pt>
                <c:pt idx="311">
                  <c:v>-1.8113268116358699E-2</c:v>
                </c:pt>
                <c:pt idx="312">
                  <c:v>4.3307570796857098E-2</c:v>
                </c:pt>
                <c:pt idx="313">
                  <c:v>-1.8740335770254901E-3</c:v>
                </c:pt>
                <c:pt idx="314">
                  <c:v>8.2522654764438194E-2</c:v>
                </c:pt>
                <c:pt idx="315">
                  <c:v>-5.1578592145198297E-2</c:v>
                </c:pt>
                <c:pt idx="316">
                  <c:v>-1.0569634738566199E-2</c:v>
                </c:pt>
                <c:pt idx="317">
                  <c:v>0.10796457881251501</c:v>
                </c:pt>
                <c:pt idx="318">
                  <c:v>1.3416731840181001E-2</c:v>
                </c:pt>
                <c:pt idx="319">
                  <c:v>6.2953959024512104E-2</c:v>
                </c:pt>
                <c:pt idx="320">
                  <c:v>7.5221875051834398E-3</c:v>
                </c:pt>
                <c:pt idx="321">
                  <c:v>5.0753260169015602E-2</c:v>
                </c:pt>
                <c:pt idx="322">
                  <c:v>-4.18443021946346E-2</c:v>
                </c:pt>
                <c:pt idx="323">
                  <c:v>-5.7409728527808099E-3</c:v>
                </c:pt>
                <c:pt idx="324">
                  <c:v>-3.8471699411493199E-2</c:v>
                </c:pt>
                <c:pt idx="325">
                  <c:v>3.9567113769421902E-2</c:v>
                </c:pt>
                <c:pt idx="326">
                  <c:v>1.91577451162851E-3</c:v>
                </c:pt>
                <c:pt idx="327">
                  <c:v>6.3079259376065998E-3</c:v>
                </c:pt>
                <c:pt idx="328">
                  <c:v>-3.3725807176718699E-2</c:v>
                </c:pt>
                <c:pt idx="329">
                  <c:v>3.9930940126022003E-2</c:v>
                </c:pt>
                <c:pt idx="330">
                  <c:v>-6.1396970067715398E-2</c:v>
                </c:pt>
                <c:pt idx="331">
                  <c:v>1.6554564713052299E-2</c:v>
                </c:pt>
                <c:pt idx="332">
                  <c:v>9.0134786500630805E-4</c:v>
                </c:pt>
                <c:pt idx="333">
                  <c:v>-3.7240990206993002E-3</c:v>
                </c:pt>
                <c:pt idx="334">
                  <c:v>4.2017312220911297E-2</c:v>
                </c:pt>
                <c:pt idx="335">
                  <c:v>2.6553728796226299E-2</c:v>
                </c:pt>
                <c:pt idx="336">
                  <c:v>0.12598747807539001</c:v>
                </c:pt>
                <c:pt idx="337">
                  <c:v>-3.7169769406856498E-2</c:v>
                </c:pt>
                <c:pt idx="338">
                  <c:v>7.5383162363116998E-2</c:v>
                </c:pt>
                <c:pt idx="339">
                  <c:v>1.8737902908715701E-2</c:v>
                </c:pt>
                <c:pt idx="340">
                  <c:v>4.3458676406149602E-2</c:v>
                </c:pt>
                <c:pt idx="341">
                  <c:v>-1.1492554227272E-2</c:v>
                </c:pt>
                <c:pt idx="342">
                  <c:v>-2.4876237873475999E-2</c:v>
                </c:pt>
                <c:pt idx="343">
                  <c:v>4.1499374906463903E-2</c:v>
                </c:pt>
                <c:pt idx="344">
                  <c:v>-5.2017110456595104E-3</c:v>
                </c:pt>
                <c:pt idx="345">
                  <c:v>-4.6380585801924903E-2</c:v>
                </c:pt>
                <c:pt idx="346">
                  <c:v>-8.0304865046079393E-2</c:v>
                </c:pt>
                <c:pt idx="347">
                  <c:v>0.11326238374133001</c:v>
                </c:pt>
                <c:pt idx="348">
                  <c:v>-2.18178985645207E-2</c:v>
                </c:pt>
                <c:pt idx="349">
                  <c:v>9.7181399551492795E-4</c:v>
                </c:pt>
                <c:pt idx="350">
                  <c:v>4.9581059884144199E-2</c:v>
                </c:pt>
                <c:pt idx="351">
                  <c:v>4.6206841103629999E-2</c:v>
                </c:pt>
                <c:pt idx="352">
                  <c:v>-8.5826273146268704E-3</c:v>
                </c:pt>
                <c:pt idx="353">
                  <c:v>-6.0694373768922696E-3</c:v>
                </c:pt>
                <c:pt idx="354">
                  <c:v>1.6883392144660302E-2</c:v>
                </c:pt>
                <c:pt idx="355">
                  <c:v>-1.7994053764097299E-2</c:v>
                </c:pt>
                <c:pt idx="356">
                  <c:v>1.7652348703886701E-3</c:v>
                </c:pt>
                <c:pt idx="357">
                  <c:v>-1.03588539931123E-2</c:v>
                </c:pt>
                <c:pt idx="358">
                  <c:v>9.5170869117542203E-2</c:v>
                </c:pt>
                <c:pt idx="359">
                  <c:v>-0.111353357067112</c:v>
                </c:pt>
                <c:pt idx="360">
                  <c:v>-3.9351413509059897E-3</c:v>
                </c:pt>
                <c:pt idx="361">
                  <c:v>-4.99409178967401E-2</c:v>
                </c:pt>
                <c:pt idx="362">
                  <c:v>8.0091804128908595E-2</c:v>
                </c:pt>
                <c:pt idx="363">
                  <c:v>-2.3662884045108599E-2</c:v>
                </c:pt>
                <c:pt idx="364">
                  <c:v>8.02001006224312E-2</c:v>
                </c:pt>
                <c:pt idx="365">
                  <c:v>3.7520491269847703E-2</c:v>
                </c:pt>
                <c:pt idx="366">
                  <c:v>-3.2202714442180098E-2</c:v>
                </c:pt>
                <c:pt idx="367">
                  <c:v>1.19974278060714E-2</c:v>
                </c:pt>
                <c:pt idx="368">
                  <c:v>-1.4376686680000399E-2</c:v>
                </c:pt>
                <c:pt idx="369">
                  <c:v>-8.4520445486436699E-4</c:v>
                </c:pt>
                <c:pt idx="370">
                  <c:v>-2.76483571791751E-2</c:v>
                </c:pt>
                <c:pt idx="371">
                  <c:v>-3.7670655379968602E-3</c:v>
                </c:pt>
                <c:pt idx="372">
                  <c:v>-1.11688418123164E-2</c:v>
                </c:pt>
                <c:pt idx="373">
                  <c:v>1.9160726918045299E-2</c:v>
                </c:pt>
                <c:pt idx="374">
                  <c:v>4.0874164373024602E-2</c:v>
                </c:pt>
                <c:pt idx="375">
                  <c:v>7.7666206082512707E-2</c:v>
                </c:pt>
                <c:pt idx="376">
                  <c:v>4.5412912380985701E-2</c:v>
                </c:pt>
                <c:pt idx="377">
                  <c:v>3.8725054033451098E-2</c:v>
                </c:pt>
                <c:pt idx="378">
                  <c:v>-2.4028217870510401E-2</c:v>
                </c:pt>
                <c:pt idx="379">
                  <c:v>0.112948171320053</c:v>
                </c:pt>
                <c:pt idx="380">
                  <c:v>-1.6638097962618802E-2</c:v>
                </c:pt>
                <c:pt idx="381">
                  <c:v>4.5828377080186699E-3</c:v>
                </c:pt>
                <c:pt idx="382">
                  <c:v>2.1385335321738402E-2</c:v>
                </c:pt>
                <c:pt idx="383">
                  <c:v>-2.1906967882865499E-2</c:v>
                </c:pt>
                <c:pt idx="384">
                  <c:v>-1.3456931131274E-2</c:v>
                </c:pt>
                <c:pt idx="385">
                  <c:v>8.1631700254648307E-3</c:v>
                </c:pt>
                <c:pt idx="386">
                  <c:v>1.1561621642233601E-2</c:v>
                </c:pt>
                <c:pt idx="387">
                  <c:v>6.7425093201596998E-3</c:v>
                </c:pt>
                <c:pt idx="388">
                  <c:v>-2.6583941776938701E-2</c:v>
                </c:pt>
                <c:pt idx="389">
                  <c:v>-4.2285256254304203E-2</c:v>
                </c:pt>
                <c:pt idx="390">
                  <c:v>-4.6331585387273298E-2</c:v>
                </c:pt>
                <c:pt idx="391">
                  <c:v>-2.2467672720295501E-2</c:v>
                </c:pt>
                <c:pt idx="392">
                  <c:v>-5.1771060462480402E-2</c:v>
                </c:pt>
                <c:pt idx="393">
                  <c:v>1.40603114872288E-2</c:v>
                </c:pt>
                <c:pt idx="394">
                  <c:v>2.9518184791743601E-2</c:v>
                </c:pt>
                <c:pt idx="395">
                  <c:v>-5.5555479032334495E-4</c:v>
                </c:pt>
                <c:pt idx="396">
                  <c:v>1.02596297647059E-2</c:v>
                </c:pt>
                <c:pt idx="397">
                  <c:v>-4.9704914727456598E-2</c:v>
                </c:pt>
                <c:pt idx="398">
                  <c:v>-0.17678669833229199</c:v>
                </c:pt>
                <c:pt idx="399">
                  <c:v>7.5610998767926404E-4</c:v>
                </c:pt>
                <c:pt idx="400">
                  <c:v>9.0878070975488001E-2</c:v>
                </c:pt>
                <c:pt idx="401">
                  <c:v>7.0867952876894694E-2</c:v>
                </c:pt>
                <c:pt idx="402">
                  <c:v>-5.9264657763521203E-3</c:v>
                </c:pt>
                <c:pt idx="403">
                  <c:v>5.5528192775971701E-2</c:v>
                </c:pt>
                <c:pt idx="404">
                  <c:v>-1.8924937716410999E-2</c:v>
                </c:pt>
                <c:pt idx="405">
                  <c:v>-2.6094757242801601E-2</c:v>
                </c:pt>
                <c:pt idx="406">
                  <c:v>5.5963358712876896E-3</c:v>
                </c:pt>
                <c:pt idx="407">
                  <c:v>2.4699513121961E-2</c:v>
                </c:pt>
                <c:pt idx="408">
                  <c:v>-8.6238500528085099E-2</c:v>
                </c:pt>
                <c:pt idx="409">
                  <c:v>3.4617935453791502E-3</c:v>
                </c:pt>
                <c:pt idx="410">
                  <c:v>-6.23548041837362E-2</c:v>
                </c:pt>
                <c:pt idx="411">
                  <c:v>3.0259411386502E-2</c:v>
                </c:pt>
                <c:pt idx="412">
                  <c:v>1.3598073172161201E-2</c:v>
                </c:pt>
                <c:pt idx="413">
                  <c:v>2.34271203147445E-2</c:v>
                </c:pt>
                <c:pt idx="414">
                  <c:v>0.118309811421402</c:v>
                </c:pt>
                <c:pt idx="415">
                  <c:v>1.0541095430348899E-2</c:v>
                </c:pt>
                <c:pt idx="416">
                  <c:v>1.0493318537009501E-2</c:v>
                </c:pt>
                <c:pt idx="417">
                  <c:v>1.55548285376314E-3</c:v>
                </c:pt>
                <c:pt idx="418">
                  <c:v>1.9323468345365701E-2</c:v>
                </c:pt>
                <c:pt idx="419">
                  <c:v>4.0427314846233797E-2</c:v>
                </c:pt>
                <c:pt idx="420">
                  <c:v>9.61002726448804E-2</c:v>
                </c:pt>
                <c:pt idx="421">
                  <c:v>-6.0697502832463097E-3</c:v>
                </c:pt>
                <c:pt idx="422">
                  <c:v>1.6949135683959098E-2</c:v>
                </c:pt>
                <c:pt idx="423">
                  <c:v>-3.7859126628617103E-2</c:v>
                </c:pt>
                <c:pt idx="424">
                  <c:v>7.6983142198281604E-3</c:v>
                </c:pt>
                <c:pt idx="425">
                  <c:v>-2.8844795439965402E-3</c:v>
                </c:pt>
                <c:pt idx="426">
                  <c:v>0.105419219012704</c:v>
                </c:pt>
                <c:pt idx="427">
                  <c:v>9.1691205945581104E-3</c:v>
                </c:pt>
                <c:pt idx="428">
                  <c:v>-2.0710156426089501E-2</c:v>
                </c:pt>
                <c:pt idx="429">
                  <c:v>-5.8004532150475203E-3</c:v>
                </c:pt>
                <c:pt idx="430">
                  <c:v>2.5217767198936699E-2</c:v>
                </c:pt>
                <c:pt idx="431">
                  <c:v>1.45960463401825E-2</c:v>
                </c:pt>
              </c:numCache>
            </c:numRef>
          </c:yVal>
          <c:smooth val="0"/>
          <c:extLst>
            <c:ext xmlns:c16="http://schemas.microsoft.com/office/drawing/2014/chart" uri="{C3380CC4-5D6E-409C-BE32-E72D297353CC}">
              <c16:uniqueId val="{00000000-24C5-424E-9C0B-09A9ACE02907}"/>
            </c:ext>
          </c:extLst>
        </c:ser>
        <c:dLbls>
          <c:showLegendKey val="0"/>
          <c:showVal val="0"/>
          <c:showCatName val="0"/>
          <c:showSerName val="0"/>
          <c:showPercent val="0"/>
          <c:showBubbleSize val="0"/>
        </c:dLbls>
        <c:axId val="-2108551584"/>
        <c:axId val="-2108546048"/>
      </c:scatterChart>
      <c:valAx>
        <c:axId val="-2108551584"/>
        <c:scaling>
          <c:orientation val="minMax"/>
          <c:max val="1"/>
          <c:min val="0.7"/>
        </c:scaling>
        <c:delete val="0"/>
        <c:axPos val="b"/>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r>
                  <a:rPr lang="en-US" sz="1200" b="1" dirty="0"/>
                  <a:t>Composite Quality Score</a:t>
                </a:r>
              </a:p>
            </c:rich>
          </c:tx>
          <c:layout>
            <c:manualLayout>
              <c:xMode val="edge"/>
              <c:yMode val="edge"/>
              <c:x val="9.4502770487022505E-2"/>
              <c:y val="0.38439365292104399"/>
            </c:manualLayout>
          </c:layout>
          <c:overlay val="0"/>
          <c:spPr>
            <a:noFill/>
            <a:ln>
              <a:noFill/>
            </a:ln>
            <a:effectLst/>
          </c:sp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8546048"/>
        <c:crosses val="autoZero"/>
        <c:crossBetween val="midCat"/>
      </c:valAx>
      <c:valAx>
        <c:axId val="-2108546048"/>
        <c:scaling>
          <c:orientation val="minMax"/>
          <c:max val="0.2"/>
          <c:min val="-0.2"/>
        </c:scaling>
        <c:delete val="0"/>
        <c:axPos val="l"/>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dirty="0"/>
                  <a:t>Cost Compared to Benchmark</a:t>
                </a:r>
              </a:p>
            </c:rich>
          </c:tx>
          <c:overlay val="0"/>
          <c:spPr>
            <a:noFill/>
            <a:ln>
              <a:noFill/>
            </a:ln>
            <a:effectLst/>
          </c:sp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8551584"/>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Sheet1!$A$4</c:f>
              <c:strCache>
                <c:ptCount val="1"/>
                <c:pt idx="0">
                  <c:v>25th Percentile</c:v>
                </c:pt>
              </c:strCache>
            </c:strRef>
          </c:tx>
          <c:spPr>
            <a:solidFill>
              <a:srgbClr val="2C4D75"/>
            </a:solidFill>
          </c:spPr>
          <c:dPt>
            <c:idx val="0"/>
            <c:bubble3D val="0"/>
            <c:spPr>
              <a:solidFill>
                <a:srgbClr val="009949"/>
              </a:solidFill>
              <a:ln w="19050">
                <a:solidFill>
                  <a:schemeClr val="lt1"/>
                </a:solidFill>
              </a:ln>
              <a:effectLst/>
            </c:spPr>
            <c:extLst>
              <c:ext xmlns:c16="http://schemas.microsoft.com/office/drawing/2014/chart" uri="{C3380CC4-5D6E-409C-BE32-E72D297353CC}">
                <c16:uniqueId val="{00000001-E496-420B-8321-19B6D22416CF}"/>
              </c:ext>
            </c:extLst>
          </c:dPt>
          <c:dPt>
            <c:idx val="1"/>
            <c:bubble3D val="0"/>
            <c:spPr>
              <a:solidFill>
                <a:srgbClr val="2C4D75"/>
              </a:solidFill>
              <a:ln w="19050">
                <a:solidFill>
                  <a:schemeClr val="lt1"/>
                </a:solidFill>
              </a:ln>
              <a:effectLst/>
            </c:spPr>
            <c:extLst>
              <c:ext xmlns:c16="http://schemas.microsoft.com/office/drawing/2014/chart" uri="{C3380CC4-5D6E-409C-BE32-E72D297353CC}">
                <c16:uniqueId val="{00000003-E496-420B-8321-19B6D22416CF}"/>
              </c:ext>
            </c:extLst>
          </c:dPt>
          <c:dLbls>
            <c:dLbl>
              <c:idx val="1"/>
              <c:delete val="1"/>
              <c:extLst>
                <c:ext xmlns:c15="http://schemas.microsoft.com/office/drawing/2012/chart" uri="{CE6537A1-D6FC-4f65-9D91-7224C49458BB}"/>
                <c:ext xmlns:c16="http://schemas.microsoft.com/office/drawing/2014/chart" uri="{C3380CC4-5D6E-409C-BE32-E72D297353CC}">
                  <c16:uniqueId val="{00000003-E496-420B-8321-19B6D22416CF}"/>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0"/>
            <c:showCatName val="0"/>
            <c:showSerName val="0"/>
            <c:showPercent val="1"/>
            <c:showBubbleSize val="0"/>
            <c:showLeaderLines val="0"/>
            <c:extLst>
              <c:ext xmlns:c15="http://schemas.microsoft.com/office/drawing/2012/chart" uri="{CE6537A1-D6FC-4f65-9D91-7224C49458BB}"/>
            </c:extLst>
          </c:dLbls>
          <c:val>
            <c:numRef>
              <c:f>Sheet1!$B$4:$C$4</c:f>
              <c:numCache>
                <c:formatCode>General</c:formatCode>
                <c:ptCount val="2"/>
                <c:pt idx="0">
                  <c:v>9.8799999999999999E-3</c:v>
                </c:pt>
                <c:pt idx="1">
                  <c:v>0.99012</c:v>
                </c:pt>
              </c:numCache>
            </c:numRef>
          </c:val>
          <c:extLst>
            <c:ext xmlns:c16="http://schemas.microsoft.com/office/drawing/2014/chart" uri="{C3380CC4-5D6E-409C-BE32-E72D297353CC}">
              <c16:uniqueId val="{00000004-E496-420B-8321-19B6D22416CF}"/>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42128E-779A-4A7A-8FF8-36CB56BDC99A}"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lang="en-US"/>
        </a:p>
      </dgm:t>
    </dgm:pt>
    <dgm:pt modelId="{D32ED590-5F9B-4C52-93CF-25CA739BFFCF}">
      <dgm:prSet phldrT="[Text]" custT="1"/>
      <dgm:spPr/>
      <dgm:t>
        <a:bodyPr/>
        <a:lstStyle/>
        <a:p>
          <a:r>
            <a:rPr lang="en-US" sz="1100" b="1" dirty="0"/>
            <a:t>Care Management</a:t>
          </a:r>
        </a:p>
      </dgm:t>
    </dgm:pt>
    <dgm:pt modelId="{5D636BBD-C98D-420B-8785-555622BEE059}" type="parTrans" cxnId="{4F6BD337-2147-47F1-9331-A5414EC6DB78}">
      <dgm:prSet/>
      <dgm:spPr/>
      <dgm:t>
        <a:bodyPr/>
        <a:lstStyle/>
        <a:p>
          <a:endParaRPr lang="en-US"/>
        </a:p>
      </dgm:t>
    </dgm:pt>
    <dgm:pt modelId="{2DF58667-0AC1-461F-8DC3-0FB3B2CDB8B7}" type="sibTrans" cxnId="{4F6BD337-2147-47F1-9331-A5414EC6DB78}">
      <dgm:prSet/>
      <dgm:spPr/>
      <dgm:t>
        <a:bodyPr/>
        <a:lstStyle/>
        <a:p>
          <a:endParaRPr lang="en-US"/>
        </a:p>
      </dgm:t>
    </dgm:pt>
    <dgm:pt modelId="{AEEE14CB-856C-4832-B012-D0AF1C92D513}">
      <dgm:prSet phldrT="[Text]" custT="1"/>
      <dgm:spPr/>
      <dgm:t>
        <a:bodyPr/>
        <a:lstStyle/>
        <a:p>
          <a:r>
            <a:rPr lang="en-US" sz="1100" b="1" dirty="0"/>
            <a:t>P4P</a:t>
          </a:r>
          <a:endParaRPr lang="en-US" sz="1050" b="1" dirty="0"/>
        </a:p>
      </dgm:t>
    </dgm:pt>
    <dgm:pt modelId="{EB7D3AFD-526F-47F3-8A86-C2D354B13E41}" type="parTrans" cxnId="{1DA8CABE-3593-4863-895D-F8513F63DB7B}">
      <dgm:prSet/>
      <dgm:spPr/>
      <dgm:t>
        <a:bodyPr/>
        <a:lstStyle/>
        <a:p>
          <a:endParaRPr lang="en-US"/>
        </a:p>
      </dgm:t>
    </dgm:pt>
    <dgm:pt modelId="{7F16E3ED-152B-4EA3-84F1-DDF596FB5724}" type="sibTrans" cxnId="{1DA8CABE-3593-4863-895D-F8513F63DB7B}">
      <dgm:prSet/>
      <dgm:spPr/>
      <dgm:t>
        <a:bodyPr/>
        <a:lstStyle/>
        <a:p>
          <a:endParaRPr lang="en-US"/>
        </a:p>
      </dgm:t>
    </dgm:pt>
    <dgm:pt modelId="{CF2D43B8-8A27-423E-BE3F-89F495AC40FE}">
      <dgm:prSet phldrT="[Text]" custT="1"/>
      <dgm:spPr/>
      <dgm:t>
        <a:bodyPr/>
        <a:lstStyle/>
        <a:p>
          <a:r>
            <a:rPr lang="en-US" sz="1100" b="1" dirty="0"/>
            <a:t>Shared Savings</a:t>
          </a:r>
        </a:p>
      </dgm:t>
    </dgm:pt>
    <dgm:pt modelId="{58991376-7D7A-48C9-8492-751EA6ADD8EC}" type="parTrans" cxnId="{1DEC219A-74AA-4846-9B3C-3869CB560554}">
      <dgm:prSet/>
      <dgm:spPr/>
      <dgm:t>
        <a:bodyPr/>
        <a:lstStyle/>
        <a:p>
          <a:endParaRPr lang="en-US"/>
        </a:p>
      </dgm:t>
    </dgm:pt>
    <dgm:pt modelId="{59695B09-84D7-40CD-AE77-F32234D8D918}" type="sibTrans" cxnId="{1DEC219A-74AA-4846-9B3C-3869CB560554}">
      <dgm:prSet/>
      <dgm:spPr/>
      <dgm:t>
        <a:bodyPr/>
        <a:lstStyle/>
        <a:p>
          <a:endParaRPr lang="en-US"/>
        </a:p>
      </dgm:t>
    </dgm:pt>
    <dgm:pt modelId="{7755616A-1E19-4B14-BAC0-5E2C333864A7}">
      <dgm:prSet phldrT="[Text]" custT="1"/>
      <dgm:spPr/>
      <dgm:t>
        <a:bodyPr/>
        <a:lstStyle/>
        <a:p>
          <a:r>
            <a:rPr lang="en-US" sz="1100" b="1" dirty="0"/>
            <a:t>Shared Savings/Losses</a:t>
          </a:r>
        </a:p>
      </dgm:t>
    </dgm:pt>
    <dgm:pt modelId="{57FBDDC3-313B-4DF6-9A0B-1D2FBD2DD3AF}" type="parTrans" cxnId="{E1F87034-FB3C-4A84-8113-B6796E01D98D}">
      <dgm:prSet/>
      <dgm:spPr/>
      <dgm:t>
        <a:bodyPr/>
        <a:lstStyle/>
        <a:p>
          <a:endParaRPr lang="en-US"/>
        </a:p>
      </dgm:t>
    </dgm:pt>
    <dgm:pt modelId="{DA468691-1618-4E30-BAEA-2A0ED94FE594}" type="sibTrans" cxnId="{E1F87034-FB3C-4A84-8113-B6796E01D98D}">
      <dgm:prSet/>
      <dgm:spPr/>
      <dgm:t>
        <a:bodyPr/>
        <a:lstStyle/>
        <a:p>
          <a:endParaRPr lang="en-US"/>
        </a:p>
      </dgm:t>
    </dgm:pt>
    <dgm:pt modelId="{FE309D22-2BBE-4532-AD63-BC19447E37FB}">
      <dgm:prSet phldrT="[Text]" custT="1"/>
      <dgm:spPr/>
      <dgm:t>
        <a:bodyPr/>
        <a:lstStyle/>
        <a:p>
          <a:r>
            <a:rPr lang="en-US" sz="1100" b="1" dirty="0"/>
            <a:t>Partial Capitation</a:t>
          </a:r>
        </a:p>
      </dgm:t>
    </dgm:pt>
    <dgm:pt modelId="{0717A987-F6D2-4BDD-81D7-2EC23384219F}" type="parTrans" cxnId="{10962F71-6619-4D63-B509-C6D8DCCA0255}">
      <dgm:prSet/>
      <dgm:spPr/>
      <dgm:t>
        <a:bodyPr/>
        <a:lstStyle/>
        <a:p>
          <a:endParaRPr lang="en-US"/>
        </a:p>
      </dgm:t>
    </dgm:pt>
    <dgm:pt modelId="{455BD2C7-657F-40A9-8E79-28F3E0286F11}" type="sibTrans" cxnId="{10962F71-6619-4D63-B509-C6D8DCCA0255}">
      <dgm:prSet/>
      <dgm:spPr/>
      <dgm:t>
        <a:bodyPr/>
        <a:lstStyle/>
        <a:p>
          <a:endParaRPr lang="en-US"/>
        </a:p>
      </dgm:t>
    </dgm:pt>
    <dgm:pt modelId="{A5571314-4000-4367-A9CF-E5F6126267DF}">
      <dgm:prSet phldrT="[Text]" custT="1"/>
      <dgm:spPr/>
      <dgm:t>
        <a:bodyPr/>
        <a:lstStyle/>
        <a:p>
          <a:r>
            <a:rPr lang="en-US" sz="1100" b="1" dirty="0"/>
            <a:t>Full Capitation</a:t>
          </a:r>
        </a:p>
      </dgm:t>
    </dgm:pt>
    <dgm:pt modelId="{DE6F0CBE-95ED-4380-9EBD-C1A90E9E43D6}" type="parTrans" cxnId="{966D3CB5-0AD7-4F55-8FD6-B67EB897B8A3}">
      <dgm:prSet/>
      <dgm:spPr/>
      <dgm:t>
        <a:bodyPr/>
        <a:lstStyle/>
        <a:p>
          <a:endParaRPr lang="en-US"/>
        </a:p>
      </dgm:t>
    </dgm:pt>
    <dgm:pt modelId="{6C3140BA-49FB-4398-9320-874959A5737F}" type="sibTrans" cxnId="{966D3CB5-0AD7-4F55-8FD6-B67EB897B8A3}">
      <dgm:prSet/>
      <dgm:spPr/>
      <dgm:t>
        <a:bodyPr/>
        <a:lstStyle/>
        <a:p>
          <a:endParaRPr lang="en-US"/>
        </a:p>
      </dgm:t>
    </dgm:pt>
    <dgm:pt modelId="{6D2F42CF-C39B-4A94-92FF-CFC7D8F1869C}">
      <dgm:prSet custT="1"/>
      <dgm:spPr/>
      <dgm:t>
        <a:bodyPr/>
        <a:lstStyle/>
        <a:p>
          <a:r>
            <a:rPr lang="en-US" sz="1100" b="1" dirty="0"/>
            <a:t>FFS</a:t>
          </a:r>
        </a:p>
      </dgm:t>
    </dgm:pt>
    <dgm:pt modelId="{DBC72455-E8D1-4CA5-AE30-0C98DCEBA936}" type="parTrans" cxnId="{725A5E43-6E84-42AC-9A63-D218AE409C33}">
      <dgm:prSet/>
      <dgm:spPr/>
      <dgm:t>
        <a:bodyPr/>
        <a:lstStyle/>
        <a:p>
          <a:endParaRPr lang="en-US"/>
        </a:p>
      </dgm:t>
    </dgm:pt>
    <dgm:pt modelId="{C073639B-15A9-4B51-A381-6201D0335163}" type="sibTrans" cxnId="{725A5E43-6E84-42AC-9A63-D218AE409C33}">
      <dgm:prSet/>
      <dgm:spPr/>
      <dgm:t>
        <a:bodyPr/>
        <a:lstStyle/>
        <a:p>
          <a:endParaRPr lang="en-US"/>
        </a:p>
      </dgm:t>
    </dgm:pt>
    <dgm:pt modelId="{4BC13C5D-9A08-45CE-8F44-459B9A70E0DD}" type="pres">
      <dgm:prSet presAssocID="{7D42128E-779A-4A7A-8FF8-36CB56BDC99A}" presName="Name0" presStyleCnt="0">
        <dgm:presLayoutVars>
          <dgm:dir/>
          <dgm:animLvl val="lvl"/>
          <dgm:resizeHandles val="exact"/>
        </dgm:presLayoutVars>
      </dgm:prSet>
      <dgm:spPr/>
    </dgm:pt>
    <dgm:pt modelId="{E71CD926-C907-4918-8321-EB8E36EDBA4E}" type="pres">
      <dgm:prSet presAssocID="{D32ED590-5F9B-4C52-93CF-25CA739BFFCF}" presName="parTxOnly" presStyleLbl="node1" presStyleIdx="0" presStyleCnt="7" custScaleX="15890" custScaleY="45701" custLinFactX="-1170" custLinFactNeighborX="-100000" custLinFactNeighborY="-2417">
        <dgm:presLayoutVars>
          <dgm:chMax val="0"/>
          <dgm:chPref val="0"/>
          <dgm:bulletEnabled val="1"/>
        </dgm:presLayoutVars>
      </dgm:prSet>
      <dgm:spPr/>
    </dgm:pt>
    <dgm:pt modelId="{C1D1283B-DFEC-4027-B62F-32F90ED3BFEA}" type="pres">
      <dgm:prSet presAssocID="{2DF58667-0AC1-461F-8DC3-0FB3B2CDB8B7}" presName="parTxOnlySpace" presStyleCnt="0"/>
      <dgm:spPr/>
    </dgm:pt>
    <dgm:pt modelId="{D7B1C891-3A79-4EFF-A66C-E31851B02210}" type="pres">
      <dgm:prSet presAssocID="{AEEE14CB-856C-4832-B012-D0AF1C92D513}" presName="parTxOnly" presStyleLbl="node1" presStyleIdx="1" presStyleCnt="7" custScaleX="15890" custScaleY="45701" custLinFactNeighborX="-38654" custLinFactNeighborY="-2409">
        <dgm:presLayoutVars>
          <dgm:chMax val="0"/>
          <dgm:chPref val="0"/>
          <dgm:bulletEnabled val="1"/>
        </dgm:presLayoutVars>
      </dgm:prSet>
      <dgm:spPr/>
    </dgm:pt>
    <dgm:pt modelId="{A8DA5FD5-34CA-42C3-A2BA-BB8E691C5B29}" type="pres">
      <dgm:prSet presAssocID="{7F16E3ED-152B-4EA3-84F1-DDF596FB5724}" presName="parTxOnlySpace" presStyleCnt="0"/>
      <dgm:spPr/>
    </dgm:pt>
    <dgm:pt modelId="{17B4D84C-7A19-4C88-9554-DC18E8210F0A}" type="pres">
      <dgm:prSet presAssocID="{CF2D43B8-8A27-423E-BE3F-89F495AC40FE}" presName="parTxOnly" presStyleLbl="node1" presStyleIdx="2" presStyleCnt="7" custScaleX="15890" custScaleY="45701" custLinFactNeighborX="34314" custLinFactNeighborY="-2409">
        <dgm:presLayoutVars>
          <dgm:chMax val="0"/>
          <dgm:chPref val="0"/>
          <dgm:bulletEnabled val="1"/>
        </dgm:presLayoutVars>
      </dgm:prSet>
      <dgm:spPr/>
    </dgm:pt>
    <dgm:pt modelId="{DF642221-C9A2-4A08-95A2-E93B39F6CA57}" type="pres">
      <dgm:prSet presAssocID="{59695B09-84D7-40CD-AE77-F32234D8D918}" presName="parTxOnlySpace" presStyleCnt="0"/>
      <dgm:spPr/>
    </dgm:pt>
    <dgm:pt modelId="{A36E4671-87EB-4410-881B-DA07F1E7FACB}" type="pres">
      <dgm:prSet presAssocID="{7755616A-1E19-4B14-BAC0-5E2C333864A7}" presName="parTxOnly" presStyleLbl="node1" presStyleIdx="3" presStyleCnt="7" custScaleX="15890" custScaleY="45701" custLinFactX="699" custLinFactNeighborX="100000" custLinFactNeighborY="-2326">
        <dgm:presLayoutVars>
          <dgm:chMax val="0"/>
          <dgm:chPref val="0"/>
          <dgm:bulletEnabled val="1"/>
        </dgm:presLayoutVars>
      </dgm:prSet>
      <dgm:spPr/>
    </dgm:pt>
    <dgm:pt modelId="{D03D748C-2CF8-4A59-80DA-D9B7F90FD9E8}" type="pres">
      <dgm:prSet presAssocID="{DA468691-1618-4E30-BAEA-2A0ED94FE594}" presName="parTxOnlySpace" presStyleCnt="0"/>
      <dgm:spPr/>
    </dgm:pt>
    <dgm:pt modelId="{68A68194-7DC5-48D0-8E66-B0D0E0827D0F}" type="pres">
      <dgm:prSet presAssocID="{FE309D22-2BBE-4532-AD63-BC19447E37FB}" presName="parTxOnly" presStyleLbl="node1" presStyleIdx="4" presStyleCnt="7" custScaleX="15890" custScaleY="45701" custLinFactX="7952" custLinFactNeighborX="100000" custLinFactNeighborY="-2270">
        <dgm:presLayoutVars>
          <dgm:chMax val="0"/>
          <dgm:chPref val="0"/>
          <dgm:bulletEnabled val="1"/>
        </dgm:presLayoutVars>
      </dgm:prSet>
      <dgm:spPr/>
    </dgm:pt>
    <dgm:pt modelId="{5E9AB5F9-F29C-495B-9DE6-81DD1A1E579C}" type="pres">
      <dgm:prSet presAssocID="{455BD2C7-657F-40A9-8E79-28F3E0286F11}" presName="parTxOnlySpace" presStyleCnt="0"/>
      <dgm:spPr/>
    </dgm:pt>
    <dgm:pt modelId="{7DE3B065-57F3-41C3-9F6E-FB8A14661567}" type="pres">
      <dgm:prSet presAssocID="{A5571314-4000-4367-A9CF-E5F6126267DF}" presName="parTxOnly" presStyleLbl="node1" presStyleIdx="5" presStyleCnt="7" custScaleX="15890" custScaleY="45701" custLinFactX="15097" custLinFactNeighborX="100000" custLinFactNeighborY="-2328">
        <dgm:presLayoutVars>
          <dgm:chMax val="0"/>
          <dgm:chPref val="0"/>
          <dgm:bulletEnabled val="1"/>
        </dgm:presLayoutVars>
      </dgm:prSet>
      <dgm:spPr/>
    </dgm:pt>
    <dgm:pt modelId="{A59BF0D1-A3C1-45C8-A879-E686D934BBD0}" type="pres">
      <dgm:prSet presAssocID="{6C3140BA-49FB-4398-9320-874959A5737F}" presName="parTxOnlySpace" presStyleCnt="0"/>
      <dgm:spPr/>
    </dgm:pt>
    <dgm:pt modelId="{0DF2D1F6-4689-45C1-9FED-781E5E9C774C}" type="pres">
      <dgm:prSet presAssocID="{6D2F42CF-C39B-4A94-92FF-CFC7D8F1869C}" presName="parTxOnly" presStyleLbl="node1" presStyleIdx="6" presStyleCnt="7" custScaleX="15890" custScaleY="45701" custLinFactX="-53820" custLinFactNeighborX="-100000" custLinFactNeighborY="-2492">
        <dgm:presLayoutVars>
          <dgm:chMax val="0"/>
          <dgm:chPref val="0"/>
          <dgm:bulletEnabled val="1"/>
        </dgm:presLayoutVars>
      </dgm:prSet>
      <dgm:spPr/>
    </dgm:pt>
  </dgm:ptLst>
  <dgm:cxnLst>
    <dgm:cxn modelId="{73681207-71CD-47E1-AA91-F02D61505B42}" type="presOf" srcId="{CF2D43B8-8A27-423E-BE3F-89F495AC40FE}" destId="{17B4D84C-7A19-4C88-9554-DC18E8210F0A}" srcOrd="0" destOrd="0" presId="urn:microsoft.com/office/officeart/2005/8/layout/chevron1"/>
    <dgm:cxn modelId="{7A281C33-D36F-48F4-80DA-3E3174DA2E8D}" type="presOf" srcId="{A5571314-4000-4367-A9CF-E5F6126267DF}" destId="{7DE3B065-57F3-41C3-9F6E-FB8A14661567}" srcOrd="0" destOrd="0" presId="urn:microsoft.com/office/officeart/2005/8/layout/chevron1"/>
    <dgm:cxn modelId="{E1F87034-FB3C-4A84-8113-B6796E01D98D}" srcId="{7D42128E-779A-4A7A-8FF8-36CB56BDC99A}" destId="{7755616A-1E19-4B14-BAC0-5E2C333864A7}" srcOrd="3" destOrd="0" parTransId="{57FBDDC3-313B-4DF6-9A0B-1D2FBD2DD3AF}" sibTransId="{DA468691-1618-4E30-BAEA-2A0ED94FE594}"/>
    <dgm:cxn modelId="{4F6BD337-2147-47F1-9331-A5414EC6DB78}" srcId="{7D42128E-779A-4A7A-8FF8-36CB56BDC99A}" destId="{D32ED590-5F9B-4C52-93CF-25CA739BFFCF}" srcOrd="0" destOrd="0" parTransId="{5D636BBD-C98D-420B-8785-555622BEE059}" sibTransId="{2DF58667-0AC1-461F-8DC3-0FB3B2CDB8B7}"/>
    <dgm:cxn modelId="{725A5E43-6E84-42AC-9A63-D218AE409C33}" srcId="{7D42128E-779A-4A7A-8FF8-36CB56BDC99A}" destId="{6D2F42CF-C39B-4A94-92FF-CFC7D8F1869C}" srcOrd="6" destOrd="0" parTransId="{DBC72455-E8D1-4CA5-AE30-0C98DCEBA936}" sibTransId="{C073639B-15A9-4B51-A381-6201D0335163}"/>
    <dgm:cxn modelId="{61838763-62D9-456F-941E-6A8C957D27FF}" type="presOf" srcId="{7D42128E-779A-4A7A-8FF8-36CB56BDC99A}" destId="{4BC13C5D-9A08-45CE-8F44-459B9A70E0DD}" srcOrd="0" destOrd="0" presId="urn:microsoft.com/office/officeart/2005/8/layout/chevron1"/>
    <dgm:cxn modelId="{10962F71-6619-4D63-B509-C6D8DCCA0255}" srcId="{7D42128E-779A-4A7A-8FF8-36CB56BDC99A}" destId="{FE309D22-2BBE-4532-AD63-BC19447E37FB}" srcOrd="4" destOrd="0" parTransId="{0717A987-F6D2-4BDD-81D7-2EC23384219F}" sibTransId="{455BD2C7-657F-40A9-8E79-28F3E0286F11}"/>
    <dgm:cxn modelId="{1DEC219A-74AA-4846-9B3C-3869CB560554}" srcId="{7D42128E-779A-4A7A-8FF8-36CB56BDC99A}" destId="{CF2D43B8-8A27-423E-BE3F-89F495AC40FE}" srcOrd="2" destOrd="0" parTransId="{58991376-7D7A-48C9-8492-751EA6ADD8EC}" sibTransId="{59695B09-84D7-40CD-AE77-F32234D8D918}"/>
    <dgm:cxn modelId="{862458AC-C6B1-4FBC-A816-CA16802B93A7}" type="presOf" srcId="{AEEE14CB-856C-4832-B012-D0AF1C92D513}" destId="{D7B1C891-3A79-4EFF-A66C-E31851B02210}" srcOrd="0" destOrd="0" presId="urn:microsoft.com/office/officeart/2005/8/layout/chevron1"/>
    <dgm:cxn modelId="{966D3CB5-0AD7-4F55-8FD6-B67EB897B8A3}" srcId="{7D42128E-779A-4A7A-8FF8-36CB56BDC99A}" destId="{A5571314-4000-4367-A9CF-E5F6126267DF}" srcOrd="5" destOrd="0" parTransId="{DE6F0CBE-95ED-4380-9EBD-C1A90E9E43D6}" sibTransId="{6C3140BA-49FB-4398-9320-874959A5737F}"/>
    <dgm:cxn modelId="{1DA8CABE-3593-4863-895D-F8513F63DB7B}" srcId="{7D42128E-779A-4A7A-8FF8-36CB56BDC99A}" destId="{AEEE14CB-856C-4832-B012-D0AF1C92D513}" srcOrd="1" destOrd="0" parTransId="{EB7D3AFD-526F-47F3-8A86-C2D354B13E41}" sibTransId="{7F16E3ED-152B-4EA3-84F1-DDF596FB5724}"/>
    <dgm:cxn modelId="{1F85B4C2-FA0F-42E3-915B-A2F691E1AFB5}" type="presOf" srcId="{7755616A-1E19-4B14-BAC0-5E2C333864A7}" destId="{A36E4671-87EB-4410-881B-DA07F1E7FACB}" srcOrd="0" destOrd="0" presId="urn:microsoft.com/office/officeart/2005/8/layout/chevron1"/>
    <dgm:cxn modelId="{220C2AD1-3354-4311-909C-93F0DDE50991}" type="presOf" srcId="{6D2F42CF-C39B-4A94-92FF-CFC7D8F1869C}" destId="{0DF2D1F6-4689-45C1-9FED-781E5E9C774C}" srcOrd="0" destOrd="0" presId="urn:microsoft.com/office/officeart/2005/8/layout/chevron1"/>
    <dgm:cxn modelId="{1B61CFE0-5F3C-43E9-BC0A-0C1BE3435939}" type="presOf" srcId="{D32ED590-5F9B-4C52-93CF-25CA739BFFCF}" destId="{E71CD926-C907-4918-8321-EB8E36EDBA4E}" srcOrd="0" destOrd="0" presId="urn:microsoft.com/office/officeart/2005/8/layout/chevron1"/>
    <dgm:cxn modelId="{EED541EB-2B8A-45B7-BFA0-97433A795EFB}" type="presOf" srcId="{FE309D22-2BBE-4532-AD63-BC19447E37FB}" destId="{68A68194-7DC5-48D0-8E66-B0D0E0827D0F}" srcOrd="0" destOrd="0" presId="urn:microsoft.com/office/officeart/2005/8/layout/chevron1"/>
    <dgm:cxn modelId="{A9E9B3DF-393F-4938-B9A0-82D07EF18532}" type="presParOf" srcId="{4BC13C5D-9A08-45CE-8F44-459B9A70E0DD}" destId="{E71CD926-C907-4918-8321-EB8E36EDBA4E}" srcOrd="0" destOrd="0" presId="urn:microsoft.com/office/officeart/2005/8/layout/chevron1"/>
    <dgm:cxn modelId="{D6A32812-BE8A-4CDC-9066-03C1F747F9F6}" type="presParOf" srcId="{4BC13C5D-9A08-45CE-8F44-459B9A70E0DD}" destId="{C1D1283B-DFEC-4027-B62F-32F90ED3BFEA}" srcOrd="1" destOrd="0" presId="urn:microsoft.com/office/officeart/2005/8/layout/chevron1"/>
    <dgm:cxn modelId="{CB5C7823-13BC-4665-9567-A454045B62F5}" type="presParOf" srcId="{4BC13C5D-9A08-45CE-8F44-459B9A70E0DD}" destId="{D7B1C891-3A79-4EFF-A66C-E31851B02210}" srcOrd="2" destOrd="0" presId="urn:microsoft.com/office/officeart/2005/8/layout/chevron1"/>
    <dgm:cxn modelId="{1F498EF7-3392-4660-8BE2-AC7220CDC69F}" type="presParOf" srcId="{4BC13C5D-9A08-45CE-8F44-459B9A70E0DD}" destId="{A8DA5FD5-34CA-42C3-A2BA-BB8E691C5B29}" srcOrd="3" destOrd="0" presId="urn:microsoft.com/office/officeart/2005/8/layout/chevron1"/>
    <dgm:cxn modelId="{7F216A6A-F089-46F6-BE70-4A5D494CBE2B}" type="presParOf" srcId="{4BC13C5D-9A08-45CE-8F44-459B9A70E0DD}" destId="{17B4D84C-7A19-4C88-9554-DC18E8210F0A}" srcOrd="4" destOrd="0" presId="urn:microsoft.com/office/officeart/2005/8/layout/chevron1"/>
    <dgm:cxn modelId="{B0100AC9-9587-4483-AE50-0DFC78B80A06}" type="presParOf" srcId="{4BC13C5D-9A08-45CE-8F44-459B9A70E0DD}" destId="{DF642221-C9A2-4A08-95A2-E93B39F6CA57}" srcOrd="5" destOrd="0" presId="urn:microsoft.com/office/officeart/2005/8/layout/chevron1"/>
    <dgm:cxn modelId="{3A5DEF8F-3057-4A2C-B88D-9EB8B2518077}" type="presParOf" srcId="{4BC13C5D-9A08-45CE-8F44-459B9A70E0DD}" destId="{A36E4671-87EB-4410-881B-DA07F1E7FACB}" srcOrd="6" destOrd="0" presId="urn:microsoft.com/office/officeart/2005/8/layout/chevron1"/>
    <dgm:cxn modelId="{0D70BE6A-52D5-4E7D-BC3B-FB18A56CA096}" type="presParOf" srcId="{4BC13C5D-9A08-45CE-8F44-459B9A70E0DD}" destId="{D03D748C-2CF8-4A59-80DA-D9B7F90FD9E8}" srcOrd="7" destOrd="0" presId="urn:microsoft.com/office/officeart/2005/8/layout/chevron1"/>
    <dgm:cxn modelId="{6C9CAD6C-A243-4C9D-BB17-03C947B74CE8}" type="presParOf" srcId="{4BC13C5D-9A08-45CE-8F44-459B9A70E0DD}" destId="{68A68194-7DC5-48D0-8E66-B0D0E0827D0F}" srcOrd="8" destOrd="0" presId="urn:microsoft.com/office/officeart/2005/8/layout/chevron1"/>
    <dgm:cxn modelId="{85D512A7-8E47-4F2A-85AA-7CD075D31908}" type="presParOf" srcId="{4BC13C5D-9A08-45CE-8F44-459B9A70E0DD}" destId="{5E9AB5F9-F29C-495B-9DE6-81DD1A1E579C}" srcOrd="9" destOrd="0" presId="urn:microsoft.com/office/officeart/2005/8/layout/chevron1"/>
    <dgm:cxn modelId="{BC7B600A-4907-418F-92FE-5969122798FC}" type="presParOf" srcId="{4BC13C5D-9A08-45CE-8F44-459B9A70E0DD}" destId="{7DE3B065-57F3-41C3-9F6E-FB8A14661567}" srcOrd="10" destOrd="0" presId="urn:microsoft.com/office/officeart/2005/8/layout/chevron1"/>
    <dgm:cxn modelId="{B78BA669-9F0D-4565-AF48-8EA8B0AB1176}" type="presParOf" srcId="{4BC13C5D-9A08-45CE-8F44-459B9A70E0DD}" destId="{A59BF0D1-A3C1-45C8-A879-E686D934BBD0}" srcOrd="11" destOrd="0" presId="urn:microsoft.com/office/officeart/2005/8/layout/chevron1"/>
    <dgm:cxn modelId="{CCB8577B-DB0A-45BC-BBEA-8AA8EE4F4763}" type="presParOf" srcId="{4BC13C5D-9A08-45CE-8F44-459B9A70E0DD}" destId="{0DF2D1F6-4689-45C1-9FED-781E5E9C774C}" srcOrd="1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CD926-C907-4918-8321-EB8E36EDBA4E}">
      <dsp:nvSpPr>
        <dsp:cNvPr id="0" name=""/>
        <dsp:cNvSpPr/>
      </dsp:nvSpPr>
      <dsp:spPr>
        <a:xfrm>
          <a:off x="1258183"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Care Management</a:t>
          </a:r>
        </a:p>
      </dsp:txBody>
      <dsp:txXfrm>
        <a:off x="1618597" y="0"/>
        <a:ext cx="786465" cy="720827"/>
      </dsp:txXfrm>
    </dsp:sp>
    <dsp:sp modelId="{D7B1C891-3A79-4EFF-A66C-E31851B02210}">
      <dsp:nvSpPr>
        <dsp:cNvPr id="0" name=""/>
        <dsp:cNvSpPr/>
      </dsp:nvSpPr>
      <dsp:spPr>
        <a:xfrm>
          <a:off x="2509795"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P4P</a:t>
          </a:r>
          <a:endParaRPr lang="en-US" sz="1050" b="1" kern="1200" dirty="0"/>
        </a:p>
      </dsp:txBody>
      <dsp:txXfrm>
        <a:off x="2870209" y="0"/>
        <a:ext cx="786465" cy="720827"/>
      </dsp:txXfrm>
    </dsp:sp>
    <dsp:sp modelId="{17B4D84C-7A19-4C88-9554-DC18E8210F0A}">
      <dsp:nvSpPr>
        <dsp:cNvPr id="0" name=""/>
        <dsp:cNvSpPr/>
      </dsp:nvSpPr>
      <dsp:spPr>
        <a:xfrm>
          <a:off x="3760668"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Shared Savings</a:t>
          </a:r>
        </a:p>
      </dsp:txBody>
      <dsp:txXfrm>
        <a:off x="4121082" y="0"/>
        <a:ext cx="786465" cy="720827"/>
      </dsp:txXfrm>
    </dsp:sp>
    <dsp:sp modelId="{A36E4671-87EB-4410-881B-DA07F1E7FACB}">
      <dsp:nvSpPr>
        <dsp:cNvPr id="0" name=""/>
        <dsp:cNvSpPr/>
      </dsp:nvSpPr>
      <dsp:spPr>
        <a:xfrm>
          <a:off x="5008770"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Shared Savings/Losses</a:t>
          </a:r>
        </a:p>
      </dsp:txBody>
      <dsp:txXfrm>
        <a:off x="5369184" y="0"/>
        <a:ext cx="786465" cy="720827"/>
      </dsp:txXfrm>
    </dsp:sp>
    <dsp:sp modelId="{68A68194-7DC5-48D0-8E66-B0D0E0827D0F}">
      <dsp:nvSpPr>
        <dsp:cNvPr id="0" name=""/>
        <dsp:cNvSpPr/>
      </dsp:nvSpPr>
      <dsp:spPr>
        <a:xfrm>
          <a:off x="6255488"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Partial Capitation</a:t>
          </a:r>
        </a:p>
      </dsp:txBody>
      <dsp:txXfrm>
        <a:off x="6615902" y="0"/>
        <a:ext cx="786465" cy="720827"/>
      </dsp:txXfrm>
    </dsp:sp>
    <dsp:sp modelId="{7DE3B065-57F3-41C3-9F6E-FB8A14661567}">
      <dsp:nvSpPr>
        <dsp:cNvPr id="0" name=""/>
        <dsp:cNvSpPr/>
      </dsp:nvSpPr>
      <dsp:spPr>
        <a:xfrm>
          <a:off x="7491961"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Full Capitation</a:t>
          </a:r>
        </a:p>
      </dsp:txBody>
      <dsp:txXfrm>
        <a:off x="7852375" y="0"/>
        <a:ext cx="786465" cy="720827"/>
      </dsp:txXfrm>
    </dsp:sp>
    <dsp:sp modelId="{0DF2D1F6-4689-45C1-9FED-781E5E9C774C}">
      <dsp:nvSpPr>
        <dsp:cNvPr id="0" name=""/>
        <dsp:cNvSpPr/>
      </dsp:nvSpPr>
      <dsp:spPr>
        <a:xfrm>
          <a:off x="0" y="0"/>
          <a:ext cx="1507292" cy="720827"/>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ctr" defTabSz="488950">
            <a:lnSpc>
              <a:spcPct val="90000"/>
            </a:lnSpc>
            <a:spcBef>
              <a:spcPct val="0"/>
            </a:spcBef>
            <a:spcAft>
              <a:spcPct val="35000"/>
            </a:spcAft>
            <a:buNone/>
          </a:pPr>
          <a:r>
            <a:rPr lang="en-US" sz="1100" b="1" kern="1200" dirty="0"/>
            <a:t>FFS</a:t>
          </a:r>
        </a:p>
      </dsp:txBody>
      <dsp:txXfrm>
        <a:off x="360414" y="0"/>
        <a:ext cx="786465" cy="72082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drawings/drawing1.xml><?xml version="1.0" encoding="utf-8"?>
<c:userShapes xmlns:c="http://schemas.openxmlformats.org/drawingml/2006/chart">
  <cdr:relSizeAnchor xmlns:cdr="http://schemas.openxmlformats.org/drawingml/2006/chartDrawing">
    <cdr:from>
      <cdr:x>0.17986</cdr:x>
      <cdr:y>0.04514</cdr:y>
    </cdr:from>
    <cdr:to>
      <cdr:x>0.18125</cdr:x>
      <cdr:y>0.25579</cdr:y>
    </cdr:to>
    <cdr:cxnSp macro="">
      <cdr:nvCxnSpPr>
        <cdr:cNvPr id="3" name="Straight Arrow Connector 2">
          <a:extLst xmlns:a="http://schemas.openxmlformats.org/drawingml/2006/main">
            <a:ext uri="{FF2B5EF4-FFF2-40B4-BE49-F238E27FC236}">
              <a16:creationId xmlns:a16="http://schemas.microsoft.com/office/drawing/2014/main" id="{47DCAE67-741A-4B98-B943-66ADE72B3DE9}"/>
            </a:ext>
          </a:extLst>
        </cdr:cNvPr>
        <cdr:cNvCxnSpPr/>
      </cdr:nvCxnSpPr>
      <cdr:spPr>
        <a:xfrm xmlns:a="http://schemas.openxmlformats.org/drawingml/2006/main" flipH="1" flipV="1">
          <a:off x="822325" y="123825"/>
          <a:ext cx="6350" cy="577850"/>
        </a:xfrm>
        <a:prstGeom xmlns:a="http://schemas.openxmlformats.org/drawingml/2006/main" prst="straightConnector1">
          <a:avLst/>
        </a:prstGeom>
        <a:ln xmlns:a="http://schemas.openxmlformats.org/drawingml/2006/main">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0.18264</cdr:x>
      <cdr:y>0.67353</cdr:y>
    </cdr:from>
    <cdr:to>
      <cdr:x>0.18264</cdr:x>
      <cdr:y>0.87847</cdr:y>
    </cdr:to>
    <cdr:cxnSp macro="">
      <cdr:nvCxnSpPr>
        <cdr:cNvPr id="5" name="Straight Arrow Connector 4">
          <a:extLst xmlns:a="http://schemas.openxmlformats.org/drawingml/2006/main">
            <a:ext uri="{FF2B5EF4-FFF2-40B4-BE49-F238E27FC236}">
              <a16:creationId xmlns:a16="http://schemas.microsoft.com/office/drawing/2014/main" id="{CAFEF6AB-7036-44E4-92FA-FA497E4C7AEE}"/>
            </a:ext>
          </a:extLst>
        </cdr:cNvPr>
        <cdr:cNvCxnSpPr/>
      </cdr:nvCxnSpPr>
      <cdr:spPr>
        <a:xfrm xmlns:a="http://schemas.openxmlformats.org/drawingml/2006/main">
          <a:off x="1503054" y="2110646"/>
          <a:ext cx="0" cy="642237"/>
        </a:xfrm>
        <a:prstGeom xmlns:a="http://schemas.openxmlformats.org/drawingml/2006/main" prst="straightConnector1">
          <a:avLst/>
        </a:prstGeom>
        <a:ln xmlns:a="http://schemas.openxmlformats.org/drawingml/2006/main">
          <a:solidFill>
            <a:schemeClr val="tx1"/>
          </a:solidFill>
          <a:tailEnd type="triangle"/>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0.17638</cdr:x>
      <cdr:y>0.77251</cdr:y>
    </cdr:from>
    <cdr:to>
      <cdr:x>0.32068</cdr:x>
      <cdr:y>0.90773</cdr:y>
    </cdr:to>
    <cdr:sp macro="" textlink="">
      <cdr:nvSpPr>
        <cdr:cNvPr id="4" name="Text Box 2"/>
        <cdr:cNvSpPr txBox="1">
          <a:spLocks xmlns:a="http://schemas.openxmlformats.org/drawingml/2006/main" noChangeArrowheads="1"/>
        </cdr:cNvSpPr>
      </cdr:nvSpPr>
      <cdr:spPr bwMode="auto">
        <a:xfrm xmlns:a="http://schemas.openxmlformats.org/drawingml/2006/main">
          <a:off x="867797" y="2129454"/>
          <a:ext cx="709930" cy="37274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rot="0" vert="horz" wrap="square" lIns="91440" tIns="45720" rIns="91440" bIns="45720" anchor="t" anchorCtr="0">
          <a:noAutofit/>
        </a:bodyPr>
        <a:lstStyle xmlns:a="http://schemas.openxmlformats.org/drawingml/2006/main"/>
        <a:p xmlns:a="http://schemas.openxmlformats.org/drawingml/2006/main">
          <a:pPr marL="0" marR="0" algn="l">
            <a:spcBef>
              <a:spcPts val="0"/>
            </a:spcBef>
            <a:spcAft>
              <a:spcPts val="0"/>
            </a:spcAft>
          </a:pPr>
          <a:r>
            <a:rPr lang="en-US" sz="1000" dirty="0">
              <a:solidFill>
                <a:srgbClr val="404040"/>
              </a:solidFill>
              <a:effectLst/>
              <a:latin typeface="Calibri" panose="020F0502020204030204" pitchFamily="34" charset="0"/>
              <a:ea typeface="Calibri" panose="020F0502020204030204" pitchFamily="34" charset="0"/>
            </a:rPr>
            <a:t>Losses</a:t>
          </a:r>
          <a:endParaRPr lang="en-US" sz="1200" dirty="0">
            <a:effectLst/>
            <a:latin typeface="Times New Roman" panose="02020603050405020304" pitchFamily="18" charset="0"/>
            <a:ea typeface="Calibri" panose="020F0502020204030204" pitchFamily="34" charset="0"/>
          </a:endParaRPr>
        </a:p>
      </cdr:txBody>
    </cdr:sp>
  </cdr:relSizeAnchor>
  <cdr:relSizeAnchor xmlns:cdr="http://schemas.openxmlformats.org/drawingml/2006/chartDrawing">
    <cdr:from>
      <cdr:x>0.17567</cdr:x>
      <cdr:y>0.04756</cdr:y>
    </cdr:from>
    <cdr:to>
      <cdr:x>0.31996</cdr:x>
      <cdr:y>0.18278</cdr:y>
    </cdr:to>
    <cdr:sp macro="" textlink="">
      <cdr:nvSpPr>
        <cdr:cNvPr id="6" name="Text Box 2"/>
        <cdr:cNvSpPr txBox="1">
          <a:spLocks xmlns:a="http://schemas.openxmlformats.org/drawingml/2006/main" noChangeArrowheads="1"/>
        </cdr:cNvSpPr>
      </cdr:nvSpPr>
      <cdr:spPr bwMode="auto">
        <a:xfrm xmlns:a="http://schemas.openxmlformats.org/drawingml/2006/main">
          <a:off x="864281" y="131096"/>
          <a:ext cx="709930" cy="372745"/>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rot="0" vert="horz" wrap="square" lIns="91440" tIns="45720" rIns="91440" bIns="45720" anchor="t" anchorCtr="0">
          <a:noAutofit/>
        </a:bodyPr>
        <a:lstStyle xmlns:a="http://schemas.openxmlformats.org/drawingml/2006/main"/>
        <a:p xmlns:a="http://schemas.openxmlformats.org/drawingml/2006/main">
          <a:pPr marL="0" marR="0">
            <a:spcBef>
              <a:spcPts val="0"/>
            </a:spcBef>
            <a:spcAft>
              <a:spcPts val="0"/>
            </a:spcAft>
          </a:pPr>
          <a:r>
            <a:rPr lang="en-US" sz="1000" dirty="0">
              <a:solidFill>
                <a:srgbClr val="404040"/>
              </a:solidFill>
              <a:effectLst/>
              <a:latin typeface="Calibri" panose="020F0502020204030204" pitchFamily="34" charset="0"/>
              <a:ea typeface="Calibri" panose="020F0502020204030204" pitchFamily="34" charset="0"/>
            </a:rPr>
            <a:t>Savings</a:t>
          </a:r>
          <a:endParaRPr lang="en-US" sz="1200" dirty="0">
            <a:effectLst/>
            <a:latin typeface="Times New Roman" panose="02020603050405020304" pitchFamily="18" charset="0"/>
            <a:ea typeface="Calibri" panose="020F050202020403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B5B3D794-FDB0-406B-950F-613EC3176AE1}" type="datetimeFigureOut">
              <a:rPr lang="en-US" smtClean="0"/>
              <a:t>1/16/19</a:t>
            </a:fld>
            <a:endParaRPr lang="en-US" dirty="0"/>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41530A79-E106-4717-BFDA-8781005EB7D0}" type="slidenum">
              <a:rPr lang="en-US" smtClean="0"/>
              <a:t>‹#›</a:t>
            </a:fld>
            <a:endParaRPr lang="en-US" dirty="0"/>
          </a:p>
        </p:txBody>
      </p:sp>
    </p:spTree>
    <p:extLst>
      <p:ext uri="{BB962C8B-B14F-4D97-AF65-F5344CB8AC3E}">
        <p14:creationId xmlns:p14="http://schemas.microsoft.com/office/powerpoint/2010/main" val="27388345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660EBFF2-0D96-4901-9E05-3786AA2E2E52}" type="datetimeFigureOut">
              <a:rPr lang="en-US" smtClean="0"/>
              <a:t>1/16/19</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B08939D-A140-46C8-AE80-DA09F4A5D7AA}" type="slidenum">
              <a:rPr lang="en-US" smtClean="0"/>
              <a:t>‹#›</a:t>
            </a:fld>
            <a:endParaRPr lang="en-US" dirty="0"/>
          </a:p>
        </p:txBody>
      </p:sp>
    </p:spTree>
    <p:extLst>
      <p:ext uri="{BB962C8B-B14F-4D97-AF65-F5344CB8AC3E}">
        <p14:creationId xmlns:p14="http://schemas.microsoft.com/office/powerpoint/2010/main" val="18849615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t>1</a:t>
            </a:fld>
            <a:endParaRPr lang="en-US" dirty="0"/>
          </a:p>
        </p:txBody>
      </p:sp>
    </p:spTree>
    <p:extLst>
      <p:ext uri="{BB962C8B-B14F-4D97-AF65-F5344CB8AC3E}">
        <p14:creationId xmlns:p14="http://schemas.microsoft.com/office/powerpoint/2010/main" val="1047364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Next Gen discounts, savings per bene would be $8</a:t>
            </a:r>
          </a:p>
        </p:txBody>
      </p:sp>
      <p:sp>
        <p:nvSpPr>
          <p:cNvPr id="4" name="Slide Number Placeholder 3"/>
          <p:cNvSpPr>
            <a:spLocks noGrp="1"/>
          </p:cNvSpPr>
          <p:nvPr>
            <p:ph type="sldNum" sz="quarter" idx="10"/>
          </p:nvPr>
        </p:nvSpPr>
        <p:spPr/>
        <p:txBody>
          <a:bodyPr/>
          <a:lstStyle/>
          <a:p>
            <a:fld id="{BB08939D-A140-46C8-AE80-DA09F4A5D7AA}" type="slidenum">
              <a:rPr lang="en-US" smtClean="0"/>
              <a:t>12</a:t>
            </a:fld>
            <a:endParaRPr lang="en-US" dirty="0"/>
          </a:p>
        </p:txBody>
      </p:sp>
    </p:spTree>
    <p:extLst>
      <p:ext uri="{BB962C8B-B14F-4D97-AF65-F5344CB8AC3E}">
        <p14:creationId xmlns:p14="http://schemas.microsoft.com/office/powerpoint/2010/main" val="4268631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https://downloads.cms.gov/files/cmmi/bpci-models2-4yr3evalrpt.pdf</a:t>
            </a:r>
          </a:p>
          <a:p>
            <a:r>
              <a:rPr lang="en-US" sz="1200" kern="1200" dirty="0">
                <a:solidFill>
                  <a:schemeClr val="tx1"/>
                </a:solidFill>
                <a:effectLst/>
                <a:latin typeface="+mn-lt"/>
                <a:ea typeface="+mn-ea"/>
                <a:cs typeface="+mn-cs"/>
              </a:rPr>
              <a:t>CMS Bundled Payments for Care Improvement Initiative Models 2 - 4: Year 3 Evaluation &amp; Monitoring Annual Report | October 2017 | The Lewin Group</a:t>
            </a:r>
          </a:p>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t>13</a:t>
            </a:fld>
            <a:endParaRPr lang="en-US" dirty="0"/>
          </a:p>
        </p:txBody>
      </p:sp>
    </p:spTree>
    <p:extLst>
      <p:ext uri="{BB962C8B-B14F-4D97-AF65-F5344CB8AC3E}">
        <p14:creationId xmlns:p14="http://schemas.microsoft.com/office/powerpoint/2010/main" val="2680013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t>18</a:t>
            </a:fld>
            <a:endParaRPr lang="en-US" dirty="0"/>
          </a:p>
        </p:txBody>
      </p:sp>
    </p:spTree>
    <p:extLst>
      <p:ext uri="{BB962C8B-B14F-4D97-AF65-F5344CB8AC3E}">
        <p14:creationId xmlns:p14="http://schemas.microsoft.com/office/powerpoint/2010/main" val="33230510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EB09BD5-2A93-4FA2-8810-C903C85440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5331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t>22</a:t>
            </a:fld>
            <a:endParaRPr lang="en-US"/>
          </a:p>
        </p:txBody>
      </p:sp>
    </p:spTree>
    <p:extLst>
      <p:ext uri="{BB962C8B-B14F-4D97-AF65-F5344CB8AC3E}">
        <p14:creationId xmlns:p14="http://schemas.microsoft.com/office/powerpoint/2010/main" val="4053894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99C4F-55F9-4B22-91A9-D9EE6AA126EC}" type="slidenum">
              <a:rPr lang="en-US" smtClean="0"/>
              <a:t>23</a:t>
            </a:fld>
            <a:endParaRPr lang="en-US"/>
          </a:p>
        </p:txBody>
      </p:sp>
    </p:spTree>
    <p:extLst>
      <p:ext uri="{BB962C8B-B14F-4D97-AF65-F5344CB8AC3E}">
        <p14:creationId xmlns:p14="http://schemas.microsoft.com/office/powerpoint/2010/main" val="23981343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t>27</a:t>
            </a:fld>
            <a:endParaRPr lang="en-US"/>
          </a:p>
        </p:txBody>
      </p:sp>
    </p:spTree>
    <p:extLst>
      <p:ext uri="{BB962C8B-B14F-4D97-AF65-F5344CB8AC3E}">
        <p14:creationId xmlns:p14="http://schemas.microsoft.com/office/powerpoint/2010/main" val="2003372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43573-DF79-4801-B115-940FCAFD66D0}" type="slidenum">
              <a:rPr lang="en-US" smtClean="0"/>
              <a:t>29</a:t>
            </a:fld>
            <a:endParaRPr lang="en-US"/>
          </a:p>
        </p:txBody>
      </p:sp>
    </p:spTree>
    <p:extLst>
      <p:ext uri="{BB962C8B-B14F-4D97-AF65-F5344CB8AC3E}">
        <p14:creationId xmlns:p14="http://schemas.microsoft.com/office/powerpoint/2010/main" val="4022448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t>30</a:t>
            </a:fld>
            <a:endParaRPr lang="en-US"/>
          </a:p>
        </p:txBody>
      </p:sp>
    </p:spTree>
    <p:extLst>
      <p:ext uri="{BB962C8B-B14F-4D97-AF65-F5344CB8AC3E}">
        <p14:creationId xmlns:p14="http://schemas.microsoft.com/office/powerpoint/2010/main" val="34457997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t>31</a:t>
            </a:fld>
            <a:endParaRPr lang="en-US"/>
          </a:p>
        </p:txBody>
      </p:sp>
    </p:spTree>
    <p:extLst>
      <p:ext uri="{BB962C8B-B14F-4D97-AF65-F5344CB8AC3E}">
        <p14:creationId xmlns:p14="http://schemas.microsoft.com/office/powerpoint/2010/main" val="666860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4812795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t>32</a:t>
            </a:fld>
            <a:endParaRPr lang="en-US"/>
          </a:p>
        </p:txBody>
      </p:sp>
    </p:spTree>
    <p:extLst>
      <p:ext uri="{BB962C8B-B14F-4D97-AF65-F5344CB8AC3E}">
        <p14:creationId xmlns:p14="http://schemas.microsoft.com/office/powerpoint/2010/main" val="21480595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Clr>
                <a:srgbClr val="007AD6"/>
              </a:buClr>
              <a:buFont typeface="Wingdings" panose="05000000000000000000" pitchFamily="2" charset="2"/>
              <a:buChar char="§"/>
            </a:pPr>
            <a:r>
              <a:rPr lang="en-US" sz="1200"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Pre-payment provides physicians the </a:t>
            </a:r>
            <a:r>
              <a:rPr lang="en-US" sz="1200" dirty="0">
                <a:solidFill>
                  <a:srgbClr val="007AD6"/>
                </a:solidFill>
                <a:latin typeface="Ebrima" panose="02000000000000000000" pitchFamily="2" charset="0"/>
                <a:ea typeface="Ebrima" panose="02000000000000000000" pitchFamily="2" charset="0"/>
                <a:cs typeface="Ebrima" panose="02000000000000000000" pitchFamily="2" charset="0"/>
              </a:rPr>
              <a:t>time and freedom to innovate</a:t>
            </a:r>
          </a:p>
          <a:p>
            <a:pPr marL="171450" indent="-171450">
              <a:buClr>
                <a:srgbClr val="007AD6"/>
              </a:buClr>
              <a:buFont typeface="Wingdings" panose="05000000000000000000" pitchFamily="2" charset="2"/>
              <a:buChar char="§"/>
            </a:pPr>
            <a:r>
              <a:rPr lang="en-US" sz="1200"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Health plan control provides ability to synchronize benefits with patient needs</a:t>
            </a:r>
          </a:p>
          <a:p>
            <a:pPr marL="171450" indent="-171450">
              <a:buClr>
                <a:srgbClr val="007AD6"/>
              </a:buClr>
              <a:buFont typeface="Wingdings" panose="05000000000000000000" pitchFamily="2" charset="2"/>
              <a:buChar char="§"/>
            </a:pPr>
            <a:r>
              <a:rPr lang="en-US" sz="1200"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Risk management optimizes revenue within </a:t>
            </a:r>
            <a:r>
              <a:rPr lang="en-US" sz="1200" dirty="0">
                <a:solidFill>
                  <a:srgbClr val="007AD6"/>
                </a:solidFill>
                <a:latin typeface="Ebrima" panose="02000000000000000000" pitchFamily="2" charset="0"/>
                <a:ea typeface="Ebrima" panose="02000000000000000000" pitchFamily="2" charset="0"/>
                <a:cs typeface="Ebrima" panose="02000000000000000000" pitchFamily="2" charset="0"/>
              </a:rPr>
              <a:t>Medicare Advantage</a:t>
            </a:r>
          </a:p>
          <a:p>
            <a:pPr marL="171450" indent="-171450">
              <a:buClr>
                <a:srgbClr val="007AD6"/>
              </a:buClr>
              <a:buFont typeface="Wingdings" panose="05000000000000000000" pitchFamily="2" charset="2"/>
              <a:buChar char="§"/>
            </a:pPr>
            <a:r>
              <a:rPr lang="en-US" sz="1200"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Financial ownership allows </a:t>
            </a:r>
            <a:r>
              <a:rPr lang="en-US" sz="1200" dirty="0">
                <a:solidFill>
                  <a:schemeClr val="tx1">
                    <a:lumMod val="50000"/>
                    <a:lumOff val="50000"/>
                  </a:schemeClr>
                </a:solidFill>
                <a:latin typeface="Ebrima" panose="02000000000000000000" pitchFamily="2" charset="0"/>
                <a:ea typeface="Ebrima" panose="02000000000000000000" pitchFamily="2" charset="0"/>
                <a:cs typeface="Ebrima" panose="02000000000000000000" pitchFamily="2" charset="0"/>
              </a:rPr>
              <a:t>continuous innovation and investment in services </a:t>
            </a:r>
            <a:r>
              <a:rPr lang="en-US" sz="1200"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that wouldn’t be covered under FFS</a:t>
            </a:r>
          </a:p>
          <a:p>
            <a:endParaRPr lang="en-US" dirty="0"/>
          </a:p>
        </p:txBody>
      </p:sp>
      <p:sp>
        <p:nvSpPr>
          <p:cNvPr id="4" name="Slide Number Placeholder 3"/>
          <p:cNvSpPr>
            <a:spLocks noGrp="1"/>
          </p:cNvSpPr>
          <p:nvPr>
            <p:ph type="sldNum" sz="quarter" idx="10"/>
          </p:nvPr>
        </p:nvSpPr>
        <p:spPr/>
        <p:txBody>
          <a:bodyPr/>
          <a:lstStyle/>
          <a:p>
            <a:fld id="{BB043573-DF79-4801-B115-940FCAFD66D0}" type="slidenum">
              <a:rPr lang="en-US" smtClean="0"/>
              <a:t>35</a:t>
            </a:fld>
            <a:endParaRPr lang="en-US"/>
          </a:p>
        </p:txBody>
      </p:sp>
    </p:spTree>
    <p:extLst>
      <p:ext uri="{BB962C8B-B14F-4D97-AF65-F5344CB8AC3E}">
        <p14:creationId xmlns:p14="http://schemas.microsoft.com/office/powerpoint/2010/main" val="3533480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We should provide</a:t>
            </a:r>
            <a:r>
              <a:rPr lang="en-US" baseline="0" dirty="0"/>
              <a:t> free transportation, meals when you come home from the hospital, the same doctor across sites of care</a:t>
            </a:r>
          </a:p>
          <a:p>
            <a:pPr marL="171450" indent="-171450">
              <a:buFontTx/>
              <a:buChar char="-"/>
            </a:pPr>
            <a:r>
              <a:rPr lang="en-US" baseline="0" dirty="0"/>
              <a:t>The system should proactively find and drive you towards the best clinician, hospital, </a:t>
            </a:r>
            <a:r>
              <a:rPr lang="en-US" baseline="0" dirty="0" err="1"/>
              <a:t>etc</a:t>
            </a:r>
            <a:r>
              <a:rPr lang="en-US" baseline="0" dirty="0"/>
              <a:t> for your needs</a:t>
            </a:r>
          </a:p>
          <a:p>
            <a:pPr marL="171450" indent="-171450">
              <a:buFontTx/>
              <a:buChar char="-"/>
            </a:pPr>
            <a:r>
              <a:rPr lang="en-US" dirty="0"/>
              <a:t>You shouldn’t have to pay for things that keep you healthy (free insulin,</a:t>
            </a:r>
            <a:r>
              <a:rPr lang="en-US" baseline="0" dirty="0"/>
              <a:t> primary care visits, Nifty after Fifty)</a:t>
            </a:r>
            <a:endParaRPr lang="en-US" dirty="0"/>
          </a:p>
        </p:txBody>
      </p:sp>
      <p:sp>
        <p:nvSpPr>
          <p:cNvPr id="4" name="Slide Number Placeholder 3"/>
          <p:cNvSpPr>
            <a:spLocks noGrp="1"/>
          </p:cNvSpPr>
          <p:nvPr>
            <p:ph type="sldNum" sz="quarter" idx="10"/>
          </p:nvPr>
        </p:nvSpPr>
        <p:spPr/>
        <p:txBody>
          <a:bodyPr/>
          <a:lstStyle/>
          <a:p>
            <a:fld id="{BB043573-DF79-4801-B115-940FCAFD66D0}" type="slidenum">
              <a:rPr lang="en-US" smtClean="0"/>
              <a:t>36</a:t>
            </a:fld>
            <a:endParaRPr lang="en-US"/>
          </a:p>
        </p:txBody>
      </p:sp>
    </p:spTree>
    <p:extLst>
      <p:ext uri="{BB962C8B-B14F-4D97-AF65-F5344CB8AC3E}">
        <p14:creationId xmlns:p14="http://schemas.microsoft.com/office/powerpoint/2010/main" val="20822204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6BCCEEF-FC30-43C3-BA6A-3B40CB55A7E1}"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430504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6C2CB8-76F0-4A9B-B4B9-CABF605FE3AC}" type="slidenum">
              <a:rPr lang="en-US" smtClean="0"/>
              <a:pPr/>
              <a:t>39</a:t>
            </a:fld>
            <a:endParaRPr lang="en-US" dirty="0"/>
          </a:p>
        </p:txBody>
      </p:sp>
    </p:spTree>
    <p:extLst>
      <p:ext uri="{BB962C8B-B14F-4D97-AF65-F5344CB8AC3E}">
        <p14:creationId xmlns:p14="http://schemas.microsoft.com/office/powerpoint/2010/main" val="29014446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6C2CB8-76F0-4A9B-B4B9-CABF605FE3AC}" type="slidenum">
              <a:rPr lang="en-US" smtClean="0"/>
              <a:pPr/>
              <a:t>41</a:t>
            </a:fld>
            <a:endParaRPr lang="en-US" dirty="0"/>
          </a:p>
        </p:txBody>
      </p:sp>
    </p:spTree>
    <p:extLst>
      <p:ext uri="{BB962C8B-B14F-4D97-AF65-F5344CB8AC3E}">
        <p14:creationId xmlns:p14="http://schemas.microsoft.com/office/powerpoint/2010/main" val="28986416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75" y="457200"/>
            <a:ext cx="7315200" cy="4114800"/>
          </a:xfrm>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1D2064C5-40D6-4F76-9D58-455F493BC55F}" type="datetime8">
              <a:rPr lang="en-US" smtClean="0"/>
              <a:pPr/>
              <a:t>1/16/19 1:24 PM</a:t>
            </a:fld>
            <a:endParaRPr lang="en-US" dirty="0"/>
          </a:p>
        </p:txBody>
      </p:sp>
    </p:spTree>
    <p:extLst>
      <p:ext uri="{BB962C8B-B14F-4D97-AF65-F5344CB8AC3E}">
        <p14:creationId xmlns:p14="http://schemas.microsoft.com/office/powerpoint/2010/main" val="7445902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400" dirty="0"/>
          </a:p>
        </p:txBody>
      </p:sp>
      <p:sp>
        <p:nvSpPr>
          <p:cNvPr id="4" name="Slide Number Placeholder 3"/>
          <p:cNvSpPr>
            <a:spLocks noGrp="1"/>
          </p:cNvSpPr>
          <p:nvPr>
            <p:ph type="sldNum" sz="quarter" idx="10"/>
          </p:nvPr>
        </p:nvSpPr>
        <p:spPr/>
        <p:txBody>
          <a:bodyPr/>
          <a:lstStyle/>
          <a:p>
            <a:fld id="{E56C2CB8-76F0-4A9B-B4B9-CABF605FE3AC}"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5814323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56C2CB8-76F0-4A9B-B4B9-CABF605FE3AC}"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136918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52638" y="314325"/>
            <a:ext cx="3817937" cy="2147888"/>
          </a:xfrm>
        </p:spPr>
      </p:sp>
      <p:sp>
        <p:nvSpPr>
          <p:cNvPr id="3" name="Notes Placeholder 2"/>
          <p:cNvSpPr>
            <a:spLocks noGrp="1"/>
          </p:cNvSpPr>
          <p:nvPr>
            <p:ph type="body" idx="1"/>
          </p:nvPr>
        </p:nvSpPr>
        <p:spPr>
          <a:xfrm>
            <a:off x="584604" y="2526239"/>
            <a:ext cx="6549994" cy="7202460"/>
          </a:xfrm>
        </p:spPr>
        <p:txBody>
          <a:bodyPr/>
          <a:lstStyle/>
          <a:p>
            <a:pPr marL="182266" indent="-182266">
              <a:buFont typeface="Arial" panose="020B0604020202020204" pitchFamily="34" charset="0"/>
              <a:buChar char="•"/>
            </a:pPr>
            <a:r>
              <a:rPr lang="en-US" dirty="0"/>
              <a:t>Susan</a:t>
            </a:r>
            <a:r>
              <a:rPr lang="en-US" baseline="0" dirty="0"/>
              <a:t> focus on the “value proposition for Premier”</a:t>
            </a:r>
            <a:endParaRPr lang="en-US" dirty="0"/>
          </a:p>
        </p:txBody>
      </p:sp>
      <p:sp>
        <p:nvSpPr>
          <p:cNvPr id="4" name="Slide Number Placeholder 3"/>
          <p:cNvSpPr>
            <a:spLocks noGrp="1"/>
          </p:cNvSpPr>
          <p:nvPr>
            <p:ph type="sldNum" sz="quarter" idx="10"/>
          </p:nvPr>
        </p:nvSpPr>
        <p:spPr/>
        <p:txBody>
          <a:bodyPr/>
          <a:lstStyle/>
          <a:p>
            <a:fld id="{D97EC273-9B33-4342-8ADC-15B9188AB206}" type="slidenum">
              <a:rPr lang="en-US" smtClean="0"/>
              <a:pPr/>
              <a:t>57</a:t>
            </a:fld>
            <a:endParaRPr lang="en-US" dirty="0"/>
          </a:p>
        </p:txBody>
      </p:sp>
    </p:spTree>
    <p:extLst>
      <p:ext uri="{BB962C8B-B14F-4D97-AF65-F5344CB8AC3E}">
        <p14:creationId xmlns:p14="http://schemas.microsoft.com/office/powerpoint/2010/main" val="39729357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151242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B4EEF1-2B5A-4443-A55D-199CE3602404}" type="slidenum">
              <a:rPr lang="en-US" smtClean="0"/>
              <a:t>58</a:t>
            </a:fld>
            <a:endParaRPr lang="en-US" dirty="0"/>
          </a:p>
        </p:txBody>
      </p:sp>
    </p:spTree>
    <p:extLst>
      <p:ext uri="{BB962C8B-B14F-4D97-AF65-F5344CB8AC3E}">
        <p14:creationId xmlns:p14="http://schemas.microsoft.com/office/powerpoint/2010/main" val="3467809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7EC273-9B33-4342-8ADC-15B9188AB206}" type="slidenum">
              <a:rPr lang="en-US" smtClean="0"/>
              <a:t>61</a:t>
            </a:fld>
            <a:endParaRPr lang="en-US"/>
          </a:p>
        </p:txBody>
      </p:sp>
    </p:spTree>
    <p:extLst>
      <p:ext uri="{BB962C8B-B14F-4D97-AF65-F5344CB8AC3E}">
        <p14:creationId xmlns:p14="http://schemas.microsoft.com/office/powerpoint/2010/main" val="35898989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defTabSz="923087">
              <a:defRPr/>
            </a:pPr>
            <a:r>
              <a:rPr lang="en-US" dirty="0"/>
              <a:t>revenue test to physicians and small rural hospitals that are not owned or operated by hospitals or health systems </a:t>
            </a:r>
          </a:p>
          <a:p>
            <a:endParaRPr lang="en-US" dirty="0"/>
          </a:p>
          <a:p>
            <a:r>
              <a:rPr lang="en-US" dirty="0"/>
              <a:t>Or at least for quality</a:t>
            </a:r>
          </a:p>
        </p:txBody>
      </p:sp>
      <p:sp>
        <p:nvSpPr>
          <p:cNvPr id="4" name="Slide Number Placeholder 3"/>
          <p:cNvSpPr>
            <a:spLocks noGrp="1"/>
          </p:cNvSpPr>
          <p:nvPr>
            <p:ph type="sldNum" sz="quarter" idx="10"/>
          </p:nvPr>
        </p:nvSpPr>
        <p:spPr/>
        <p:txBody>
          <a:bodyPr/>
          <a:lstStyle/>
          <a:p>
            <a:fld id="{D97EC273-9B33-4342-8ADC-15B9188AB206}" type="slidenum">
              <a:rPr lang="en-US" smtClean="0"/>
              <a:t>62</a:t>
            </a:fld>
            <a:endParaRPr lang="en-US"/>
          </a:p>
        </p:txBody>
      </p:sp>
    </p:spTree>
    <p:extLst>
      <p:ext uri="{BB962C8B-B14F-4D97-AF65-F5344CB8AC3E}">
        <p14:creationId xmlns:p14="http://schemas.microsoft.com/office/powerpoint/2010/main" val="134588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97EC273-9B33-4342-8ADC-15B9188AB206}" type="slidenum">
              <a:rPr lang="en-US" smtClean="0"/>
              <a:t>66</a:t>
            </a:fld>
            <a:endParaRPr lang="en-US"/>
          </a:p>
        </p:txBody>
      </p:sp>
    </p:spTree>
    <p:extLst>
      <p:ext uri="{BB962C8B-B14F-4D97-AF65-F5344CB8AC3E}">
        <p14:creationId xmlns:p14="http://schemas.microsoft.com/office/powerpoint/2010/main" val="14949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solidFill>
                  <a:srgbClr val="10253F"/>
                </a:solidFill>
              </a:rPr>
              <a:t>Provider trends:</a:t>
            </a:r>
          </a:p>
          <a:p>
            <a:pPr marL="742950" lvl="1" indent="-285750">
              <a:buFont typeface="Arial" panose="020B0604020202020204" pitchFamily="34" charset="0"/>
              <a:buChar char="•"/>
            </a:pPr>
            <a:r>
              <a:rPr lang="en-US" sz="1200" dirty="0">
                <a:solidFill>
                  <a:srgbClr val="10253F"/>
                </a:solidFill>
              </a:rPr>
              <a:t>Hospital consolidation will continue, but will be more thought-out and strategic than in the past.</a:t>
            </a:r>
          </a:p>
          <a:p>
            <a:pPr marL="742950" lvl="1" indent="-285750">
              <a:lnSpc>
                <a:spcPct val="110000"/>
              </a:lnSpc>
              <a:buFont typeface="Arial" panose="020B0604020202020204" pitchFamily="34" charset="0"/>
              <a:buChar char="•"/>
            </a:pPr>
            <a:r>
              <a:rPr lang="en-US" sz="1200" dirty="0">
                <a:solidFill>
                  <a:srgbClr val="10253F"/>
                </a:solidFill>
              </a:rPr>
              <a:t>Non-ownership partnerships will continue to develop.</a:t>
            </a:r>
          </a:p>
          <a:p>
            <a:pPr marL="742950" lvl="1" indent="-285750">
              <a:lnSpc>
                <a:spcPct val="110000"/>
              </a:lnSpc>
              <a:buFont typeface="Arial" panose="020B0604020202020204" pitchFamily="34" charset="0"/>
              <a:buChar char="•"/>
            </a:pPr>
            <a:r>
              <a:rPr lang="en-US" sz="1200" dirty="0">
                <a:solidFill>
                  <a:srgbClr val="10253F"/>
                </a:solidFill>
              </a:rPr>
              <a:t>Physicians will increasingly work in larger group practices.</a:t>
            </a:r>
          </a:p>
          <a:p>
            <a:pPr marL="742950" lvl="1" indent="-285750">
              <a:lnSpc>
                <a:spcPct val="110000"/>
              </a:lnSpc>
              <a:buFont typeface="Arial" panose="020B0604020202020204" pitchFamily="34" charset="0"/>
              <a:buChar char="•"/>
            </a:pPr>
            <a:r>
              <a:rPr lang="en-US" sz="1200" dirty="0">
                <a:solidFill>
                  <a:srgbClr val="10253F"/>
                </a:solidFill>
              </a:rPr>
              <a:t>Inpatient stays will continue to drop as more care is delivered in less-acute locations.</a:t>
            </a:r>
          </a:p>
          <a:p>
            <a:pPr marL="285750" lvl="0" indent="-285750">
              <a:lnSpc>
                <a:spcPct val="110000"/>
              </a:lnSpc>
              <a:buFont typeface="Arial" panose="020B0604020202020204" pitchFamily="34" charset="0"/>
              <a:buChar char="•"/>
            </a:pPr>
            <a:r>
              <a:rPr lang="en-US" sz="1200" dirty="0">
                <a:solidFill>
                  <a:srgbClr val="10253F"/>
                </a:solidFill>
              </a:rPr>
              <a:t>Payer trends:</a:t>
            </a:r>
          </a:p>
          <a:p>
            <a:pPr marL="742950" lvl="1" indent="-285750">
              <a:buFont typeface="Arial" panose="020B0604020202020204" pitchFamily="34" charset="0"/>
              <a:buChar char="•"/>
            </a:pPr>
            <a:r>
              <a:rPr lang="en-US" sz="1800" dirty="0">
                <a:solidFill>
                  <a:srgbClr val="10253F"/>
                </a:solidFill>
              </a:rPr>
              <a:t>Individuals will increasingly have more say over the type of insurance they have, whether they purchase it individually or through their employer.</a:t>
            </a:r>
            <a:endParaRPr lang="en-US" sz="1800" dirty="0">
              <a:solidFill>
                <a:srgbClr val="002060"/>
              </a:solidFill>
            </a:endParaRPr>
          </a:p>
          <a:p>
            <a:pPr marL="742950" lvl="1" indent="-285750">
              <a:buFont typeface="Arial" panose="020B0604020202020204" pitchFamily="34" charset="0"/>
              <a:buChar char="•"/>
            </a:pPr>
            <a:r>
              <a:rPr lang="en-US" sz="1800" dirty="0">
                <a:solidFill>
                  <a:srgbClr val="10253F"/>
                </a:solidFill>
              </a:rPr>
              <a:t>Value (i.e., price) will begin to define the insurance plans.</a:t>
            </a:r>
          </a:p>
          <a:p>
            <a:pPr marL="742950" lvl="1" indent="-285750">
              <a:buFont typeface="Arial" panose="020B0604020202020204" pitchFamily="34" charset="0"/>
              <a:buChar char="•"/>
            </a:pPr>
            <a:r>
              <a:rPr lang="en-US" sz="1800" dirty="0">
                <a:solidFill>
                  <a:srgbClr val="10253F"/>
                </a:solidFill>
              </a:rPr>
              <a:t>The role of the insurer will evolve, but exactly how is undetermined.</a:t>
            </a:r>
          </a:p>
          <a:p>
            <a:pPr marL="285750" lvl="0" indent="-285750">
              <a:buFont typeface="Arial" panose="020B0604020202020204" pitchFamily="34" charset="0"/>
              <a:buChar char="•"/>
            </a:pPr>
            <a:r>
              <a:rPr lang="en-US" sz="1800" dirty="0">
                <a:solidFill>
                  <a:srgbClr val="10253F"/>
                </a:solidFill>
              </a:rPr>
              <a:t>Payment</a:t>
            </a:r>
            <a:r>
              <a:rPr lang="en-US" sz="1800" baseline="0" dirty="0">
                <a:solidFill>
                  <a:srgbClr val="10253F"/>
                </a:solidFill>
              </a:rPr>
              <a:t> model trends:</a:t>
            </a:r>
          </a:p>
          <a:p>
            <a:pPr marL="742950" lvl="1" indent="-285750">
              <a:buFont typeface="Arial" panose="020B0604020202020204" pitchFamily="34" charset="0"/>
              <a:buChar char="•"/>
            </a:pPr>
            <a:r>
              <a:rPr lang="en-US" sz="1800" dirty="0">
                <a:solidFill>
                  <a:schemeClr val="tx2">
                    <a:lumMod val="50000"/>
                  </a:schemeClr>
                </a:solidFill>
              </a:rPr>
              <a:t>As accountable care grows, the practice of delivering care will evolve which will affect all health care sectors</a:t>
            </a:r>
          </a:p>
          <a:p>
            <a:pPr marL="742950" lvl="1" indent="-285750">
              <a:buFont typeface="Arial" panose="020B0604020202020204" pitchFamily="34" charset="0"/>
              <a:buChar char="•"/>
            </a:pPr>
            <a:r>
              <a:rPr lang="en-US" sz="1800" dirty="0">
                <a:solidFill>
                  <a:schemeClr val="tx2">
                    <a:lumMod val="50000"/>
                  </a:schemeClr>
                </a:solidFill>
              </a:rPr>
              <a:t> Accountable care will continue to exist as a viable payment model for the foreseeable future</a:t>
            </a:r>
          </a:p>
          <a:p>
            <a:pPr marL="742950" lvl="1" indent="-285750">
              <a:buFont typeface="Arial" panose="020B0604020202020204" pitchFamily="34" charset="0"/>
              <a:buChar char="•"/>
            </a:pPr>
            <a:r>
              <a:rPr lang="en-US" sz="1800" dirty="0">
                <a:solidFill>
                  <a:schemeClr val="tx2">
                    <a:lumMod val="50000"/>
                  </a:schemeClr>
                </a:solidFill>
              </a:rPr>
              <a:t>The organic growth of ACOs will be relatively slow</a:t>
            </a:r>
          </a:p>
          <a:p>
            <a:pPr marL="742950" lvl="1" indent="-285750">
              <a:buFont typeface="Arial" panose="020B0604020202020204" pitchFamily="34" charset="0"/>
              <a:buChar char="•"/>
            </a:pPr>
            <a:r>
              <a:rPr lang="en-US" sz="1800" dirty="0">
                <a:solidFill>
                  <a:schemeClr val="tx2">
                    <a:lumMod val="50000"/>
                  </a:schemeClr>
                </a:solidFill>
              </a:rPr>
              <a:t>External pressures, particularly those from government payers, could significantly accelerate the growth</a:t>
            </a:r>
          </a:p>
          <a:p>
            <a:pPr marL="285750" indent="-285750">
              <a:buFont typeface="Arial" panose="020B0604020202020204" pitchFamily="34" charset="0"/>
              <a:buChar char="•"/>
            </a:pPr>
            <a:r>
              <a:rPr lang="en-US" sz="1800" dirty="0">
                <a:solidFill>
                  <a:schemeClr val="tx2">
                    <a:lumMod val="50000"/>
                  </a:schemeClr>
                </a:solidFill>
              </a:rPr>
              <a:t>Risk-bearing</a:t>
            </a:r>
            <a:r>
              <a:rPr lang="en-US" sz="1800" baseline="0" dirty="0">
                <a:solidFill>
                  <a:schemeClr val="tx2">
                    <a:lumMod val="50000"/>
                  </a:schemeClr>
                </a:solidFill>
              </a:rPr>
              <a:t> trends:</a:t>
            </a:r>
            <a:endParaRPr lang="en-US" sz="1800" dirty="0">
              <a:solidFill>
                <a:schemeClr val="tx2">
                  <a:lumMod val="50000"/>
                </a:schemeClr>
              </a:solidFill>
            </a:endParaRPr>
          </a:p>
          <a:p>
            <a:pPr marL="742950" lvl="1" indent="-285750">
              <a:buFont typeface="Arial" panose="020B0604020202020204" pitchFamily="34" charset="0"/>
              <a:buChar char="•"/>
            </a:pPr>
            <a:r>
              <a:rPr lang="en-US" sz="1800" dirty="0">
                <a:solidFill>
                  <a:schemeClr val="tx2">
                    <a:lumMod val="50000"/>
                  </a:schemeClr>
                </a:solidFill>
              </a:rPr>
              <a:t>Accountable care models will continue to expand, but growth will not be consistent across all markets.</a:t>
            </a:r>
          </a:p>
          <a:p>
            <a:pPr marL="742950" lvl="1" indent="-285750">
              <a:buFont typeface="Arial" panose="020B0604020202020204" pitchFamily="34" charset="0"/>
              <a:buChar char="•"/>
            </a:pPr>
            <a:r>
              <a:rPr lang="en-US" sz="1800" dirty="0">
                <a:solidFill>
                  <a:schemeClr val="tx2">
                    <a:lumMod val="50000"/>
                  </a:schemeClr>
                </a:solidFill>
              </a:rPr>
              <a:t>Transforming payment models are being driven by many players throughout the industry, not just CMS.</a:t>
            </a:r>
          </a:p>
          <a:p>
            <a:pPr marL="742950" lvl="1" indent="-285750">
              <a:buFont typeface="Arial" panose="020B0604020202020204" pitchFamily="34" charset="0"/>
              <a:buChar char="•"/>
            </a:pPr>
            <a:r>
              <a:rPr lang="en-US" sz="1800" dirty="0">
                <a:solidFill>
                  <a:schemeClr val="tx2">
                    <a:lumMod val="50000"/>
                  </a:schemeClr>
                </a:solidFill>
              </a:rPr>
              <a:t>Payment models have limited influence on the direct provision of care.</a:t>
            </a:r>
          </a:p>
          <a:p>
            <a:pPr marL="742950" lvl="1" indent="-285750">
              <a:buFont typeface="Arial" panose="020B0604020202020204" pitchFamily="34" charset="0"/>
              <a:buChar char="•"/>
            </a:pPr>
            <a:r>
              <a:rPr lang="en-US" sz="1800" dirty="0">
                <a:solidFill>
                  <a:schemeClr val="tx2">
                    <a:lumMod val="50000"/>
                  </a:schemeClr>
                </a:solidFill>
              </a:rPr>
              <a:t>The end result of payment reform has not been determined.</a:t>
            </a:r>
          </a:p>
          <a:p>
            <a:pPr marL="285750" lvl="0" indent="-285750">
              <a:buFont typeface="Arial" panose="020B0604020202020204" pitchFamily="34" charset="0"/>
              <a:buChar char="•"/>
            </a:pPr>
            <a:r>
              <a:rPr lang="en-US" sz="1800" dirty="0">
                <a:solidFill>
                  <a:schemeClr val="tx2">
                    <a:lumMod val="50000"/>
                  </a:schemeClr>
                </a:solidFill>
              </a:rPr>
              <a:t>Population</a:t>
            </a:r>
            <a:r>
              <a:rPr lang="en-US" sz="1800" baseline="0" dirty="0">
                <a:solidFill>
                  <a:schemeClr val="tx2">
                    <a:lumMod val="50000"/>
                  </a:schemeClr>
                </a:solidFill>
              </a:rPr>
              <a:t> trends: </a:t>
            </a:r>
          </a:p>
          <a:p>
            <a:pPr marL="742950" lvl="1" indent="-285750">
              <a:buFont typeface="Arial" panose="020B0604020202020204" pitchFamily="34" charset="0"/>
              <a:buChar char="•"/>
            </a:pPr>
            <a:r>
              <a:rPr lang="en-US" sz="1800" baseline="0" dirty="0">
                <a:solidFill>
                  <a:schemeClr val="tx2">
                    <a:lumMod val="50000"/>
                  </a:schemeClr>
                </a:solidFill>
              </a:rPr>
              <a:t>Population is becoming increasingly older, sicker and better insured. </a:t>
            </a:r>
            <a:endParaRPr lang="en-US" sz="1800" dirty="0">
              <a:solidFill>
                <a:schemeClr val="tx2">
                  <a:lumMod val="50000"/>
                </a:schemeClr>
              </a:solidFill>
            </a:endParaRPr>
          </a:p>
        </p:txBody>
      </p:sp>
      <p:sp>
        <p:nvSpPr>
          <p:cNvPr id="4" name="Slide Number Placeholder 3"/>
          <p:cNvSpPr>
            <a:spLocks noGrp="1"/>
          </p:cNvSpPr>
          <p:nvPr>
            <p:ph type="sldNum" sz="quarter" idx="10"/>
          </p:nvPr>
        </p:nvSpPr>
        <p:spPr/>
        <p:txBody>
          <a:bodyPr/>
          <a:lstStyle/>
          <a:p>
            <a:fld id="{5EB09BD5-2A93-4FA2-8810-C903C8544070}" type="slidenum">
              <a:rPr lang="en-US" smtClean="0"/>
              <a:t>4</a:t>
            </a:fld>
            <a:endParaRPr lang="en-US" dirty="0"/>
          </a:p>
        </p:txBody>
      </p:sp>
    </p:spTree>
    <p:extLst>
      <p:ext uri="{BB962C8B-B14F-4D97-AF65-F5344CB8AC3E}">
        <p14:creationId xmlns:p14="http://schemas.microsoft.com/office/powerpoint/2010/main" val="2484363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Tracking since 2011; Growth has</a:t>
            </a:r>
            <a:r>
              <a:rPr lang="en-US" baseline="0" dirty="0"/>
              <a:t> been constant</a:t>
            </a:r>
          </a:p>
          <a:p>
            <a:pPr marL="171450" indent="-171450">
              <a:buFont typeface="Arial" panose="020B0604020202020204" pitchFamily="34" charset="0"/>
              <a:buChar char="•"/>
            </a:pPr>
            <a:r>
              <a:rPr lang="en-US" baseline="0" dirty="0"/>
              <a:t>Also track ACOs that become inactive. Numbers change when end dates are added. </a:t>
            </a:r>
            <a:endParaRPr lang="en-US" dirty="0"/>
          </a:p>
          <a:p>
            <a:pPr marL="171450" indent="-171450">
              <a:buFont typeface="Arial" panose="020B0604020202020204" pitchFamily="34" charset="0"/>
              <a:buChar char="•"/>
            </a:pPr>
            <a:r>
              <a:rPr lang="en-US" dirty="0"/>
              <a:t>Lives</a:t>
            </a:r>
            <a:r>
              <a:rPr lang="en-US" baseline="0" dirty="0"/>
              <a:t> count is best way to measure growth</a:t>
            </a:r>
          </a:p>
          <a:p>
            <a:pPr marL="171450" indent="-171450">
              <a:buFont typeface="Arial" panose="020B0604020202020204" pitchFamily="34" charset="0"/>
              <a:buChar char="•"/>
            </a:pPr>
            <a:r>
              <a:rPr lang="en-US" baseline="0" dirty="0"/>
              <a:t>Only a fraction still </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0" indent="0">
              <a:buFont typeface="Arial" panose="020B0604020202020204" pitchFamily="34" charset="0"/>
              <a:buNone/>
            </a:pPr>
            <a:endParaRPr lang="en-US" dirty="0"/>
          </a:p>
          <a:p>
            <a:endParaRPr lang="en-US" dirty="0"/>
          </a:p>
          <a:p>
            <a:endParaRPr lang="en-US" dirty="0"/>
          </a:p>
          <a:p>
            <a:r>
              <a:rPr lang="en-US" dirty="0"/>
              <a:t>Note: These lives estimates are based on payment arrangement start and end date.  Not all the end dates are updated so the estimates will most likely change based on those end dates.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B08939D-A140-46C8-AE80-DA09F4A5D7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965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Of the</a:t>
            </a:r>
            <a:r>
              <a:rPr lang="en-US" baseline="0" dirty="0"/>
              <a:t> 29M lives, commercial arrangements account for the majority </a:t>
            </a:r>
          </a:p>
          <a:p>
            <a:pPr marL="171450" indent="-171450">
              <a:buFont typeface="Arial" panose="020B0604020202020204" pitchFamily="34" charset="0"/>
              <a:buChar char="•"/>
            </a:pPr>
            <a:r>
              <a:rPr lang="en-US" baseline="0" dirty="0"/>
              <a:t>Commercial contracts tend to be larger</a:t>
            </a:r>
          </a:p>
          <a:p>
            <a:pPr marL="171450" indent="-171450">
              <a:buFont typeface="Arial" panose="020B0604020202020204" pitchFamily="34" charset="0"/>
              <a:buChar char="•"/>
            </a:pPr>
            <a:r>
              <a:rPr lang="en-US" baseline="0" dirty="0"/>
              <a:t>Medicare open to any who qualify (?)</a:t>
            </a:r>
          </a:p>
          <a:p>
            <a:pPr marL="171450" indent="-171450">
              <a:buFont typeface="Arial" panose="020B0604020202020204" pitchFamily="34" charset="0"/>
              <a:buChar char="•"/>
            </a:pPr>
            <a:r>
              <a:rPr lang="en-US" baseline="0" dirty="0"/>
              <a:t>Tracking 154 unique payers – includes Medicaid, commercial, and self-insured employers. Some more active than others, will demonstrate in later slide (commercial maps)</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08939D-A140-46C8-AE80-DA09F4A5D7AA}" type="slidenum">
              <a:rPr kumimoji="0" lang="en-US" sz="1800" b="0" i="0" u="none" strike="noStrike" kern="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6528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1357 begin</a:t>
            </a:r>
          </a:p>
          <a:p>
            <a:r>
              <a:rPr lang="en-US" sz="1200" kern="1200" dirty="0">
                <a:solidFill>
                  <a:schemeClr val="tx1"/>
                </a:solidFill>
                <a:effectLst/>
                <a:latin typeface="+mn-lt"/>
                <a:ea typeface="+mn-ea"/>
                <a:cs typeface="+mn-cs"/>
              </a:rPr>
              <a:t>-239 dropouts</a:t>
            </a:r>
          </a:p>
          <a:p>
            <a:endParaRPr lang="en-US" dirty="0"/>
          </a:p>
        </p:txBody>
      </p:sp>
      <p:sp>
        <p:nvSpPr>
          <p:cNvPr id="4" name="Slide Number Placeholder 3"/>
          <p:cNvSpPr>
            <a:spLocks noGrp="1"/>
          </p:cNvSpPr>
          <p:nvPr>
            <p:ph type="sldNum" sz="quarter" idx="10"/>
          </p:nvPr>
        </p:nvSpPr>
        <p:spPr/>
        <p:txBody>
          <a:bodyPr/>
          <a:lstStyle/>
          <a:p>
            <a:fld id="{BB08939D-A140-46C8-AE80-DA09F4A5D7AA}" type="slidenum">
              <a:rPr lang="en-US" smtClean="0"/>
              <a:t>7</a:t>
            </a:fld>
            <a:endParaRPr lang="en-US" dirty="0"/>
          </a:p>
        </p:txBody>
      </p:sp>
    </p:spTree>
    <p:extLst>
      <p:ext uri="{BB962C8B-B14F-4D97-AF65-F5344CB8AC3E}">
        <p14:creationId xmlns:p14="http://schemas.microsoft.com/office/powerpoint/2010/main" val="3686747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ABAAEC6-ABEE-4B3E-B7A7-BA48AAF15BA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0589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dirty="0"/>
              <a:t>MSSP and Pioneer programs haven’t quite accomplished meaningful and consistent short-term savings</a:t>
            </a:r>
          </a:p>
          <a:p>
            <a:pPr marL="0" indent="0">
              <a:lnSpc>
                <a:spcPct val="100000"/>
              </a:lnSpc>
              <a:buFont typeface="Arial" panose="020B0604020202020204" pitchFamily="34" charset="0"/>
              <a:buNone/>
            </a:pPr>
            <a:endParaRPr lang="en-US" sz="1200" dirty="0"/>
          </a:p>
          <a:p>
            <a:pPr marL="171450" indent="-171450">
              <a:lnSpc>
                <a:spcPct val="100000"/>
              </a:lnSpc>
              <a:buFont typeface="Arial" panose="020B0604020202020204" pitchFamily="34" charset="0"/>
              <a:buChar char="•"/>
            </a:pPr>
            <a:r>
              <a:rPr lang="en-US" sz="1200" dirty="0"/>
              <a:t>Accountable care reforms have led to significant improvements in care quality without significantly raising costs</a:t>
            </a:r>
          </a:p>
          <a:p>
            <a:pPr marL="171450" indent="-171450">
              <a:lnSpc>
                <a:spcPct val="100000"/>
              </a:lnSpc>
              <a:buFont typeface="Arial" panose="020B0604020202020204" pitchFamily="34" charset="0"/>
              <a:buChar char="•"/>
            </a:pPr>
            <a:endParaRPr lang="en-US" sz="1200" dirty="0"/>
          </a:p>
          <a:p>
            <a:pPr marL="171450" indent="-171450">
              <a:lnSpc>
                <a:spcPct val="100000"/>
              </a:lnSpc>
              <a:buFont typeface="Arial" panose="020B0604020202020204" pitchFamily="34" charset="0"/>
              <a:buChar char="•"/>
            </a:pPr>
            <a:r>
              <a:rPr lang="en-US" sz="1200" dirty="0"/>
              <a:t>ACOs that have been in the program for several years have been more likely to succeed than new entrants</a:t>
            </a:r>
          </a:p>
          <a:p>
            <a:pPr marL="171450" indent="-171450">
              <a:lnSpc>
                <a:spcPct val="100000"/>
              </a:lnSpc>
              <a:buFont typeface="Arial" panose="020B0604020202020204" pitchFamily="34" charset="0"/>
              <a:buChar char="•"/>
            </a:pPr>
            <a:endParaRPr lang="en-US" sz="1200" dirty="0"/>
          </a:p>
          <a:p>
            <a:pPr marL="171450" indent="-171450">
              <a:lnSpc>
                <a:spcPct val="100000"/>
              </a:lnSpc>
              <a:buFont typeface="Arial" panose="020B0604020202020204" pitchFamily="34" charset="0"/>
              <a:buChar char="•"/>
            </a:pPr>
            <a:r>
              <a:rPr lang="en-US" sz="1200" dirty="0"/>
              <a:t>Smaller groups, including small physician groups without hospitals, have performed better than larger groups with larger populations</a:t>
            </a:r>
          </a:p>
          <a:p>
            <a:pPr marL="171450" indent="-171450">
              <a:lnSpc>
                <a:spcPct val="100000"/>
              </a:lnSpc>
              <a:buFont typeface="Arial" panose="020B0604020202020204" pitchFamily="34" charset="0"/>
              <a:buChar char="•"/>
            </a:pPr>
            <a:endParaRPr lang="en-US" sz="1200" dirty="0"/>
          </a:p>
          <a:p>
            <a:pPr marL="171450" indent="-171450">
              <a:lnSpc>
                <a:spcPct val="100000"/>
              </a:lnSpc>
              <a:buFont typeface="Arial" panose="020B0604020202020204" pitchFamily="34" charset="0"/>
              <a:buChar char="•"/>
            </a:pPr>
            <a:r>
              <a:rPr lang="en-US" sz="1200" dirty="0"/>
              <a:t>Payment reform alone is not sufficient to meaningfully improve quality and lower costs; Changes in health care delivery are also required</a:t>
            </a:r>
          </a:p>
          <a:p>
            <a:pPr marL="171450" indent="-171450">
              <a:lnSpc>
                <a:spcPct val="100000"/>
              </a:lnSpc>
              <a:buFont typeface="Arial" panose="020B0604020202020204" pitchFamily="34" charset="0"/>
              <a:buChar char="•"/>
            </a:pPr>
            <a:endParaRPr lang="en-US" sz="1200" dirty="0"/>
          </a:p>
          <a:p>
            <a:pPr marL="171450" indent="-171450">
              <a:lnSpc>
                <a:spcPct val="100000"/>
              </a:lnSpc>
              <a:buFont typeface="Arial" panose="020B0604020202020204" pitchFamily="34" charset="0"/>
              <a:buChar char="•"/>
            </a:pPr>
            <a:r>
              <a:rPr lang="en-US" sz="1200" dirty="0"/>
              <a:t>The need to improve care delivery is highlighted by the lack of correlation between quality scores and financial performance</a:t>
            </a:r>
          </a:p>
          <a:p>
            <a:pPr marL="171450" indent="-171450">
              <a:lnSpc>
                <a:spcPct val="100000"/>
              </a:lnSpc>
              <a:buFont typeface="Arial" panose="020B0604020202020204" pitchFamily="34" charset="0"/>
              <a:buChar char="•"/>
            </a:pPr>
            <a:endParaRPr lang="en-US" sz="1200" dirty="0"/>
          </a:p>
          <a:p>
            <a:pPr marL="171450" indent="-171450">
              <a:lnSpc>
                <a:spcPct val="100000"/>
              </a:lnSpc>
              <a:buFont typeface="Arial" panose="020B0604020202020204" pitchFamily="34" charset="0"/>
              <a:buChar char="•"/>
            </a:pPr>
            <a:r>
              <a:rPr lang="en-US" sz="1200" dirty="0"/>
              <a:t>Results also suggest the need for additional program refinements</a:t>
            </a:r>
          </a:p>
          <a:p>
            <a:pPr>
              <a:lnSpc>
                <a:spcPct val="100000"/>
              </a:lnSpc>
            </a:pPr>
            <a:r>
              <a:rPr lang="en-US" sz="1100" dirty="0"/>
              <a:t>	Benchmarking adjustments</a:t>
            </a:r>
          </a:p>
          <a:p>
            <a:pPr>
              <a:lnSpc>
                <a:spcPct val="100000"/>
              </a:lnSpc>
            </a:pPr>
            <a:r>
              <a:rPr lang="en-US" sz="1100" dirty="0"/>
              <a:t>	Mandatory implementation of payment reform pilots</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B08939D-A140-46C8-AE80-DA09F4A5D7A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8616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8.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3.emf"/><Relationship Id="rId4" Type="http://schemas.openxmlformats.org/officeDocument/2006/relationships/oleObject" Target="../embeddings/oleObject1.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jpg"/><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959A683A-DCE4-4F82-B7D0-1FBAAFE75910}"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pic>
        <p:nvPicPr>
          <p:cNvPr id="7" name="Picture 6"/>
          <p:cNvPicPr>
            <a:picLocks noChangeAspect="1"/>
          </p:cNvPicPr>
          <p:nvPr userDrawn="1"/>
        </p:nvPicPr>
        <p:blipFill>
          <a:blip r:embed="rId2"/>
          <a:stretch>
            <a:fillRect/>
          </a:stretch>
        </p:blipFill>
        <p:spPr>
          <a:xfrm>
            <a:off x="0" y="0"/>
            <a:ext cx="560936" cy="5143500"/>
          </a:xfrm>
          <a:prstGeom prst="rect">
            <a:avLst/>
          </a:prstGeom>
        </p:spPr>
      </p:pic>
    </p:spTree>
    <p:extLst>
      <p:ext uri="{BB962C8B-B14F-4D97-AF65-F5344CB8AC3E}">
        <p14:creationId xmlns:p14="http://schemas.microsoft.com/office/powerpoint/2010/main" val="1182983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2D722D4B-E27A-43CC-A5E8-F169E6ED07F3}"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148598282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8A9D7655-1B7D-43E4-9B49-5276639498DC}"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15582337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5E306827-74FC-4CC7-8430-43865539EF88}"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113925451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282111DB-4BDD-4A89-9FAD-819B64FC558C}"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5"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4"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4" y="3789418"/>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06550859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D94A6737-1E80-49B0-AD70-528A783DA043}"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172128557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3"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349664879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Center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a:lstStyle/>
          <a:p>
            <a:pPr>
              <a:defRPr/>
            </a:pPr>
            <a:endParaRPr lang="en-US" sz="1350" dirty="0">
              <a:solidFill>
                <a:prstClr val="black"/>
              </a:solidFill>
              <a:latin typeface="Segoe UI" pitchFamily="34" charset="0"/>
            </a:endParaRPr>
          </a:p>
        </p:txBody>
      </p:sp>
      <p:pic>
        <p:nvPicPr>
          <p:cNvPr id="4" name="Picture 5" descr="LP bug Medium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29651" y="4781551"/>
            <a:ext cx="206375"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userDrawn="1"/>
        </p:nvSpPr>
        <p:spPr bwMode="auto">
          <a:xfrm>
            <a:off x="228601" y="4820842"/>
            <a:ext cx="883575" cy="161583"/>
          </a:xfrm>
          <a:prstGeom prst="rect">
            <a:avLst/>
          </a:prstGeom>
          <a:noFill/>
          <a:ln w="9525">
            <a:noFill/>
            <a:miter lim="800000"/>
            <a:headEnd/>
            <a:tailEnd/>
          </a:ln>
        </p:spPr>
        <p:txBody>
          <a:bodyPr wrap="none">
            <a:spAutoFit/>
          </a:bodyPr>
          <a:lstStyle/>
          <a:p>
            <a:pPr>
              <a:defRPr/>
            </a:pPr>
            <a:r>
              <a:rPr lang="en-US" sz="450" dirty="0">
                <a:solidFill>
                  <a:prstClr val="black"/>
                </a:solidFill>
                <a:latin typeface="Segoe UI" pitchFamily="34" charset="0"/>
                <a:cs typeface="Segoe UI" pitchFamily="34" charset="0"/>
              </a:rPr>
              <a:t>©2014 LEAVITT PARTNERS </a:t>
            </a:r>
          </a:p>
        </p:txBody>
      </p:sp>
      <p:sp>
        <p:nvSpPr>
          <p:cNvPr id="2" name="Title 1"/>
          <p:cNvSpPr>
            <a:spLocks noGrp="1"/>
          </p:cNvSpPr>
          <p:nvPr>
            <p:ph type="title"/>
          </p:nvPr>
        </p:nvSpPr>
        <p:spPr>
          <a:xfrm>
            <a:off x="685800" y="0"/>
            <a:ext cx="7772400" cy="857250"/>
          </a:xfrm>
        </p:spPr>
        <p:txBody>
          <a:bodyPr>
            <a:normAutofit/>
          </a:bodyPr>
          <a:lstStyle>
            <a:lvl1pPr>
              <a:defRPr sz="255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3297929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Left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lIns="68577" tIns="34289" rIns="68577" bIns="34289"/>
          <a:lstStyle/>
          <a:p>
            <a:pPr eaLnBrk="0" fontAlgn="base" hangingPunct="0">
              <a:spcBef>
                <a:spcPct val="0"/>
              </a:spcBef>
              <a:spcAft>
                <a:spcPct val="0"/>
              </a:spcAft>
              <a:defRPr/>
            </a:pPr>
            <a:endParaRPr lang="en-US" sz="1800" dirty="0">
              <a:solidFill>
                <a:prstClr val="black"/>
              </a:solidFill>
              <a:ea typeface="ヒラギノ角ゴ Pro W3" pitchFamily="-112" charset="-128"/>
            </a:endParaRPr>
          </a:p>
        </p:txBody>
      </p:sp>
      <p:sp>
        <p:nvSpPr>
          <p:cNvPr id="6" name="Title 1"/>
          <p:cNvSpPr>
            <a:spLocks noGrp="1"/>
          </p:cNvSpPr>
          <p:nvPr>
            <p:ph type="title"/>
          </p:nvPr>
        </p:nvSpPr>
        <p:spPr>
          <a:xfrm>
            <a:off x="228600" y="171450"/>
            <a:ext cx="8659368" cy="459486"/>
          </a:xfrm>
          <a:prstGeom prst="rect">
            <a:avLst/>
          </a:prstGeom>
        </p:spPr>
        <p:txBody>
          <a:bodyPr lIns="91438" tIns="45719" rIns="91438" bIns="45719">
            <a:normAutofit/>
          </a:bodyPr>
          <a:lstStyle>
            <a:lvl1pPr algn="l">
              <a:defRPr sz="2600" b="1">
                <a:solidFill>
                  <a:schemeClr val="bg1"/>
                </a:solidFill>
              </a:defRPr>
            </a:lvl1pPr>
          </a:lstStyle>
          <a:p>
            <a:r>
              <a:rPr lang="en-US"/>
              <a:t>Click to edit Master title style</a:t>
            </a:r>
            <a:endParaRPr lang="en-US" dirty="0"/>
          </a:p>
        </p:txBody>
      </p:sp>
      <p:pic>
        <p:nvPicPr>
          <p:cNvPr id="7" name="Picture 5" descr="LP bug MediumBlu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55456" y="4781564"/>
            <a:ext cx="154781"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userDrawn="1"/>
        </p:nvSpPr>
        <p:spPr bwMode="auto">
          <a:xfrm>
            <a:off x="228602" y="4820842"/>
            <a:ext cx="834641" cy="146192"/>
          </a:xfrm>
          <a:prstGeom prst="rect">
            <a:avLst/>
          </a:prstGeom>
          <a:noFill/>
          <a:ln w="9525">
            <a:noFill/>
            <a:miter lim="800000"/>
            <a:headEnd/>
            <a:tailEnd/>
          </a:ln>
        </p:spPr>
        <p:txBody>
          <a:bodyPr wrap="none" lIns="68577" tIns="34289" rIns="68577" bIns="34289">
            <a:spAutoFit/>
          </a:bodyPr>
          <a:lstStyle/>
          <a:p>
            <a:pPr eaLnBrk="0" fontAlgn="base" hangingPunct="0">
              <a:spcBef>
                <a:spcPct val="0"/>
              </a:spcBef>
              <a:spcAft>
                <a:spcPct val="0"/>
              </a:spcAft>
              <a:defRPr/>
            </a:pPr>
            <a:r>
              <a:rPr lang="en-US" sz="500" dirty="0">
                <a:solidFill>
                  <a:prstClr val="black"/>
                </a:solidFill>
                <a:ea typeface="ヒラギノ角ゴ Pro W3" pitchFamily="-112" charset="-128"/>
                <a:cs typeface="Segoe UI" pitchFamily="34" charset="0"/>
              </a:rPr>
              <a:t>©2014 LEAVITT PARTNERS </a:t>
            </a:r>
          </a:p>
        </p:txBody>
      </p:sp>
      <p:sp>
        <p:nvSpPr>
          <p:cNvPr id="9" name="TextBox 8"/>
          <p:cNvSpPr txBox="1"/>
          <p:nvPr userDrawn="1"/>
        </p:nvSpPr>
        <p:spPr>
          <a:xfrm>
            <a:off x="8371492" y="4781562"/>
            <a:ext cx="283964" cy="196206"/>
          </a:xfrm>
          <a:prstGeom prst="rect">
            <a:avLst/>
          </a:prstGeom>
          <a:noFill/>
        </p:spPr>
        <p:txBody>
          <a:bodyPr wrap="square" lIns="68577" tIns="34289" rIns="68577" bIns="34289" rtlCol="0">
            <a:spAutoFit/>
          </a:bodyPr>
          <a:lstStyle/>
          <a:p>
            <a:pPr algn="r"/>
            <a:fld id="{879E2ECD-52C4-4036-9BD3-F4AEC1C18931}" type="slidenum">
              <a:rPr lang="en-US" sz="800">
                <a:solidFill>
                  <a:prstClr val="black"/>
                </a:solidFill>
              </a:rPr>
              <a:pPr algn="r"/>
              <a:t>‹#›</a:t>
            </a:fld>
            <a:endParaRPr lang="en-US" sz="800" dirty="0">
              <a:solidFill>
                <a:prstClr val="black"/>
              </a:solidFill>
            </a:endParaRPr>
          </a:p>
        </p:txBody>
      </p:sp>
    </p:spTree>
    <p:extLst>
      <p:ext uri="{BB962C8B-B14F-4D97-AF65-F5344CB8AC3E}">
        <p14:creationId xmlns:p14="http://schemas.microsoft.com/office/powerpoint/2010/main" val="393777941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userDrawn="1">
  <p:cSld name="1_Title/Sub/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solidFill>
                  <a:schemeClr val="bg1"/>
                </a:solidFill>
              </a:defRPr>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571750"/>
            <a:ext cx="4792663" cy="2022872"/>
          </a:xfrm>
        </p:spPr>
        <p:txBody>
          <a:bodyPr>
            <a:normAutofit/>
          </a:bodyPr>
          <a:lstStyle>
            <a:lvl1pPr marL="0" indent="0">
              <a:lnSpc>
                <a:spcPct val="110000"/>
              </a:lnSpc>
              <a:buNone/>
              <a:defRPr sz="1400">
                <a:solidFill>
                  <a:srgbClr val="10253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322B3533-264D-1443-8864-07D5B7452D2A}" type="datetimeFigureOut">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431893"/>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635250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CF469937-709B-4ED7-8F8D-901E6022F007}"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pic>
        <p:nvPicPr>
          <p:cNvPr id="7" name="Picture 6"/>
          <p:cNvPicPr>
            <a:picLocks noChangeAspect="1"/>
          </p:cNvPicPr>
          <p:nvPr userDrawn="1"/>
        </p:nvPicPr>
        <p:blipFill>
          <a:blip r:embed="rId2"/>
          <a:stretch>
            <a:fillRect/>
          </a:stretch>
        </p:blipFill>
        <p:spPr>
          <a:xfrm>
            <a:off x="0" y="0"/>
            <a:ext cx="560936" cy="5143500"/>
          </a:xfrm>
          <a:prstGeom prst="rect">
            <a:avLst/>
          </a:prstGeom>
        </p:spPr>
      </p:pic>
    </p:spTree>
    <p:extLst>
      <p:ext uri="{BB962C8B-B14F-4D97-AF65-F5344CB8AC3E}">
        <p14:creationId xmlns:p14="http://schemas.microsoft.com/office/powerpoint/2010/main" val="15788316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2A1FB5F9-DCD5-44CB-BF9B-08F3E135B66A}"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176708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72CB165E-4F6C-438E-979B-C061D195E7C7}"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42496689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8950BEF2-BED9-479F-A0F4-28091CA0C699}"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solidFill>
                  <a:srgbClr val="FFFFFF"/>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7123157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10326B7E-AAF5-447F-A764-D59015F4C982}"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4215621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7ED314C4-DF8F-498B-B569-02B1539A54B7}"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20702344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C30247AB-2613-44AC-9F3A-9B57CD3B23B0}"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5"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4"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4" y="3789418"/>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0513763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8B2ED6B6-791E-4E53-8C82-9E07E55EF899}"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12529778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3"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50438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571750"/>
            <a:ext cx="4792663" cy="2022872"/>
          </a:xfrm>
        </p:spPr>
        <p:txBody>
          <a:bodyPr>
            <a:normAutofit/>
          </a:bodyPr>
          <a:lstStyle>
            <a:lvl1pPr marL="0" indent="0">
              <a:lnSpc>
                <a:spcPct val="110000"/>
              </a:lnSpc>
              <a:buNone/>
              <a:defRPr sz="14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22B8921D-6100-4394-9BE4-8A926874017B}"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431893"/>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4568391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8459986" y="4800600"/>
            <a:ext cx="283964" cy="144269"/>
          </a:xfrm>
          <a:prstGeom prst="rect">
            <a:avLst/>
          </a:prstGeom>
          <a:noFill/>
        </p:spPr>
        <p:txBody>
          <a:bodyPr wrap="square" lIns="51433" tIns="25717" rIns="51433" bIns="25717" rtlCol="0">
            <a:spAutoFit/>
          </a:bodyPr>
          <a:lstStyle/>
          <a:p>
            <a:pPr algn="r" defTabSz="514350"/>
            <a:fld id="{879E2ECD-52C4-4036-9BD3-F4AEC1C18931}" type="slidenum">
              <a:rPr lang="en-US" sz="600">
                <a:solidFill>
                  <a:prstClr val="black"/>
                </a:solidFill>
              </a:rPr>
              <a:pPr algn="r" defTabSz="514350"/>
              <a:t>‹#›</a:t>
            </a:fld>
            <a:endParaRPr lang="en-US" sz="600" dirty="0">
              <a:solidFill>
                <a:prstClr val="black"/>
              </a:solidFill>
            </a:endParaRPr>
          </a:p>
        </p:txBody>
      </p:sp>
      <p:sp>
        <p:nvSpPr>
          <p:cNvPr id="5" name="Title 1"/>
          <p:cNvSpPr>
            <a:spLocks noGrp="1"/>
          </p:cNvSpPr>
          <p:nvPr>
            <p:ph type="title"/>
          </p:nvPr>
        </p:nvSpPr>
        <p:spPr>
          <a:xfrm>
            <a:off x="150872" y="171450"/>
            <a:ext cx="8659368" cy="459486"/>
          </a:xfrm>
          <a:prstGeom prst="rect">
            <a:avLst/>
          </a:prstGeom>
        </p:spPr>
        <p:txBody>
          <a:bodyPr lIns="91438" tIns="45719" rIns="91438" bIns="45719">
            <a:normAutofit/>
          </a:bodyPr>
          <a:lstStyle>
            <a:lvl1pPr algn="l">
              <a:defRPr sz="2400" b="0">
                <a:solidFill>
                  <a:schemeClr val="bg1"/>
                </a:solidFill>
              </a:defRPr>
            </a:lvl1pPr>
          </a:lstStyle>
          <a:p>
            <a:r>
              <a:rPr lang="en-US" dirty="0"/>
              <a:t>Click to edit Master title style</a:t>
            </a:r>
          </a:p>
        </p:txBody>
      </p:sp>
      <p:sp>
        <p:nvSpPr>
          <p:cNvPr id="7" name="Text Placeholder 6"/>
          <p:cNvSpPr>
            <a:spLocks noGrp="1"/>
          </p:cNvSpPr>
          <p:nvPr>
            <p:ph type="body" sz="quarter" idx="10"/>
          </p:nvPr>
        </p:nvSpPr>
        <p:spPr>
          <a:xfrm>
            <a:off x="400050" y="1200150"/>
            <a:ext cx="8343900" cy="34290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95486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lide Option 1_NEW">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36F021CD-7155-4998-8F4A-6CF682C76676}"/>
              </a:ext>
            </a:extLst>
          </p:cNvPr>
          <p:cNvSpPr>
            <a:spLocks noChangeArrowheads="1"/>
          </p:cNvSpPr>
          <p:nvPr userDrawn="1"/>
        </p:nvSpPr>
        <p:spPr bwMode="auto">
          <a:xfrm>
            <a:off x="0" y="0"/>
            <a:ext cx="9144000" cy="600326"/>
          </a:xfrm>
          <a:prstGeom prst="rect">
            <a:avLst/>
          </a:prstGeom>
          <a:solidFill>
            <a:schemeClr val="accent5"/>
          </a:solidFill>
          <a:ln w="9525" algn="ctr">
            <a:noFill/>
            <a:round/>
            <a:headEnd/>
            <a:tailEnd/>
          </a:ln>
        </p:spPr>
        <p:txBody>
          <a:bodyPr lIns="51433" tIns="25717" rIns="51433" bIns="25717" anchor="ctr" anchorCtr="0"/>
          <a:lstStyle/>
          <a:p>
            <a:pPr defTabSz="514350" eaLnBrk="0" fontAlgn="base" hangingPunct="0">
              <a:spcBef>
                <a:spcPct val="0"/>
              </a:spcBef>
              <a:spcAft>
                <a:spcPct val="0"/>
              </a:spcAft>
              <a:defRPr/>
            </a:pPr>
            <a:endParaRPr lang="en-US" sz="1350" dirty="0">
              <a:solidFill>
                <a:prstClr val="black"/>
              </a:solidFill>
              <a:ea typeface="ヒラギノ角ゴ Pro W3" pitchFamily="-112" charset="-128"/>
            </a:endParaRPr>
          </a:p>
        </p:txBody>
      </p:sp>
      <p:sp>
        <p:nvSpPr>
          <p:cNvPr id="5" name="Title 1">
            <a:extLst>
              <a:ext uri="{FF2B5EF4-FFF2-40B4-BE49-F238E27FC236}">
                <a16:creationId xmlns:a16="http://schemas.microsoft.com/office/drawing/2014/main" id="{32C19A58-A0F5-47C2-9612-FDD340ACF951}"/>
              </a:ext>
            </a:extLst>
          </p:cNvPr>
          <p:cNvSpPr>
            <a:spLocks noGrp="1"/>
          </p:cNvSpPr>
          <p:nvPr>
            <p:ph type="title"/>
          </p:nvPr>
        </p:nvSpPr>
        <p:spPr>
          <a:xfrm>
            <a:off x="228601" y="70420"/>
            <a:ext cx="8659368" cy="459486"/>
          </a:xfrm>
          <a:prstGeom prst="rect">
            <a:avLst/>
          </a:prstGeom>
        </p:spPr>
        <p:txBody>
          <a:bodyPr lIns="91438" tIns="45719" rIns="91438" bIns="45719">
            <a:noAutofit/>
          </a:bodyPr>
          <a:lstStyle>
            <a:lvl1pPr algn="l">
              <a:lnSpc>
                <a:spcPct val="100000"/>
              </a:lnSpc>
              <a:defRPr sz="2400" b="1">
                <a:solidFill>
                  <a:schemeClr val="bg1"/>
                </a:solidFill>
                <a:latin typeface="+mj-lt"/>
              </a:defRPr>
            </a:lvl1pPr>
          </a:lstStyle>
          <a:p>
            <a:r>
              <a:rPr lang="en-US"/>
              <a:t>Click to edit Master title style</a:t>
            </a:r>
            <a:endParaRPr lang="en-US" dirty="0"/>
          </a:p>
        </p:txBody>
      </p:sp>
      <p:sp>
        <p:nvSpPr>
          <p:cNvPr id="6" name="Rectangle 7">
            <a:extLst>
              <a:ext uri="{FF2B5EF4-FFF2-40B4-BE49-F238E27FC236}">
                <a16:creationId xmlns:a16="http://schemas.microsoft.com/office/drawing/2014/main" id="{A350D338-3B08-4525-82EC-82BE66663545}"/>
              </a:ext>
            </a:extLst>
          </p:cNvPr>
          <p:cNvSpPr>
            <a:spLocks noChangeArrowheads="1"/>
          </p:cNvSpPr>
          <p:nvPr userDrawn="1"/>
        </p:nvSpPr>
        <p:spPr bwMode="auto">
          <a:xfrm flipH="1">
            <a:off x="0" y="4928491"/>
            <a:ext cx="9144000" cy="215009"/>
          </a:xfrm>
          <a:prstGeom prst="rect">
            <a:avLst/>
          </a:prstGeom>
          <a:solidFill>
            <a:schemeClr val="accent1"/>
          </a:solidFill>
          <a:ln w="9525" algn="ctr">
            <a:noFill/>
            <a:round/>
            <a:headEnd/>
            <a:tailEnd/>
          </a:ln>
        </p:spPr>
        <p:txBody>
          <a:bodyPr lIns="51433" tIns="25717" rIns="51433" bIns="25717"/>
          <a:lstStyle/>
          <a:p>
            <a:pPr defTabSz="514350" eaLnBrk="0" fontAlgn="base" hangingPunct="0">
              <a:spcBef>
                <a:spcPct val="0"/>
              </a:spcBef>
              <a:spcAft>
                <a:spcPct val="0"/>
              </a:spcAft>
              <a:defRPr/>
            </a:pPr>
            <a:endParaRPr lang="en-US" sz="1350" dirty="0">
              <a:solidFill>
                <a:prstClr val="black"/>
              </a:solidFill>
              <a:ea typeface="ヒラギノ角ゴ Pro W3" pitchFamily="-112" charset="-128"/>
            </a:endParaRPr>
          </a:p>
        </p:txBody>
      </p:sp>
      <p:sp>
        <p:nvSpPr>
          <p:cNvPr id="7" name="Flowchart: Manual Input 6">
            <a:extLst>
              <a:ext uri="{FF2B5EF4-FFF2-40B4-BE49-F238E27FC236}">
                <a16:creationId xmlns:a16="http://schemas.microsoft.com/office/drawing/2014/main" id="{777035E4-0850-4521-9067-59B256478136}"/>
              </a:ext>
            </a:extLst>
          </p:cNvPr>
          <p:cNvSpPr/>
          <p:nvPr userDrawn="1"/>
        </p:nvSpPr>
        <p:spPr>
          <a:xfrm rot="16200000" flipH="1">
            <a:off x="8727061" y="4726560"/>
            <a:ext cx="215009" cy="618872"/>
          </a:xfrm>
          <a:prstGeom prst="flowChartManualInp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6">
            <a:extLst>
              <a:ext uri="{FF2B5EF4-FFF2-40B4-BE49-F238E27FC236}">
                <a16:creationId xmlns:a16="http://schemas.microsoft.com/office/drawing/2014/main" id="{7882DA79-89A4-4FBE-BBEE-A2D6BDFD6B0E}"/>
              </a:ext>
            </a:extLst>
          </p:cNvPr>
          <p:cNvSpPr>
            <a:spLocks noChangeArrowheads="1"/>
          </p:cNvSpPr>
          <p:nvPr userDrawn="1"/>
        </p:nvSpPr>
        <p:spPr bwMode="auto">
          <a:xfrm>
            <a:off x="103245" y="4963861"/>
            <a:ext cx="951860" cy="144269"/>
          </a:xfrm>
          <a:prstGeom prst="rect">
            <a:avLst/>
          </a:prstGeom>
          <a:noFill/>
          <a:ln w="9525">
            <a:noFill/>
            <a:miter lim="800000"/>
            <a:headEnd/>
            <a:tailEnd/>
          </a:ln>
        </p:spPr>
        <p:txBody>
          <a:bodyPr wrap="none" lIns="51433" tIns="25717" rIns="51433" bIns="25717">
            <a:spAutoFit/>
          </a:bodyPr>
          <a:lstStyle/>
          <a:p>
            <a:pPr defTabSz="514350" eaLnBrk="0" fontAlgn="base" hangingPunct="0">
              <a:spcBef>
                <a:spcPct val="0"/>
              </a:spcBef>
              <a:spcAft>
                <a:spcPct val="0"/>
              </a:spcAft>
              <a:defRPr/>
            </a:pPr>
            <a:r>
              <a:rPr lang="en-US" sz="600" dirty="0">
                <a:solidFill>
                  <a:schemeClr val="bg1"/>
                </a:solidFill>
                <a:latin typeface="+mj-lt"/>
                <a:ea typeface="ヒラギノ角ゴ Pro W3" pitchFamily="-112" charset="-128"/>
                <a:cs typeface="Segoe UI" pitchFamily="34" charset="0"/>
              </a:rPr>
              <a:t>©2018 LEAVITT PARTNERS </a:t>
            </a:r>
          </a:p>
        </p:txBody>
      </p:sp>
      <p:sp>
        <p:nvSpPr>
          <p:cNvPr id="9" name="TextBox 8">
            <a:extLst>
              <a:ext uri="{FF2B5EF4-FFF2-40B4-BE49-F238E27FC236}">
                <a16:creationId xmlns:a16="http://schemas.microsoft.com/office/drawing/2014/main" id="{961B40CD-0932-4D43-819F-0D0DF9B000C5}"/>
              </a:ext>
            </a:extLst>
          </p:cNvPr>
          <p:cNvSpPr txBox="1"/>
          <p:nvPr userDrawn="1"/>
        </p:nvSpPr>
        <p:spPr>
          <a:xfrm>
            <a:off x="8692583" y="4949434"/>
            <a:ext cx="283964" cy="173188"/>
          </a:xfrm>
          <a:prstGeom prst="rect">
            <a:avLst/>
          </a:prstGeom>
          <a:noFill/>
        </p:spPr>
        <p:txBody>
          <a:bodyPr wrap="square" lIns="51433" tIns="25717" rIns="51433" bIns="25717" rtlCol="0">
            <a:spAutoFit/>
          </a:bodyPr>
          <a:lstStyle/>
          <a:p>
            <a:pPr algn="r" defTabSz="514350"/>
            <a:fld id="{879E2ECD-52C4-4036-9BD3-F4AEC1C18931}" type="slidenum">
              <a:rPr lang="en-US" sz="788">
                <a:solidFill>
                  <a:schemeClr val="bg1"/>
                </a:solidFill>
              </a:rPr>
              <a:pPr algn="r" defTabSz="514350"/>
              <a:t>‹#›</a:t>
            </a:fld>
            <a:endParaRPr lang="en-US" sz="788" dirty="0">
              <a:solidFill>
                <a:schemeClr val="bg1"/>
              </a:solidFill>
            </a:endParaRPr>
          </a:p>
        </p:txBody>
      </p:sp>
      <p:sp>
        <p:nvSpPr>
          <p:cNvPr id="10" name="Content Placeholder 2">
            <a:extLst>
              <a:ext uri="{FF2B5EF4-FFF2-40B4-BE49-F238E27FC236}">
                <a16:creationId xmlns:a16="http://schemas.microsoft.com/office/drawing/2014/main" id="{F57C8BBA-F36D-472A-A2F8-2D1CC97A3767}"/>
              </a:ext>
            </a:extLst>
          </p:cNvPr>
          <p:cNvSpPr>
            <a:spLocks noGrp="1"/>
          </p:cNvSpPr>
          <p:nvPr>
            <p:ph idx="1"/>
          </p:nvPr>
        </p:nvSpPr>
        <p:spPr>
          <a:xfrm>
            <a:off x="242196" y="697226"/>
            <a:ext cx="8659368" cy="4165234"/>
          </a:xfrm>
          <a:prstGeom prst="rect">
            <a:avLst/>
          </a:prstGeom>
        </p:spPr>
        <p:txBody>
          <a:bodyPr/>
          <a:lstStyle>
            <a:lvl1pPr marL="0" indent="0">
              <a:buNone/>
              <a:defRPr sz="1800">
                <a:solidFill>
                  <a:schemeClr val="accent5"/>
                </a:solidFill>
                <a:latin typeface="+mj-lt"/>
              </a:defRPr>
            </a:lvl1pPr>
            <a:lvl2pPr>
              <a:defRPr sz="1500">
                <a:solidFill>
                  <a:schemeClr val="accent5"/>
                </a:solidFill>
                <a:latin typeface="+mj-lt"/>
              </a:defRPr>
            </a:lvl2pPr>
            <a:lvl3pPr>
              <a:defRPr sz="1050">
                <a:solidFill>
                  <a:schemeClr val="accent5"/>
                </a:solidFill>
                <a:latin typeface="+mj-lt"/>
              </a:defRPr>
            </a:lvl3pPr>
            <a:lvl4pPr>
              <a:defRPr sz="900">
                <a:solidFill>
                  <a:schemeClr val="accent5"/>
                </a:solidFill>
                <a:latin typeface="+mj-lt"/>
              </a:defRPr>
            </a:lvl4pPr>
            <a:lvl5pPr>
              <a:defRPr sz="900">
                <a:solidFill>
                  <a:schemeClr val="accent5"/>
                </a:solidFill>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119764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83061C7D-4760-48A6-BD12-2CB955579C42}"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3"/>
          <a:stretch>
            <a:fillRect/>
          </a:stretch>
        </p:blipFill>
        <p:spPr>
          <a:xfrm>
            <a:off x="0" y="0"/>
            <a:ext cx="560936" cy="5143500"/>
          </a:xfrm>
          <a:prstGeom prst="rect">
            <a:avLst/>
          </a:prstGeom>
        </p:spPr>
      </p:pic>
    </p:spTree>
    <p:extLst>
      <p:ext uri="{BB962C8B-B14F-4D97-AF65-F5344CB8AC3E}">
        <p14:creationId xmlns:p14="http://schemas.microsoft.com/office/powerpoint/2010/main" val="1100097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2D722D4B-E27A-43CC-A5E8-F169E6ED07F3}"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6122795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EB3FE173-6CEC-4441-86B7-40FF13E6466D}"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3310850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3FE0C217-ADBB-4B45-8792-60C5BDDA2F3C}"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solidFill>
                  <a:srgbClr val="FFFFFF"/>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30882577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F6E25D1E-C6AD-4122-8853-1E7656B219FC}"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29129726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C5B47F73-66E9-46EA-B402-D0660B84F742}"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15824452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BD975825-E0BC-47DB-97E2-66179F7E5CC7}"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5"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4"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4" y="3789418"/>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26792345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A6B60472-BB05-48F8-BACB-560FDE9F87D8}"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287320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06D0773F-AB03-4F7B-9055-9E3BBF17ECE9}"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91190457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3"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4139772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1765301" y="2209801"/>
            <a:ext cx="184731" cy="369332"/>
          </a:xfrm>
          <a:prstGeom prst="rect">
            <a:avLst/>
          </a:prstGeom>
          <a:noFill/>
        </p:spPr>
        <p:txBody>
          <a:bodyPr wrap="none" rtlCol="0">
            <a:spAutoFit/>
          </a:bodyPr>
          <a:lstStyle/>
          <a:p>
            <a:endParaRPr lang="en-US" sz="1800" dirty="0"/>
          </a:p>
        </p:txBody>
      </p:sp>
      <p:sp>
        <p:nvSpPr>
          <p:cNvPr id="3" name="Slide Number Placeholder 1"/>
          <p:cNvSpPr>
            <a:spLocks noGrp="1"/>
          </p:cNvSpPr>
          <p:nvPr>
            <p:ph type="sldNum" sz="quarter" idx="4"/>
          </p:nvPr>
        </p:nvSpPr>
        <p:spPr>
          <a:xfrm>
            <a:off x="7086600" y="4869657"/>
            <a:ext cx="2057400" cy="273844"/>
          </a:xfrm>
          <a:prstGeom prst="rect">
            <a:avLst/>
          </a:prstGeom>
        </p:spPr>
        <p:txBody>
          <a:bodyPr vert="horz" lIns="91440" tIns="45720" rIns="91440" bIns="45720" rtlCol="0" anchor="ctr"/>
          <a:lstStyle>
            <a:lvl1pPr algn="r">
              <a:defRPr sz="900">
                <a:solidFill>
                  <a:schemeClr val="tx1"/>
                </a:solidFill>
              </a:defRPr>
            </a:lvl1pPr>
          </a:lstStyle>
          <a:p>
            <a:fld id="{D4787D88-89E5-4E65-8AC6-23557F314095}" type="slidenum">
              <a:rPr lang="en-US" smtClean="0"/>
              <a:pPr/>
              <a:t>‹#›</a:t>
            </a:fld>
            <a:endParaRPr lang="en-US" dirty="0"/>
          </a:p>
        </p:txBody>
      </p:sp>
    </p:spTree>
    <p:extLst>
      <p:ext uri="{BB962C8B-B14F-4D97-AF65-F5344CB8AC3E}">
        <p14:creationId xmlns:p14="http://schemas.microsoft.com/office/powerpoint/2010/main" val="135630649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DF41E48D-AD60-4BD8-B70C-3FEAFDEC1983}"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3"/>
          <a:stretch>
            <a:fillRect/>
          </a:stretch>
        </p:blipFill>
        <p:spPr>
          <a:xfrm>
            <a:off x="0" y="0"/>
            <a:ext cx="560936" cy="5143500"/>
          </a:xfrm>
          <a:prstGeom prst="rect">
            <a:avLst/>
          </a:prstGeom>
        </p:spPr>
      </p:pic>
    </p:spTree>
    <p:extLst>
      <p:ext uri="{BB962C8B-B14F-4D97-AF65-F5344CB8AC3E}">
        <p14:creationId xmlns:p14="http://schemas.microsoft.com/office/powerpoint/2010/main" val="40634049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0B914016-A0C5-444C-952E-A52BF5A8D55A}"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28651759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45A53A1A-2921-462C-8177-FF68856C3AE0}"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31124521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667F35AB-C80C-4AD7-981A-F2E9389E864C}"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solidFill>
                  <a:srgbClr val="FFFFFF"/>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19432246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51D9C0C7-F26C-4D93-B8C6-FBA1DD5BC86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3801829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C927DA26-67C5-4F4A-8D14-144108829C0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40658746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0424EFF8-70FB-47C0-A2EF-0838CAD40EC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5"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4"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4" y="3789418"/>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9632646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EF8222F9-93D6-45BB-9589-81D079D3B8C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080130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07C5CF68-288E-4451-92B0-B1FC2C0F53D2}"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28797922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3"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9950843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Center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a:lstStyle/>
          <a:p>
            <a:pPr>
              <a:defRPr/>
            </a:pPr>
            <a:endParaRPr lang="en-US" sz="1350" dirty="0">
              <a:solidFill>
                <a:prstClr val="black"/>
              </a:solidFill>
              <a:latin typeface="Segoe UI" pitchFamily="34" charset="0"/>
            </a:endParaRPr>
          </a:p>
        </p:txBody>
      </p:sp>
      <p:pic>
        <p:nvPicPr>
          <p:cNvPr id="4" name="Picture 5" descr="LP bug Medium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29651" y="4781551"/>
            <a:ext cx="206375"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userDrawn="1"/>
        </p:nvSpPr>
        <p:spPr bwMode="auto">
          <a:xfrm>
            <a:off x="228601" y="4820842"/>
            <a:ext cx="883575" cy="161583"/>
          </a:xfrm>
          <a:prstGeom prst="rect">
            <a:avLst/>
          </a:prstGeom>
          <a:noFill/>
          <a:ln w="9525">
            <a:noFill/>
            <a:miter lim="800000"/>
            <a:headEnd/>
            <a:tailEnd/>
          </a:ln>
        </p:spPr>
        <p:txBody>
          <a:bodyPr wrap="none">
            <a:spAutoFit/>
          </a:bodyPr>
          <a:lstStyle/>
          <a:p>
            <a:pPr>
              <a:defRPr/>
            </a:pPr>
            <a:r>
              <a:rPr lang="en-US" sz="450" dirty="0">
                <a:solidFill>
                  <a:prstClr val="black"/>
                </a:solidFill>
                <a:latin typeface="Segoe UI" pitchFamily="34" charset="0"/>
                <a:cs typeface="Segoe UI" pitchFamily="34" charset="0"/>
              </a:rPr>
              <a:t>©2014 LEAVITT PARTNERS </a:t>
            </a:r>
          </a:p>
        </p:txBody>
      </p:sp>
      <p:sp>
        <p:nvSpPr>
          <p:cNvPr id="2" name="Title 1"/>
          <p:cNvSpPr>
            <a:spLocks noGrp="1"/>
          </p:cNvSpPr>
          <p:nvPr>
            <p:ph type="title"/>
          </p:nvPr>
        </p:nvSpPr>
        <p:spPr>
          <a:xfrm>
            <a:off x="685800" y="0"/>
            <a:ext cx="7772400" cy="857250"/>
          </a:xfrm>
        </p:spPr>
        <p:txBody>
          <a:bodyPr>
            <a:normAutofit/>
          </a:bodyPr>
          <a:lstStyle>
            <a:lvl1pPr>
              <a:defRPr sz="255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219942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Left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lIns="68577" tIns="34289" rIns="68577" bIns="34289"/>
          <a:lstStyle/>
          <a:p>
            <a:pPr eaLnBrk="0" fontAlgn="base" hangingPunct="0">
              <a:spcBef>
                <a:spcPct val="0"/>
              </a:spcBef>
              <a:spcAft>
                <a:spcPct val="0"/>
              </a:spcAft>
              <a:defRPr/>
            </a:pPr>
            <a:endParaRPr lang="en-US" sz="1800" dirty="0">
              <a:solidFill>
                <a:prstClr val="black"/>
              </a:solidFill>
              <a:ea typeface="ヒラギノ角ゴ Pro W3" pitchFamily="-112" charset="-128"/>
            </a:endParaRPr>
          </a:p>
        </p:txBody>
      </p:sp>
      <p:sp>
        <p:nvSpPr>
          <p:cNvPr id="6" name="Title 1"/>
          <p:cNvSpPr>
            <a:spLocks noGrp="1"/>
          </p:cNvSpPr>
          <p:nvPr>
            <p:ph type="title"/>
          </p:nvPr>
        </p:nvSpPr>
        <p:spPr>
          <a:xfrm>
            <a:off x="228600" y="171450"/>
            <a:ext cx="8659368" cy="459486"/>
          </a:xfrm>
          <a:prstGeom prst="rect">
            <a:avLst/>
          </a:prstGeom>
        </p:spPr>
        <p:txBody>
          <a:bodyPr lIns="91438" tIns="45719" rIns="91438" bIns="45719">
            <a:normAutofit/>
          </a:bodyPr>
          <a:lstStyle>
            <a:lvl1pPr algn="l">
              <a:defRPr sz="2600" b="1">
                <a:solidFill>
                  <a:schemeClr val="bg1"/>
                </a:solidFill>
              </a:defRPr>
            </a:lvl1pPr>
          </a:lstStyle>
          <a:p>
            <a:r>
              <a:rPr lang="en-US"/>
              <a:t>Click to edit Master title style</a:t>
            </a:r>
            <a:endParaRPr lang="en-US" dirty="0"/>
          </a:p>
        </p:txBody>
      </p:sp>
      <p:pic>
        <p:nvPicPr>
          <p:cNvPr id="7" name="Picture 5" descr="LP bug MediumBlu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55456" y="4781564"/>
            <a:ext cx="154781"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userDrawn="1"/>
        </p:nvSpPr>
        <p:spPr bwMode="auto">
          <a:xfrm>
            <a:off x="228602" y="4820842"/>
            <a:ext cx="834641" cy="146192"/>
          </a:xfrm>
          <a:prstGeom prst="rect">
            <a:avLst/>
          </a:prstGeom>
          <a:noFill/>
          <a:ln w="9525">
            <a:noFill/>
            <a:miter lim="800000"/>
            <a:headEnd/>
            <a:tailEnd/>
          </a:ln>
        </p:spPr>
        <p:txBody>
          <a:bodyPr wrap="none" lIns="68577" tIns="34289" rIns="68577" bIns="34289">
            <a:spAutoFit/>
          </a:bodyPr>
          <a:lstStyle/>
          <a:p>
            <a:pPr eaLnBrk="0" fontAlgn="base" hangingPunct="0">
              <a:spcBef>
                <a:spcPct val="0"/>
              </a:spcBef>
              <a:spcAft>
                <a:spcPct val="0"/>
              </a:spcAft>
              <a:defRPr/>
            </a:pPr>
            <a:r>
              <a:rPr lang="en-US" sz="500" dirty="0">
                <a:solidFill>
                  <a:prstClr val="black"/>
                </a:solidFill>
                <a:ea typeface="ヒラギノ角ゴ Pro W3" pitchFamily="-112" charset="-128"/>
                <a:cs typeface="Segoe UI" pitchFamily="34" charset="0"/>
              </a:rPr>
              <a:t>©2014 LEAVITT PARTNERS </a:t>
            </a:r>
          </a:p>
        </p:txBody>
      </p:sp>
      <p:sp>
        <p:nvSpPr>
          <p:cNvPr id="9" name="TextBox 8"/>
          <p:cNvSpPr txBox="1"/>
          <p:nvPr userDrawn="1"/>
        </p:nvSpPr>
        <p:spPr>
          <a:xfrm>
            <a:off x="8371492" y="4781562"/>
            <a:ext cx="283964" cy="196206"/>
          </a:xfrm>
          <a:prstGeom prst="rect">
            <a:avLst/>
          </a:prstGeom>
          <a:noFill/>
        </p:spPr>
        <p:txBody>
          <a:bodyPr wrap="square" lIns="68577" tIns="34289" rIns="68577" bIns="34289" rtlCol="0">
            <a:spAutoFit/>
          </a:bodyPr>
          <a:lstStyle/>
          <a:p>
            <a:pPr algn="r"/>
            <a:fld id="{879E2ECD-52C4-4036-9BD3-F4AEC1C18931}" type="slidenum">
              <a:rPr lang="en-US" sz="800">
                <a:solidFill>
                  <a:prstClr val="black"/>
                </a:solidFill>
              </a:rPr>
              <a:pPr algn="r"/>
              <a:t>‹#›</a:t>
            </a:fld>
            <a:endParaRPr lang="en-US" sz="800" dirty="0">
              <a:solidFill>
                <a:prstClr val="black"/>
              </a:solidFill>
            </a:endParaRPr>
          </a:p>
        </p:txBody>
      </p:sp>
    </p:spTree>
    <p:extLst>
      <p:ext uri="{BB962C8B-B14F-4D97-AF65-F5344CB8AC3E}">
        <p14:creationId xmlns:p14="http://schemas.microsoft.com/office/powerpoint/2010/main" val="376244762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Title/Sub/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solidFill>
                  <a:schemeClr val="bg1"/>
                </a:solidFill>
              </a:defRPr>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571750"/>
            <a:ext cx="4792663" cy="2022872"/>
          </a:xfrm>
        </p:spPr>
        <p:txBody>
          <a:bodyPr>
            <a:normAutofit/>
          </a:bodyPr>
          <a:lstStyle>
            <a:lvl1pPr marL="0" indent="0">
              <a:lnSpc>
                <a:spcPct val="110000"/>
              </a:lnSpc>
              <a:buNone/>
              <a:defRPr sz="1400">
                <a:solidFill>
                  <a:srgbClr val="10253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EC5ACCE0-8808-4A80-81C0-D1ED56030101}"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431893"/>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7589847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1765301" y="2209801"/>
            <a:ext cx="184731" cy="369332"/>
          </a:xfrm>
          <a:prstGeom prst="rect">
            <a:avLst/>
          </a:prstGeom>
          <a:noFill/>
        </p:spPr>
        <p:txBody>
          <a:bodyPr wrap="none" rtlCol="0">
            <a:spAutoFit/>
          </a:bodyPr>
          <a:lstStyle/>
          <a:p>
            <a:endParaRPr lang="en-US" sz="1800" dirty="0"/>
          </a:p>
        </p:txBody>
      </p:sp>
      <p:sp>
        <p:nvSpPr>
          <p:cNvPr id="3" name="Slide Number Placeholder 1"/>
          <p:cNvSpPr>
            <a:spLocks noGrp="1"/>
          </p:cNvSpPr>
          <p:nvPr>
            <p:ph type="sldNum" sz="quarter" idx="4"/>
          </p:nvPr>
        </p:nvSpPr>
        <p:spPr>
          <a:xfrm>
            <a:off x="7086600" y="4869657"/>
            <a:ext cx="2057400" cy="273844"/>
          </a:xfrm>
          <a:prstGeom prst="rect">
            <a:avLst/>
          </a:prstGeom>
        </p:spPr>
        <p:txBody>
          <a:bodyPr vert="horz" lIns="91440" tIns="45720" rIns="91440" bIns="45720" rtlCol="0" anchor="ctr"/>
          <a:lstStyle>
            <a:lvl1pPr algn="r">
              <a:defRPr sz="900">
                <a:solidFill>
                  <a:schemeClr val="tx1"/>
                </a:solidFill>
              </a:defRPr>
            </a:lvl1pPr>
          </a:lstStyle>
          <a:p>
            <a:fld id="{D4787D88-89E5-4E65-8AC6-23557F314095}" type="slidenum">
              <a:rPr lang="en-US" smtClean="0"/>
              <a:pPr/>
              <a:t>‹#›</a:t>
            </a:fld>
            <a:endParaRPr lang="en-US" dirty="0"/>
          </a:p>
        </p:txBody>
      </p:sp>
    </p:spTree>
    <p:extLst>
      <p:ext uri="{BB962C8B-B14F-4D97-AF65-F5344CB8AC3E}">
        <p14:creationId xmlns:p14="http://schemas.microsoft.com/office/powerpoint/2010/main" val="147354390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443A5738-CD08-4299-BD12-35624880B6F6}"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3"/>
          <a:stretch>
            <a:fillRect/>
          </a:stretch>
        </p:blipFill>
        <p:spPr>
          <a:xfrm>
            <a:off x="0" y="0"/>
            <a:ext cx="560936" cy="5143500"/>
          </a:xfrm>
          <a:prstGeom prst="rect">
            <a:avLst/>
          </a:prstGeom>
        </p:spPr>
      </p:pic>
    </p:spTree>
    <p:extLst>
      <p:ext uri="{BB962C8B-B14F-4D97-AF65-F5344CB8AC3E}">
        <p14:creationId xmlns:p14="http://schemas.microsoft.com/office/powerpoint/2010/main" val="27732673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532D3B63-DDB0-4F7C-872A-B4F6A8033D85}"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30018456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A35D0794-B9B9-467C-BD65-051D37A36A3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5777070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9841524F-2E10-4B47-A4D5-A9AD0CCC71A0}"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solidFill>
                  <a:srgbClr val="FFFFFF"/>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18840442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09323AFA-EEA5-4301-8513-D6F37EEAEAB5}"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40672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349DD4CE-8052-4BCD-8D5E-E96B9D7B3175}"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noFill/>
          <a:ln>
            <a:noFill/>
          </a:ln>
        </p:spPr>
        <p:txBody>
          <a:bodyPr anchor="t">
            <a:normAutofit/>
          </a:bodyPr>
          <a:lstStyle>
            <a:lvl1pPr marL="0" indent="0">
              <a:lnSpc>
                <a:spcPct val="110000"/>
              </a:lnSpc>
              <a:buNone/>
              <a:defRPr sz="1400">
                <a:ln>
                  <a:noFill/>
                </a:ln>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38445088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801F5CC5-1561-4BCF-9E12-3562107EE7C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4723926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72F531E9-E5D3-454D-A0E5-7C758F17D63E}"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5"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4"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4" y="3789418"/>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10095677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D5C3DC7D-5B6D-4DB4-9DD9-DF7EF8F78617}"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21701011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3"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19"/>
            <a:ext cx="4571307"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300445696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cSld name="Center Title &amp; Content">
    <p:bg>
      <p:bgPr>
        <a:solidFill>
          <a:schemeClr val="bg1"/>
        </a:solidFill>
        <a:effectLst/>
      </p:bgPr>
    </p:bg>
    <p:spTree>
      <p:nvGrpSpPr>
        <p:cNvPr id="1" name=""/>
        <p:cNvGrpSpPr/>
        <p:nvPr/>
      </p:nvGrpSpPr>
      <p:grpSpPr>
        <a:xfrm>
          <a:off x="0" y="0"/>
          <a:ext cx="0" cy="0"/>
          <a:chOff x="0" y="0"/>
          <a:chExt cx="0" cy="0"/>
        </a:xfrm>
      </p:grpSpPr>
      <p:pic>
        <p:nvPicPr>
          <p:cNvPr id="4" name="Picture 5" descr="LP bug MediumBlu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29651" y="4781551"/>
            <a:ext cx="206375"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85800" y="0"/>
            <a:ext cx="7772400" cy="857250"/>
          </a:xfrm>
        </p:spPr>
        <p:txBody>
          <a:bodyPr>
            <a:normAutofit/>
          </a:bodyPr>
          <a:lstStyle>
            <a:lvl1pPr>
              <a:defRPr sz="2550" b="1">
                <a:solidFill>
                  <a:srgbClr val="193560"/>
                </a:solidFill>
              </a:defRPr>
            </a:lvl1pPr>
          </a:lstStyle>
          <a:p>
            <a:r>
              <a:rPr lang="en-US" dirty="0"/>
              <a:t>Click to edit Master title style</a:t>
            </a:r>
          </a:p>
        </p:txBody>
      </p:sp>
      <p:sp>
        <p:nvSpPr>
          <p:cNvPr id="3" name="Content Placeholder 2"/>
          <p:cNvSpPr>
            <a:spLocks noGrp="1"/>
          </p:cNvSpPr>
          <p:nvPr>
            <p:ph idx="1"/>
          </p:nvPr>
        </p:nvSpPr>
        <p:spPr/>
        <p:txBody>
          <a:bodyPr/>
          <a:lstStyle>
            <a:lvl1pPr>
              <a:defRPr>
                <a:solidFill>
                  <a:srgbClr val="193560"/>
                </a:solidFill>
              </a:defRPr>
            </a:lvl1pPr>
            <a:lvl2pPr>
              <a:defRPr>
                <a:solidFill>
                  <a:srgbClr val="193560"/>
                </a:solidFill>
              </a:defRPr>
            </a:lvl2pPr>
            <a:lvl3pPr>
              <a:defRPr>
                <a:solidFill>
                  <a:srgbClr val="193560"/>
                </a:solidFill>
              </a:defRPr>
            </a:lvl3pPr>
            <a:lvl4pPr>
              <a:defRPr>
                <a:solidFill>
                  <a:srgbClr val="193560"/>
                </a:solidFill>
              </a:defRPr>
            </a:lvl4pPr>
            <a:lvl5pPr>
              <a:defRPr>
                <a:solidFill>
                  <a:srgbClr val="193560"/>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84223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6"/>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DF41E48D-AD60-4BD8-B70C-3FEAFDEC1983}"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3"/>
          <a:stretch>
            <a:fillRect/>
          </a:stretch>
        </p:blipFill>
        <p:spPr>
          <a:xfrm>
            <a:off x="1" y="0"/>
            <a:ext cx="560936" cy="5143500"/>
          </a:xfrm>
          <a:prstGeom prst="rect">
            <a:avLst/>
          </a:prstGeom>
        </p:spPr>
      </p:pic>
    </p:spTree>
    <p:extLst>
      <p:ext uri="{BB962C8B-B14F-4D97-AF65-F5344CB8AC3E}">
        <p14:creationId xmlns:p14="http://schemas.microsoft.com/office/powerpoint/2010/main" val="429492327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9"/>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4"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4"/>
            <a:ext cx="2133600" cy="273844"/>
          </a:xfrm>
        </p:spPr>
        <p:txBody>
          <a:bodyPr/>
          <a:lstStyle/>
          <a:p>
            <a:fld id="{0B914016-A0C5-444C-952E-A52BF5A8D55A}"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31125496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4"/>
            <a:ext cx="2133600" cy="273844"/>
          </a:xfrm>
        </p:spPr>
        <p:txBody>
          <a:bodyPr/>
          <a:lstStyle/>
          <a:p>
            <a:fld id="{45A53A1A-2921-462C-8177-FF68856C3AE0}"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8"/>
            <a:ext cx="8229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6" y="1667219"/>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10338811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4"/>
            <a:ext cx="2133600" cy="273844"/>
          </a:xfrm>
        </p:spPr>
        <p:txBody>
          <a:bodyPr/>
          <a:lstStyle/>
          <a:p>
            <a:fld id="{667F35AB-C80C-4AD7-981A-F2E9389E864C}"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solidFill>
                  <a:srgbClr val="FFFFFF"/>
                </a:solidFill>
              </a:defRPr>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6"/>
            <a:ext cx="1005840" cy="293569"/>
          </a:xfrm>
          <a:prstGeom prst="rect">
            <a:avLst/>
          </a:prstGeom>
        </p:spPr>
      </p:pic>
    </p:spTree>
    <p:extLst>
      <p:ext uri="{BB962C8B-B14F-4D97-AF65-F5344CB8AC3E}">
        <p14:creationId xmlns:p14="http://schemas.microsoft.com/office/powerpoint/2010/main" val="23842108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Conten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047750"/>
            <a:ext cx="9144000" cy="4095750"/>
          </a:xfrm>
          <a:prstGeom prst="rect">
            <a:avLst/>
          </a:prstGeom>
        </p:spPr>
      </p:pic>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4"/>
            <a:ext cx="2133600" cy="273844"/>
          </a:xfrm>
        </p:spPr>
        <p:txBody>
          <a:bodyPr/>
          <a:lstStyle/>
          <a:p>
            <a:fld id="{51D9C0C7-F26C-4D93-B8C6-FBA1DD5BC86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7"/>
            <a:ext cx="7313496" cy="3650023"/>
          </a:xfrm>
          <a:noFill/>
          <a:ln>
            <a:noFill/>
          </a:ln>
        </p:spPr>
        <p:txBody>
          <a:bodyPr anchor="t">
            <a:normAutofit/>
          </a:bodyPr>
          <a:lstStyle>
            <a:lvl1pPr marL="0" indent="0">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713121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943567"/>
            <a:ext cx="2559669" cy="822960"/>
          </a:xfrm>
        </p:spPr>
        <p:txBody>
          <a:bodyPr anchor="b">
            <a:normAutofit/>
          </a:bodyPr>
          <a:lstStyle>
            <a:lvl1pPr algn="l">
              <a:lnSpc>
                <a:spcPct val="80000"/>
              </a:lnSpc>
              <a:defRPr sz="2800"/>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7"/>
            <a:ext cx="2559669" cy="2736655"/>
          </a:xfrm>
        </p:spPr>
        <p:txBody>
          <a:bodyPr>
            <a:normAutofit/>
          </a:bodyPr>
          <a:lstStyle>
            <a:lvl1pPr marL="0" indent="0">
              <a:lnSpc>
                <a:spcPct val="110000"/>
              </a:lnSpc>
              <a:buNone/>
              <a:defRPr sz="14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4D52C318-8E44-4ABE-BD71-8F424DA5F281}"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1"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33863512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Content/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4" y="943567"/>
            <a:ext cx="2559669" cy="82296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br>
              <a:rPr lang="en-US" dirty="0"/>
            </a:br>
            <a:r>
              <a:rPr lang="en-US" dirty="0"/>
              <a:t>dolor</a:t>
            </a:r>
          </a:p>
        </p:txBody>
      </p:sp>
      <p:sp>
        <p:nvSpPr>
          <p:cNvPr id="3" name="Content Placeholder 2"/>
          <p:cNvSpPr>
            <a:spLocks noGrp="1"/>
          </p:cNvSpPr>
          <p:nvPr>
            <p:ph idx="1" hasCustomPrompt="1"/>
          </p:nvPr>
        </p:nvSpPr>
        <p:spPr>
          <a:xfrm>
            <a:off x="449264" y="1857968"/>
            <a:ext cx="2559669" cy="2736655"/>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a:t>
            </a:r>
          </a:p>
        </p:txBody>
      </p:sp>
      <p:sp>
        <p:nvSpPr>
          <p:cNvPr id="4" name="Date Placeholder 3"/>
          <p:cNvSpPr>
            <a:spLocks noGrp="1"/>
          </p:cNvSpPr>
          <p:nvPr>
            <p:ph type="dt" sz="half" idx="10"/>
          </p:nvPr>
        </p:nvSpPr>
        <p:spPr>
          <a:xfrm>
            <a:off x="449263" y="4767264"/>
            <a:ext cx="2133600" cy="273844"/>
          </a:xfrm>
        </p:spPr>
        <p:txBody>
          <a:bodyPr/>
          <a:lstStyle/>
          <a:p>
            <a:fld id="{C927DA26-67C5-4F4A-8D14-144108829C0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3665272" y="943567"/>
            <a:ext cx="5021529" cy="3651056"/>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1072410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562100"/>
            <a:ext cx="9144000" cy="3581400"/>
          </a:xfrm>
          <a:prstGeom prst="rect">
            <a:avLst/>
          </a:prstGeom>
        </p:spPr>
      </p:pic>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4"/>
            <a:ext cx="2133600" cy="273844"/>
          </a:xfrm>
        </p:spPr>
        <p:txBody>
          <a:bodyPr/>
          <a:lstStyle/>
          <a:p>
            <a:fld id="{0424EFF8-70FB-47C0-A2EF-0838CAD40EC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a:xfrm>
            <a:off x="6553200" y="4767264"/>
            <a:ext cx="2133600" cy="273844"/>
          </a:xfrm>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chor="t">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832429"/>
            <a:ext cx="4337807" cy="296817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488215" y="1046219"/>
            <a:ext cx="3198586" cy="2743200"/>
          </a:xfrm>
          <a:solidFill>
            <a:srgbClr val="10253F"/>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488215" y="3789419"/>
            <a:ext cx="3198586" cy="998807"/>
          </a:xfrm>
          <a:noFill/>
          <a:ln>
            <a:noFill/>
          </a:ln>
        </p:spPr>
        <p:txBody>
          <a:bodyPr anchor="t">
            <a:normAutofit/>
          </a:bodyPr>
          <a:lstStyle>
            <a:lvl1pPr marL="0" indent="0">
              <a:buNone/>
              <a:defRPr sz="1200" i="1">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
        <p:nvSpPr>
          <p:cNvPr id="13" name="Text Placeholder 11"/>
          <p:cNvSpPr>
            <a:spLocks noGrp="1"/>
          </p:cNvSpPr>
          <p:nvPr>
            <p:ph type="body" sz="quarter" idx="17" hasCustomPrompt="1"/>
          </p:nvPr>
        </p:nvSpPr>
        <p:spPr>
          <a:xfrm>
            <a:off x="449263" y="1046220"/>
            <a:ext cx="4571307"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39388666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4"/>
            <a:ext cx="2133600" cy="273844"/>
          </a:xfrm>
        </p:spPr>
        <p:txBody>
          <a:bodyPr/>
          <a:lstStyle/>
          <a:p>
            <a:fld id="{EF8222F9-93D6-45BB-9589-81D079D3B8C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35797479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stretch>
            <a:fillRect/>
          </a:stretch>
        </p:blipFill>
        <p:spPr>
          <a:xfrm>
            <a:off x="-3725" y="1490662"/>
            <a:ext cx="9144000" cy="3652838"/>
          </a:xfrm>
          <a:prstGeom prst="rect">
            <a:avLst/>
          </a:prstGeom>
        </p:spPr>
      </p:pic>
      <p:sp>
        <p:nvSpPr>
          <p:cNvPr id="3" name="Content Placeholder 2"/>
          <p:cNvSpPr>
            <a:spLocks noGrp="1"/>
          </p:cNvSpPr>
          <p:nvPr>
            <p:ph idx="1" hasCustomPrompt="1"/>
          </p:nvPr>
        </p:nvSpPr>
        <p:spPr>
          <a:xfrm>
            <a:off x="2582864" y="1753932"/>
            <a:ext cx="1985941" cy="2194560"/>
          </a:xfrm>
        </p:spPr>
        <p:txBody>
          <a:bodyPr>
            <a:normAutofit/>
          </a:bodyPr>
          <a:lstStyle>
            <a:lvl1pPr marL="0" indent="0">
              <a:lnSpc>
                <a:spcPct val="110000"/>
              </a:lnSpc>
              <a:buNone/>
              <a:defRPr sz="1400">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4" y="206376"/>
            <a:ext cx="4119541"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753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5" y="1753932"/>
            <a:ext cx="3657706" cy="2194560"/>
          </a:xfrm>
          <a:noFill/>
          <a:ln>
            <a:noFill/>
          </a:ln>
        </p:spPr>
        <p:txBody>
          <a:bodyPr anchor="t">
            <a:normAutofit/>
          </a:bodyPr>
          <a:lstStyle>
            <a:lvl1pPr marL="0" indent="0">
              <a:lnSpc>
                <a:spcPct val="110000"/>
              </a:lnSpc>
              <a:buNone/>
              <a:defRPr sz="1400">
                <a:ln>
                  <a:noFill/>
                </a:ln>
                <a:solidFill>
                  <a:srgbClr val="FFFFF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0"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14" name="Text Placeholder 11"/>
          <p:cNvSpPr>
            <a:spLocks noGrp="1"/>
          </p:cNvSpPr>
          <p:nvPr>
            <p:ph type="body" sz="quarter" idx="17" hasCustomPrompt="1"/>
          </p:nvPr>
        </p:nvSpPr>
        <p:spPr>
          <a:xfrm>
            <a:off x="449263" y="1046220"/>
            <a:ext cx="4571307"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386885687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Center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a:lstStyle/>
          <a:p>
            <a:pPr>
              <a:defRPr/>
            </a:pPr>
            <a:endParaRPr lang="en-US" sz="1350" dirty="0">
              <a:solidFill>
                <a:prstClr val="black"/>
              </a:solidFill>
              <a:latin typeface="Segoe UI" pitchFamily="34" charset="0"/>
            </a:endParaRPr>
          </a:p>
        </p:txBody>
      </p:sp>
      <p:pic>
        <p:nvPicPr>
          <p:cNvPr id="4" name="Picture 5" descr="LP bug MediumBlu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629652" y="4781552"/>
            <a:ext cx="206375"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userDrawn="1"/>
        </p:nvSpPr>
        <p:spPr bwMode="auto">
          <a:xfrm>
            <a:off x="228601" y="4820843"/>
            <a:ext cx="883575" cy="161583"/>
          </a:xfrm>
          <a:prstGeom prst="rect">
            <a:avLst/>
          </a:prstGeom>
          <a:noFill/>
          <a:ln w="9525">
            <a:noFill/>
            <a:miter lim="800000"/>
            <a:headEnd/>
            <a:tailEnd/>
          </a:ln>
        </p:spPr>
        <p:txBody>
          <a:bodyPr wrap="none">
            <a:spAutoFit/>
          </a:bodyPr>
          <a:lstStyle/>
          <a:p>
            <a:pPr>
              <a:defRPr/>
            </a:pPr>
            <a:r>
              <a:rPr lang="en-US" sz="450" dirty="0">
                <a:solidFill>
                  <a:prstClr val="black"/>
                </a:solidFill>
                <a:latin typeface="Segoe UI" pitchFamily="34" charset="0"/>
                <a:cs typeface="Segoe UI" pitchFamily="34" charset="0"/>
              </a:rPr>
              <a:t>©2014 LEAVITT PARTNERS </a:t>
            </a:r>
          </a:p>
        </p:txBody>
      </p:sp>
      <p:sp>
        <p:nvSpPr>
          <p:cNvPr id="2" name="Title 1"/>
          <p:cNvSpPr>
            <a:spLocks noGrp="1"/>
          </p:cNvSpPr>
          <p:nvPr>
            <p:ph type="title"/>
          </p:nvPr>
        </p:nvSpPr>
        <p:spPr>
          <a:xfrm>
            <a:off x="685800" y="0"/>
            <a:ext cx="7772400" cy="857250"/>
          </a:xfrm>
        </p:spPr>
        <p:txBody>
          <a:bodyPr>
            <a:normAutofit/>
          </a:bodyPr>
          <a:lstStyle>
            <a:lvl1pPr>
              <a:defRPr sz="2550" b="1">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165325870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Left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lIns="68577" tIns="34289" rIns="68577" bIns="34289"/>
          <a:lstStyle/>
          <a:p>
            <a:pPr eaLnBrk="0" fontAlgn="base" hangingPunct="0">
              <a:spcBef>
                <a:spcPct val="0"/>
              </a:spcBef>
              <a:spcAft>
                <a:spcPct val="0"/>
              </a:spcAft>
              <a:defRPr/>
            </a:pPr>
            <a:endParaRPr lang="en-US" sz="1800" dirty="0">
              <a:solidFill>
                <a:prstClr val="black"/>
              </a:solidFill>
              <a:ea typeface="ヒラギノ角ゴ Pro W3" pitchFamily="-112" charset="-128"/>
            </a:endParaRPr>
          </a:p>
        </p:txBody>
      </p:sp>
      <p:sp>
        <p:nvSpPr>
          <p:cNvPr id="6" name="Title 1"/>
          <p:cNvSpPr>
            <a:spLocks noGrp="1"/>
          </p:cNvSpPr>
          <p:nvPr>
            <p:ph type="title"/>
          </p:nvPr>
        </p:nvSpPr>
        <p:spPr>
          <a:xfrm>
            <a:off x="228600" y="171450"/>
            <a:ext cx="8659368" cy="459486"/>
          </a:xfrm>
          <a:prstGeom prst="rect">
            <a:avLst/>
          </a:prstGeom>
        </p:spPr>
        <p:txBody>
          <a:bodyPr lIns="91438" tIns="45719" rIns="91438" bIns="45719">
            <a:normAutofit/>
          </a:bodyPr>
          <a:lstStyle>
            <a:lvl1pPr algn="l">
              <a:defRPr sz="2600" b="1">
                <a:solidFill>
                  <a:schemeClr val="bg1"/>
                </a:solidFill>
              </a:defRPr>
            </a:lvl1pPr>
          </a:lstStyle>
          <a:p>
            <a:r>
              <a:rPr lang="en-US"/>
              <a:t>Click to edit Master title style</a:t>
            </a:r>
            <a:endParaRPr lang="en-US" dirty="0"/>
          </a:p>
        </p:txBody>
      </p:sp>
      <p:pic>
        <p:nvPicPr>
          <p:cNvPr id="7" name="Picture 5" descr="LP bug MediumBlu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55457" y="4781565"/>
            <a:ext cx="154781"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userDrawn="1"/>
        </p:nvSpPr>
        <p:spPr bwMode="auto">
          <a:xfrm>
            <a:off x="228603" y="4820843"/>
            <a:ext cx="847021" cy="146192"/>
          </a:xfrm>
          <a:prstGeom prst="rect">
            <a:avLst/>
          </a:prstGeom>
          <a:noFill/>
          <a:ln w="9525">
            <a:noFill/>
            <a:miter lim="800000"/>
            <a:headEnd/>
            <a:tailEnd/>
          </a:ln>
        </p:spPr>
        <p:txBody>
          <a:bodyPr wrap="none" lIns="68577" tIns="34289" rIns="68577" bIns="34289">
            <a:spAutoFit/>
          </a:bodyPr>
          <a:lstStyle/>
          <a:p>
            <a:pPr eaLnBrk="0" fontAlgn="base" hangingPunct="0">
              <a:spcBef>
                <a:spcPct val="0"/>
              </a:spcBef>
              <a:spcAft>
                <a:spcPct val="0"/>
              </a:spcAft>
              <a:defRPr/>
            </a:pPr>
            <a:r>
              <a:rPr lang="en-US" sz="500" dirty="0">
                <a:solidFill>
                  <a:prstClr val="black"/>
                </a:solidFill>
                <a:ea typeface="ヒラギノ角ゴ Pro W3" pitchFamily="-112" charset="-128"/>
                <a:cs typeface="Segoe UI" pitchFamily="34" charset="0"/>
              </a:rPr>
              <a:t>©2014 LEAVITT PARTNERS </a:t>
            </a:r>
          </a:p>
        </p:txBody>
      </p:sp>
      <p:sp>
        <p:nvSpPr>
          <p:cNvPr id="9" name="TextBox 8"/>
          <p:cNvSpPr txBox="1"/>
          <p:nvPr userDrawn="1"/>
        </p:nvSpPr>
        <p:spPr>
          <a:xfrm>
            <a:off x="8371492" y="4781563"/>
            <a:ext cx="283964" cy="192358"/>
          </a:xfrm>
          <a:prstGeom prst="rect">
            <a:avLst/>
          </a:prstGeom>
          <a:noFill/>
        </p:spPr>
        <p:txBody>
          <a:bodyPr wrap="square" lIns="68577" tIns="34289" rIns="68577" bIns="34289" rtlCol="0">
            <a:spAutoFit/>
          </a:bodyPr>
          <a:lstStyle/>
          <a:p>
            <a:pPr algn="r"/>
            <a:fld id="{879E2ECD-52C4-4036-9BD3-F4AEC1C18931}" type="slidenum">
              <a:rPr lang="en-US" sz="800">
                <a:solidFill>
                  <a:prstClr val="black"/>
                </a:solidFill>
              </a:rPr>
              <a:pPr algn="r"/>
              <a:t>‹#›</a:t>
            </a:fld>
            <a:endParaRPr lang="en-US" sz="800" dirty="0">
              <a:solidFill>
                <a:prstClr val="black"/>
              </a:solidFill>
            </a:endParaRPr>
          </a:p>
        </p:txBody>
      </p:sp>
    </p:spTree>
    <p:extLst>
      <p:ext uri="{BB962C8B-B14F-4D97-AF65-F5344CB8AC3E}">
        <p14:creationId xmlns:p14="http://schemas.microsoft.com/office/powerpoint/2010/main" val="27818126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userDrawn="1">
  <p:cSld name="1_Title/Sub/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4800600" cy="822957"/>
          </a:xfrm>
        </p:spPr>
        <p:txBody>
          <a:bodyPr anchor="b">
            <a:normAutofit/>
          </a:bodyPr>
          <a:lstStyle>
            <a:lvl1pPr algn="l">
              <a:lnSpc>
                <a:spcPct val="80000"/>
              </a:lnSpc>
              <a:defRPr sz="2800">
                <a:solidFill>
                  <a:schemeClr val="bg1"/>
                </a:solidFill>
              </a:defRPr>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4" y="2571751"/>
            <a:ext cx="4792663" cy="2022872"/>
          </a:xfrm>
        </p:spPr>
        <p:txBody>
          <a:bodyPr>
            <a:normAutofit/>
          </a:bodyPr>
          <a:lstStyle>
            <a:lvl1pPr marL="0" indent="0">
              <a:lnSpc>
                <a:spcPct val="110000"/>
              </a:lnSpc>
              <a:buNone/>
              <a:defRPr sz="1400">
                <a:solidFill>
                  <a:srgbClr val="10253F"/>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4"/>
            <a:ext cx="2133600" cy="273844"/>
          </a:xfrm>
        </p:spPr>
        <p:txBody>
          <a:bodyPr/>
          <a:lstStyle/>
          <a:p>
            <a:fld id="{EC5ACCE0-8808-4A80-81C0-D1ED56030101}"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6"/>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431894"/>
            <a:ext cx="4800600" cy="365125"/>
          </a:xfrm>
        </p:spPr>
        <p:txBody>
          <a:bodyPr>
            <a:noAutofit/>
          </a:bodyPr>
          <a:lstStyle>
            <a:lvl1pPr marL="0" indent="0">
              <a:buNone/>
              <a:defRPr sz="1600"/>
            </a:lvl1pPr>
            <a:lvl2pPr marL="457189" indent="0">
              <a:buNone/>
              <a:defRPr sz="1600"/>
            </a:lvl2pPr>
            <a:lvl3pPr marL="914378" indent="0">
              <a:buNone/>
              <a:defRPr sz="1600"/>
            </a:lvl3pPr>
            <a:lvl4pPr marL="1371566" indent="0">
              <a:buNone/>
              <a:defRPr sz="1600"/>
            </a:lvl4pPr>
            <a:lvl5pPr marL="1828754"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Tree>
    <p:extLst>
      <p:ext uri="{BB962C8B-B14F-4D97-AF65-F5344CB8AC3E}">
        <p14:creationId xmlns:p14="http://schemas.microsoft.com/office/powerpoint/2010/main" val="337161979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4"/>
            <a:ext cx="2133600" cy="273844"/>
          </a:xfrm>
        </p:spPr>
        <p:txBody>
          <a:bodyPr/>
          <a:lstStyle/>
          <a:p>
            <a:fld id="{EF8222F9-93D6-45BB-9589-81D079D3B8C1}"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7"/>
            <a:ext cx="4800600" cy="365125"/>
          </a:xfrm>
        </p:spPr>
        <p:txBody>
          <a:bodyPr>
            <a:noAutofit/>
          </a:bodyPr>
          <a:lstStyle>
            <a:lvl1pPr marL="0" indent="0">
              <a:buNone/>
              <a:defRPr sz="1600"/>
            </a:lvl1pPr>
            <a:lvl2pPr marL="457178" indent="0">
              <a:buNone/>
              <a:defRPr sz="1600"/>
            </a:lvl2pPr>
            <a:lvl3pPr marL="914355" indent="0">
              <a:buNone/>
              <a:defRPr sz="1600"/>
            </a:lvl3pPr>
            <a:lvl4pPr marL="1371532" indent="0">
              <a:buNone/>
              <a:defRPr sz="1600"/>
            </a:lvl4pPr>
            <a:lvl5pPr marL="1828709"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74968540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FAFEC2-A756-4686-848E-E30844BE6C08}" type="datetimeFigureOut">
              <a:rPr lang="en-US" smtClean="0"/>
              <a:t>1/16/19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AAD1956-AF48-40BF-B767-D9AE1DC09778}" type="slidenum">
              <a:rPr lang="en-US" smtClean="0"/>
              <a:t>‹#›</a:t>
            </a:fld>
            <a:endParaRPr lang="en-US" dirty="0"/>
          </a:p>
        </p:txBody>
      </p:sp>
    </p:spTree>
    <p:extLst>
      <p:ext uri="{BB962C8B-B14F-4D97-AF65-F5344CB8AC3E}">
        <p14:creationId xmlns:p14="http://schemas.microsoft.com/office/powerpoint/2010/main" val="109811007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extBox 1"/>
          <p:cNvSpPr txBox="1"/>
          <p:nvPr userDrawn="1"/>
        </p:nvSpPr>
        <p:spPr>
          <a:xfrm>
            <a:off x="1765304" y="2209803"/>
            <a:ext cx="184731" cy="253787"/>
          </a:xfrm>
          <a:prstGeom prst="rect">
            <a:avLst/>
          </a:prstGeom>
          <a:noFill/>
        </p:spPr>
        <p:txBody>
          <a:bodyPr wrap="none" rtlCol="0">
            <a:spAutoFit/>
          </a:bodyPr>
          <a:lstStyle/>
          <a:p>
            <a:pPr defTabSz="514361"/>
            <a:endParaRPr lang="en-US" sz="1049" dirty="0">
              <a:solidFill>
                <a:prstClr val="black"/>
              </a:solidFill>
            </a:endParaRPr>
          </a:p>
        </p:txBody>
      </p:sp>
    </p:spTree>
    <p:extLst>
      <p:ext uri="{BB962C8B-B14F-4D97-AF65-F5344CB8AC3E}">
        <p14:creationId xmlns:p14="http://schemas.microsoft.com/office/powerpoint/2010/main" val="59110697"/>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Content/Object/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4571307"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BEAB3DB8-9252-4813-8A2B-1C0C171C3F45}"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6553200" y="4767263"/>
            <a:ext cx="2133600" cy="273844"/>
          </a:xfrm>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chor="t">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4108514" cy="3650023"/>
          </a:xfrm>
          <a:noFill/>
          <a:ln>
            <a:noFill/>
          </a:ln>
        </p:spPr>
        <p:txBody>
          <a:bodyPr anchor="t">
            <a:normAutofit/>
          </a:bodyPr>
          <a:lstStyle>
            <a:lvl1pPr marL="0" indent="0">
              <a:lnSpc>
                <a:spcPct val="110000"/>
              </a:lnSpc>
              <a:buNone/>
              <a:defRPr sz="1400">
                <a:ln>
                  <a:noFill/>
                </a:ln>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9" name="Content Placeholder 4"/>
          <p:cNvSpPr>
            <a:spLocks noGrp="1"/>
          </p:cNvSpPr>
          <p:nvPr>
            <p:ph sz="quarter" idx="20"/>
          </p:nvPr>
        </p:nvSpPr>
        <p:spPr>
          <a:xfrm>
            <a:off x="5259007" y="589019"/>
            <a:ext cx="3427793" cy="2743200"/>
          </a:xfrm>
          <a:solidFill>
            <a:schemeClr val="tx2">
              <a:lumMod val="50000"/>
            </a:schemeClr>
          </a:solidFill>
          <a:ln>
            <a:noFill/>
          </a:ln>
        </p:spPr>
        <p:txBody>
          <a:bodyPr anchor="t">
            <a:normAutofit/>
          </a:bodyPr>
          <a:lstStyle>
            <a:lvl1pPr marL="0" indent="0">
              <a:buNone/>
              <a:defRPr sz="1400">
                <a:ln>
                  <a:noFill/>
                </a:ln>
              </a:defRPr>
            </a:lvl1pPr>
          </a:lstStyle>
          <a:p>
            <a:pPr lvl="0"/>
            <a:r>
              <a:rPr lang="en-US"/>
              <a:t>Click to edit Master text styles</a:t>
            </a:r>
          </a:p>
        </p:txBody>
      </p:sp>
      <p:sp>
        <p:nvSpPr>
          <p:cNvPr id="11" name="Content Placeholder 4"/>
          <p:cNvSpPr>
            <a:spLocks noGrp="1"/>
          </p:cNvSpPr>
          <p:nvPr>
            <p:ph sz="quarter" idx="21" hasCustomPrompt="1"/>
          </p:nvPr>
        </p:nvSpPr>
        <p:spPr>
          <a:xfrm>
            <a:off x="5259007" y="3416626"/>
            <a:ext cx="3427793" cy="1371600"/>
          </a:xfrm>
          <a:noFill/>
          <a:ln>
            <a:noFill/>
          </a:ln>
        </p:spPr>
        <p:txBody>
          <a:bodyPr anchor="t">
            <a:normAutofit/>
          </a:bodyPr>
          <a:lstStyle>
            <a:lvl1pPr marL="0" indent="0">
              <a:buNone/>
              <a:defRPr sz="1200" i="1">
                <a:ln>
                  <a:noFill/>
                </a:ln>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7601981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loud Slide">
    <p:bg>
      <p:bgPr>
        <a:solidFill>
          <a:schemeClr val="accent4">
            <a:lumMod val="20000"/>
            <a:lumOff val="80000"/>
          </a:schemeClr>
        </a:solidFill>
        <a:effectLst/>
      </p:bgPr>
    </p:bg>
    <p:spTree>
      <p:nvGrpSpPr>
        <p:cNvPr id="1" name=""/>
        <p:cNvGrpSpPr/>
        <p:nvPr/>
      </p:nvGrpSpPr>
      <p:grpSpPr>
        <a:xfrm>
          <a:off x="0" y="0"/>
          <a:ext cx="0" cy="0"/>
          <a:chOff x="0" y="0"/>
          <a:chExt cx="0" cy="0"/>
        </a:xfrm>
      </p:grpSpPr>
      <p:grpSp>
        <p:nvGrpSpPr>
          <p:cNvPr id="9" name="Group 8"/>
          <p:cNvGrpSpPr/>
          <p:nvPr userDrawn="1"/>
        </p:nvGrpSpPr>
        <p:grpSpPr>
          <a:xfrm>
            <a:off x="-116535" y="-79825"/>
            <a:ext cx="2121876" cy="1405478"/>
            <a:chOff x="945660" y="504096"/>
            <a:chExt cx="3946769" cy="2614242"/>
          </a:xfrm>
        </p:grpSpPr>
        <p:sp>
          <p:nvSpPr>
            <p:cNvPr id="3" name="Rounded Rectangle 2"/>
            <p:cNvSpPr/>
            <p:nvPr userDrawn="1"/>
          </p:nvSpPr>
          <p:spPr>
            <a:xfrm>
              <a:off x="945660" y="1961662"/>
              <a:ext cx="3946769"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4" name="Oval 3"/>
            <p:cNvSpPr/>
            <p:nvPr userDrawn="1"/>
          </p:nvSpPr>
          <p:spPr>
            <a:xfrm>
              <a:off x="1293449" y="1039450"/>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5" name="Oval 4"/>
            <p:cNvSpPr/>
            <p:nvPr userDrawn="1"/>
          </p:nvSpPr>
          <p:spPr>
            <a:xfrm>
              <a:off x="3430951" y="1146910"/>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7" name="Oval 6"/>
            <p:cNvSpPr/>
            <p:nvPr userDrawn="1"/>
          </p:nvSpPr>
          <p:spPr>
            <a:xfrm>
              <a:off x="1973383" y="504096"/>
              <a:ext cx="2047631" cy="2047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10" name="Group 9"/>
          <p:cNvGrpSpPr/>
          <p:nvPr userDrawn="1"/>
        </p:nvGrpSpPr>
        <p:grpSpPr>
          <a:xfrm>
            <a:off x="7170541" y="384143"/>
            <a:ext cx="1421421" cy="941515"/>
            <a:chOff x="945660" y="504096"/>
            <a:chExt cx="3946769" cy="2614242"/>
          </a:xfrm>
        </p:grpSpPr>
        <p:sp>
          <p:nvSpPr>
            <p:cNvPr id="11" name="Rounded Rectangle 10"/>
            <p:cNvSpPr/>
            <p:nvPr userDrawn="1"/>
          </p:nvSpPr>
          <p:spPr>
            <a:xfrm>
              <a:off x="945660" y="1961662"/>
              <a:ext cx="3946769"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2" name="Oval 11"/>
            <p:cNvSpPr/>
            <p:nvPr userDrawn="1"/>
          </p:nvSpPr>
          <p:spPr>
            <a:xfrm>
              <a:off x="1293449" y="1039450"/>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3" name="Oval 12"/>
            <p:cNvSpPr/>
            <p:nvPr userDrawn="1"/>
          </p:nvSpPr>
          <p:spPr>
            <a:xfrm>
              <a:off x="3430951" y="1146910"/>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4" name="Oval 13"/>
            <p:cNvSpPr/>
            <p:nvPr userDrawn="1"/>
          </p:nvSpPr>
          <p:spPr>
            <a:xfrm>
              <a:off x="1973383" y="504096"/>
              <a:ext cx="2047631" cy="2047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20" name="Group 19"/>
          <p:cNvGrpSpPr/>
          <p:nvPr userDrawn="1"/>
        </p:nvGrpSpPr>
        <p:grpSpPr>
          <a:xfrm>
            <a:off x="3416237" y="468307"/>
            <a:ext cx="2298761" cy="1639826"/>
            <a:chOff x="5697415" y="1961662"/>
            <a:chExt cx="3477847" cy="2480931"/>
          </a:xfrm>
        </p:grpSpPr>
        <p:sp>
          <p:nvSpPr>
            <p:cNvPr id="16" name="Rounded Rectangle 15"/>
            <p:cNvSpPr/>
            <p:nvPr userDrawn="1"/>
          </p:nvSpPr>
          <p:spPr>
            <a:xfrm>
              <a:off x="5697415" y="2492345"/>
              <a:ext cx="3477847"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7" name="Oval 16"/>
            <p:cNvSpPr/>
            <p:nvPr userDrawn="1"/>
          </p:nvSpPr>
          <p:spPr>
            <a:xfrm>
              <a:off x="5960011" y="3012378"/>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8" name="Oval 17"/>
            <p:cNvSpPr/>
            <p:nvPr userDrawn="1"/>
          </p:nvSpPr>
          <p:spPr>
            <a:xfrm>
              <a:off x="7624687" y="2015794"/>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19" name="Oval 18"/>
            <p:cNvSpPr/>
            <p:nvPr userDrawn="1"/>
          </p:nvSpPr>
          <p:spPr>
            <a:xfrm>
              <a:off x="6150708" y="1961662"/>
              <a:ext cx="2274277" cy="2274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21" name="Group 20"/>
          <p:cNvGrpSpPr/>
          <p:nvPr userDrawn="1"/>
        </p:nvGrpSpPr>
        <p:grpSpPr>
          <a:xfrm>
            <a:off x="6559830" y="2546487"/>
            <a:ext cx="1652260" cy="1178645"/>
            <a:chOff x="5697415" y="1961662"/>
            <a:chExt cx="3477847" cy="2480931"/>
          </a:xfrm>
        </p:grpSpPr>
        <p:sp>
          <p:nvSpPr>
            <p:cNvPr id="22" name="Rounded Rectangle 21"/>
            <p:cNvSpPr/>
            <p:nvPr userDrawn="1"/>
          </p:nvSpPr>
          <p:spPr>
            <a:xfrm>
              <a:off x="5697415" y="2492345"/>
              <a:ext cx="3477847"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23" name="Oval 22"/>
            <p:cNvSpPr/>
            <p:nvPr userDrawn="1"/>
          </p:nvSpPr>
          <p:spPr>
            <a:xfrm>
              <a:off x="5960011" y="3012378"/>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24" name="Oval 23"/>
            <p:cNvSpPr/>
            <p:nvPr userDrawn="1"/>
          </p:nvSpPr>
          <p:spPr>
            <a:xfrm>
              <a:off x="7624687" y="2015794"/>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25" name="Oval 24"/>
            <p:cNvSpPr/>
            <p:nvPr userDrawn="1"/>
          </p:nvSpPr>
          <p:spPr>
            <a:xfrm>
              <a:off x="6150708" y="1961662"/>
              <a:ext cx="2274277" cy="2274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26" name="Group 25"/>
          <p:cNvGrpSpPr/>
          <p:nvPr userDrawn="1"/>
        </p:nvGrpSpPr>
        <p:grpSpPr>
          <a:xfrm>
            <a:off x="3715851" y="3697785"/>
            <a:ext cx="1421421" cy="941515"/>
            <a:chOff x="945660" y="504096"/>
            <a:chExt cx="3946769" cy="2614242"/>
          </a:xfrm>
        </p:grpSpPr>
        <p:sp>
          <p:nvSpPr>
            <p:cNvPr id="27" name="Rounded Rectangle 26"/>
            <p:cNvSpPr/>
            <p:nvPr userDrawn="1"/>
          </p:nvSpPr>
          <p:spPr>
            <a:xfrm>
              <a:off x="945660" y="1961662"/>
              <a:ext cx="3946769"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28" name="Oval 27"/>
            <p:cNvSpPr/>
            <p:nvPr userDrawn="1"/>
          </p:nvSpPr>
          <p:spPr>
            <a:xfrm>
              <a:off x="1293449" y="1039450"/>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29" name="Oval 28"/>
            <p:cNvSpPr/>
            <p:nvPr userDrawn="1"/>
          </p:nvSpPr>
          <p:spPr>
            <a:xfrm>
              <a:off x="3430951" y="1146910"/>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30" name="Oval 29"/>
            <p:cNvSpPr/>
            <p:nvPr userDrawn="1"/>
          </p:nvSpPr>
          <p:spPr>
            <a:xfrm>
              <a:off x="1973383" y="504096"/>
              <a:ext cx="2047631" cy="20476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31" name="Group 30"/>
          <p:cNvGrpSpPr/>
          <p:nvPr userDrawn="1"/>
        </p:nvGrpSpPr>
        <p:grpSpPr>
          <a:xfrm>
            <a:off x="789898" y="3123361"/>
            <a:ext cx="1049477" cy="748647"/>
            <a:chOff x="5697415" y="1961662"/>
            <a:chExt cx="3477847" cy="2480931"/>
          </a:xfrm>
        </p:grpSpPr>
        <p:sp>
          <p:nvSpPr>
            <p:cNvPr id="32" name="Rounded Rectangle 31"/>
            <p:cNvSpPr/>
            <p:nvPr userDrawn="1"/>
          </p:nvSpPr>
          <p:spPr>
            <a:xfrm>
              <a:off x="5697415" y="2492345"/>
              <a:ext cx="3477847"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33" name="Oval 32"/>
            <p:cNvSpPr/>
            <p:nvPr userDrawn="1"/>
          </p:nvSpPr>
          <p:spPr>
            <a:xfrm>
              <a:off x="5960011" y="3012378"/>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34" name="Oval 33"/>
            <p:cNvSpPr/>
            <p:nvPr userDrawn="1"/>
          </p:nvSpPr>
          <p:spPr>
            <a:xfrm>
              <a:off x="7624687" y="2015794"/>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35" name="Oval 34"/>
            <p:cNvSpPr/>
            <p:nvPr userDrawn="1"/>
          </p:nvSpPr>
          <p:spPr>
            <a:xfrm>
              <a:off x="6150708" y="1961662"/>
              <a:ext cx="2274277" cy="2274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grpSp>
        <p:nvGrpSpPr>
          <p:cNvPr id="42" name="Group 41"/>
          <p:cNvGrpSpPr/>
          <p:nvPr userDrawn="1"/>
        </p:nvGrpSpPr>
        <p:grpSpPr>
          <a:xfrm>
            <a:off x="7930356" y="4344459"/>
            <a:ext cx="1652260" cy="1178645"/>
            <a:chOff x="5697415" y="1961662"/>
            <a:chExt cx="3477847" cy="2480931"/>
          </a:xfrm>
        </p:grpSpPr>
        <p:sp>
          <p:nvSpPr>
            <p:cNvPr id="43" name="Rounded Rectangle 42"/>
            <p:cNvSpPr/>
            <p:nvPr userDrawn="1"/>
          </p:nvSpPr>
          <p:spPr>
            <a:xfrm>
              <a:off x="5697415" y="2492345"/>
              <a:ext cx="3477847" cy="115667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44" name="Oval 43"/>
            <p:cNvSpPr/>
            <p:nvPr userDrawn="1"/>
          </p:nvSpPr>
          <p:spPr>
            <a:xfrm>
              <a:off x="5960011" y="3012378"/>
              <a:ext cx="1430215" cy="14302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45" name="Oval 44"/>
            <p:cNvSpPr/>
            <p:nvPr userDrawn="1"/>
          </p:nvSpPr>
          <p:spPr>
            <a:xfrm>
              <a:off x="7624687" y="2015794"/>
              <a:ext cx="1152769" cy="115276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sp>
          <p:nvSpPr>
            <p:cNvPr id="46" name="Oval 45"/>
            <p:cNvSpPr/>
            <p:nvPr userDrawn="1"/>
          </p:nvSpPr>
          <p:spPr>
            <a:xfrm>
              <a:off x="6150708" y="1961662"/>
              <a:ext cx="2274277" cy="22742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61"/>
              <a:endParaRPr lang="en-US" sz="1049" dirty="0">
                <a:solidFill>
                  <a:prstClr val="white"/>
                </a:solidFill>
              </a:endParaRPr>
            </a:p>
          </p:txBody>
        </p:sp>
      </p:grpSp>
    </p:spTree>
    <p:extLst>
      <p:ext uri="{BB962C8B-B14F-4D97-AF65-F5344CB8AC3E}">
        <p14:creationId xmlns:p14="http://schemas.microsoft.com/office/powerpoint/2010/main" val="18453286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4" y="589019"/>
            <a:ext cx="8229600" cy="457200"/>
          </a:xfrm>
          <a:prstGeom prst="rect">
            <a:avLst/>
          </a:prstGeom>
        </p:spPr>
        <p:txBody>
          <a:bodyPr lIns="91438" tIns="45719" rIns="91438" bIns="45719" anchor="b">
            <a:normAutofit/>
          </a:bodyPr>
          <a:lstStyle>
            <a:lvl1pPr algn="l">
              <a:lnSpc>
                <a:spcPct val="80000"/>
              </a:lnSpc>
              <a:defRPr sz="21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4" y="4767269"/>
            <a:ext cx="2133600" cy="273844"/>
          </a:xfrm>
          <a:prstGeom prst="rect">
            <a:avLst/>
          </a:prstGeom>
        </p:spPr>
        <p:txBody>
          <a:bodyPr lIns="91438" tIns="45719" rIns="91438" bIns="45719"/>
          <a:lstStyle/>
          <a:p>
            <a:pPr defTabSz="514361"/>
            <a:endParaRPr lang="en-US" sz="1049" dirty="0">
              <a:solidFill>
                <a:prstClr val="black"/>
              </a:solidFill>
            </a:endParaRPr>
          </a:p>
        </p:txBody>
      </p:sp>
      <p:sp>
        <p:nvSpPr>
          <p:cNvPr id="5" name="Footer Placeholder 4"/>
          <p:cNvSpPr>
            <a:spLocks noGrp="1"/>
          </p:cNvSpPr>
          <p:nvPr>
            <p:ph type="ftr" sz="quarter" idx="11"/>
          </p:nvPr>
        </p:nvSpPr>
        <p:spPr>
          <a:xfrm>
            <a:off x="3124202" y="4767269"/>
            <a:ext cx="2895600" cy="273844"/>
          </a:xfrm>
          <a:prstGeom prst="rect">
            <a:avLst/>
          </a:prstGeom>
        </p:spPr>
        <p:txBody>
          <a:bodyPr lIns="91438" tIns="45719" rIns="91438" bIns="45719"/>
          <a:lstStyle/>
          <a:p>
            <a:pPr defTabSz="514361"/>
            <a:endParaRPr lang="en-US" sz="1049" dirty="0">
              <a:solidFill>
                <a:prstClr val="black"/>
              </a:solidFill>
            </a:endParaRPr>
          </a:p>
        </p:txBody>
      </p:sp>
      <p:sp>
        <p:nvSpPr>
          <p:cNvPr id="6" name="Slide Number Placeholder 5"/>
          <p:cNvSpPr>
            <a:spLocks noGrp="1"/>
          </p:cNvSpPr>
          <p:nvPr>
            <p:ph type="sldNum" sz="quarter" idx="12"/>
          </p:nvPr>
        </p:nvSpPr>
        <p:spPr>
          <a:xfrm>
            <a:off x="6553200" y="4767269"/>
            <a:ext cx="2133600" cy="273844"/>
          </a:xfrm>
          <a:prstGeom prst="rect">
            <a:avLst/>
          </a:prstGeom>
        </p:spPr>
        <p:txBody>
          <a:bodyPr lIns="91438" tIns="45719" rIns="91438" bIns="45719"/>
          <a:lstStyle/>
          <a:p>
            <a:pPr defTabSz="514361"/>
            <a:fld id="{C930D2CD-9BC2-1545-9CA9-436CF28268A4}" type="slidenum">
              <a:rPr lang="en-US" sz="1049" smtClean="0">
                <a:solidFill>
                  <a:prstClr val="black"/>
                </a:solidFill>
              </a:rPr>
              <a:pPr defTabSz="514361"/>
              <a:t>‹#›</a:t>
            </a:fld>
            <a:endParaRPr lang="en-US" sz="1049" dirty="0">
              <a:solidFill>
                <a:prstClr val="black"/>
              </a:solidFill>
            </a:endParaRPr>
          </a:p>
        </p:txBody>
      </p:sp>
      <p:sp>
        <p:nvSpPr>
          <p:cNvPr id="12" name="Text Placeholder 11"/>
          <p:cNvSpPr>
            <a:spLocks noGrp="1"/>
          </p:cNvSpPr>
          <p:nvPr>
            <p:ph type="body" sz="quarter" idx="16" hasCustomPrompt="1"/>
          </p:nvPr>
        </p:nvSpPr>
        <p:spPr>
          <a:xfrm>
            <a:off x="449263" y="206384"/>
            <a:ext cx="4800600" cy="365125"/>
          </a:xfrm>
          <a:prstGeom prst="rect">
            <a:avLst/>
          </a:prstGeom>
        </p:spPr>
        <p:txBody>
          <a:bodyPr lIns="91438" tIns="45719" rIns="91438" bIns="45719">
            <a:noAutofit/>
          </a:bodyPr>
          <a:lstStyle>
            <a:lvl1pPr marL="0" indent="0">
              <a:buNone/>
              <a:defRPr sz="1200"/>
            </a:lvl1pPr>
            <a:lvl2pPr marL="342891" indent="0">
              <a:buNone/>
              <a:defRPr sz="1200"/>
            </a:lvl2pPr>
            <a:lvl3pPr marL="685781" indent="0">
              <a:buNone/>
              <a:defRPr sz="1200"/>
            </a:lvl3pPr>
            <a:lvl4pPr marL="1028670" indent="0">
              <a:buNone/>
              <a:defRPr sz="1200"/>
            </a:lvl4pPr>
            <a:lvl5pPr marL="1371560" indent="0">
              <a:buNone/>
              <a:defRPr sz="12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prstGeom prst="rect">
            <a:avLst/>
          </a:prstGeom>
          <a:noFill/>
          <a:ln>
            <a:noFill/>
          </a:ln>
        </p:spPr>
        <p:txBody>
          <a:bodyPr lIns="91438" tIns="45719" rIns="91438" bIns="45719" anchor="t">
            <a:normAutofit/>
          </a:bodyPr>
          <a:lstStyle>
            <a:lvl1pPr marL="0" indent="0">
              <a:buNone/>
              <a:defRPr sz="1049">
                <a:ln>
                  <a:noFill/>
                </a:ln>
              </a:defRPr>
            </a:lvl1pPr>
          </a:lstStyle>
          <a:p>
            <a:pPr lvl="0"/>
            <a:r>
              <a:rPr lang="en-US"/>
              <a:t>Click to edit Master text styles</a:t>
            </a:r>
          </a:p>
        </p:txBody>
      </p:sp>
    </p:spTree>
    <p:extLst>
      <p:ext uri="{BB962C8B-B14F-4D97-AF65-F5344CB8AC3E}">
        <p14:creationId xmlns:p14="http://schemas.microsoft.com/office/powerpoint/2010/main" val="409878034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Left Title_blue accent_blank">
    <p:bg>
      <p:bgPr>
        <a:solidFill>
          <a:schemeClr val="bg1"/>
        </a:solidFill>
        <a:effectLst/>
      </p:bgPr>
    </p:bg>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0" y="0"/>
            <a:ext cx="9144000" cy="685800"/>
          </a:xfrm>
          <a:prstGeom prst="rect">
            <a:avLst/>
          </a:prstGeom>
          <a:solidFill>
            <a:srgbClr val="193560"/>
          </a:solidFill>
          <a:ln w="9525" algn="ctr">
            <a:noFill/>
            <a:round/>
            <a:headEnd/>
            <a:tailEnd/>
          </a:ln>
        </p:spPr>
        <p:txBody>
          <a:bodyPr lIns="51433" tIns="25716" rIns="51433" bIns="25716"/>
          <a:lstStyle/>
          <a:p>
            <a:pPr defTabSz="514361" eaLnBrk="0" fontAlgn="base" hangingPunct="0">
              <a:spcBef>
                <a:spcPct val="0"/>
              </a:spcBef>
              <a:spcAft>
                <a:spcPct val="0"/>
              </a:spcAft>
              <a:defRPr/>
            </a:pPr>
            <a:endParaRPr lang="en-US" sz="1350" dirty="0">
              <a:solidFill>
                <a:prstClr val="black"/>
              </a:solidFill>
              <a:ea typeface="ヒラギノ角ゴ Pro W3" pitchFamily="-112" charset="-128"/>
            </a:endParaRPr>
          </a:p>
        </p:txBody>
      </p:sp>
      <p:sp>
        <p:nvSpPr>
          <p:cNvPr id="6" name="Title 1"/>
          <p:cNvSpPr>
            <a:spLocks noGrp="1"/>
          </p:cNvSpPr>
          <p:nvPr>
            <p:ph type="title"/>
          </p:nvPr>
        </p:nvSpPr>
        <p:spPr>
          <a:xfrm>
            <a:off x="228602" y="171450"/>
            <a:ext cx="8659368" cy="459486"/>
          </a:xfrm>
          <a:prstGeom prst="rect">
            <a:avLst/>
          </a:prstGeom>
        </p:spPr>
        <p:txBody>
          <a:bodyPr lIns="91438" tIns="45719" rIns="91438" bIns="45719">
            <a:normAutofit/>
          </a:bodyPr>
          <a:lstStyle>
            <a:lvl1pPr algn="l">
              <a:defRPr sz="1950" b="1">
                <a:solidFill>
                  <a:schemeClr val="bg1"/>
                </a:solidFill>
              </a:defRPr>
            </a:lvl1pPr>
          </a:lstStyle>
          <a:p>
            <a:r>
              <a:rPr lang="en-US" dirty="0"/>
              <a:t>Click to edit Master title style</a:t>
            </a:r>
          </a:p>
        </p:txBody>
      </p:sp>
      <p:pic>
        <p:nvPicPr>
          <p:cNvPr id="7" name="Picture 5" descr="LP bug MediumBlue"/>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655458" y="4781569"/>
            <a:ext cx="154782" cy="15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userDrawn="1"/>
        </p:nvSpPr>
        <p:spPr bwMode="auto">
          <a:xfrm>
            <a:off x="228605" y="4820842"/>
            <a:ext cx="637671" cy="109642"/>
          </a:xfrm>
          <a:prstGeom prst="rect">
            <a:avLst/>
          </a:prstGeom>
          <a:noFill/>
          <a:ln w="9525">
            <a:noFill/>
            <a:miter lim="800000"/>
            <a:headEnd/>
            <a:tailEnd/>
          </a:ln>
        </p:spPr>
        <p:txBody>
          <a:bodyPr wrap="none" lIns="51433" tIns="25716" rIns="51433" bIns="25716">
            <a:spAutoFit/>
          </a:bodyPr>
          <a:lstStyle/>
          <a:p>
            <a:pPr defTabSz="514361" eaLnBrk="0" fontAlgn="base" hangingPunct="0">
              <a:spcBef>
                <a:spcPct val="0"/>
              </a:spcBef>
              <a:spcAft>
                <a:spcPct val="0"/>
              </a:spcAft>
              <a:defRPr/>
            </a:pPr>
            <a:r>
              <a:rPr lang="en-US" sz="375" dirty="0">
                <a:solidFill>
                  <a:prstClr val="black"/>
                </a:solidFill>
                <a:ea typeface="ヒラギノ角ゴ Pro W3" pitchFamily="-112" charset="-128"/>
                <a:cs typeface="Segoe UI" pitchFamily="34" charset="0"/>
              </a:rPr>
              <a:t>©2014 LEAVITT PARTNERS </a:t>
            </a:r>
          </a:p>
        </p:txBody>
      </p:sp>
      <p:sp>
        <p:nvSpPr>
          <p:cNvPr id="9" name="TextBox 8"/>
          <p:cNvSpPr txBox="1"/>
          <p:nvPr userDrawn="1"/>
        </p:nvSpPr>
        <p:spPr>
          <a:xfrm>
            <a:off x="8371492" y="4781563"/>
            <a:ext cx="283964" cy="144267"/>
          </a:xfrm>
          <a:prstGeom prst="rect">
            <a:avLst/>
          </a:prstGeom>
          <a:noFill/>
        </p:spPr>
        <p:txBody>
          <a:bodyPr wrap="square" lIns="51433" tIns="25716" rIns="51433" bIns="25716" rtlCol="0">
            <a:spAutoFit/>
          </a:bodyPr>
          <a:lstStyle/>
          <a:p>
            <a:pPr algn="r" defTabSz="514361"/>
            <a:fld id="{879E2ECD-52C4-4036-9BD3-F4AEC1C18931}" type="slidenum">
              <a:rPr lang="en-US" sz="600">
                <a:solidFill>
                  <a:prstClr val="black"/>
                </a:solidFill>
              </a:rPr>
              <a:pPr algn="r" defTabSz="514361"/>
              <a:t>‹#›</a:t>
            </a:fld>
            <a:endParaRPr lang="en-US" sz="600" dirty="0">
              <a:solidFill>
                <a:prstClr val="black"/>
              </a:solidFill>
            </a:endParaRPr>
          </a:p>
        </p:txBody>
      </p:sp>
    </p:spTree>
    <p:extLst>
      <p:ext uri="{BB962C8B-B14F-4D97-AF65-F5344CB8AC3E}">
        <p14:creationId xmlns:p14="http://schemas.microsoft.com/office/powerpoint/2010/main" val="112309310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682029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6544" y="2412032"/>
            <a:ext cx="2786576" cy="815507"/>
          </a:xfrm>
          <a:prstGeom prst="rect">
            <a:avLst/>
          </a:prstGeom>
        </p:spPr>
      </p:pic>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08569" y="1623916"/>
            <a:ext cx="1708446" cy="1708445"/>
          </a:xfrm>
          <a:prstGeom prst="rect">
            <a:avLst/>
          </a:prstGeom>
        </p:spPr>
      </p:pic>
      <p:sp>
        <p:nvSpPr>
          <p:cNvPr id="12" name="TextBox 11"/>
          <p:cNvSpPr txBox="1"/>
          <p:nvPr userDrawn="1"/>
        </p:nvSpPr>
        <p:spPr>
          <a:xfrm>
            <a:off x="3883474" y="1811925"/>
            <a:ext cx="3065228" cy="467437"/>
          </a:xfrm>
          <a:prstGeom prst="rect">
            <a:avLst/>
          </a:prstGeom>
          <a:noFill/>
        </p:spPr>
        <p:txBody>
          <a:bodyPr wrap="square" lIns="51435" tIns="25718" rIns="51435" bIns="25718" rtlCol="0">
            <a:spAutoFit/>
          </a:bodyPr>
          <a:lstStyle/>
          <a:p>
            <a:pPr defTabSz="514361"/>
            <a:r>
              <a:rPr lang="en-US" sz="2700" dirty="0">
                <a:solidFill>
                  <a:srgbClr val="687DA1"/>
                </a:solidFill>
              </a:rPr>
              <a:t>Smart on Value</a:t>
            </a:r>
          </a:p>
        </p:txBody>
      </p:sp>
      <p:cxnSp>
        <p:nvCxnSpPr>
          <p:cNvPr id="14" name="Straight Connector 13"/>
          <p:cNvCxnSpPr/>
          <p:nvPr userDrawn="1"/>
        </p:nvCxnSpPr>
        <p:spPr>
          <a:xfrm>
            <a:off x="3839240" y="1706786"/>
            <a:ext cx="0" cy="154195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3883474" y="1609475"/>
            <a:ext cx="3065228" cy="294312"/>
          </a:xfrm>
          <a:prstGeom prst="rect">
            <a:avLst/>
          </a:prstGeom>
          <a:noFill/>
        </p:spPr>
        <p:txBody>
          <a:bodyPr wrap="square" lIns="51435" tIns="25718" rIns="51435" bIns="25718" rtlCol="0">
            <a:spAutoFit/>
          </a:bodyPr>
          <a:lstStyle/>
          <a:p>
            <a:pPr defTabSz="514361"/>
            <a:r>
              <a:rPr lang="en-US" sz="1575" dirty="0">
                <a:solidFill>
                  <a:prstClr val="black">
                    <a:lumMod val="75000"/>
                    <a:lumOff val="25000"/>
                  </a:prstClr>
                </a:solidFill>
                <a:latin typeface="Calibri Light"/>
              </a:rPr>
              <a:t>We are</a:t>
            </a:r>
          </a:p>
        </p:txBody>
      </p:sp>
      <p:sp>
        <p:nvSpPr>
          <p:cNvPr id="20" name="TextBox 19"/>
          <p:cNvSpPr txBox="1"/>
          <p:nvPr userDrawn="1"/>
        </p:nvSpPr>
        <p:spPr>
          <a:xfrm>
            <a:off x="5542962" y="3289941"/>
            <a:ext cx="993542" cy="155941"/>
          </a:xfrm>
          <a:prstGeom prst="rect">
            <a:avLst/>
          </a:prstGeom>
          <a:noFill/>
        </p:spPr>
        <p:txBody>
          <a:bodyPr wrap="none" lIns="51435" tIns="25718" rIns="51435" bIns="25718" rtlCol="0">
            <a:spAutoFit/>
          </a:bodyPr>
          <a:lstStyle/>
          <a:p>
            <a:pPr defTabSz="514361"/>
            <a:r>
              <a:rPr lang="en-US" sz="676" dirty="0">
                <a:solidFill>
                  <a:prstClr val="black">
                    <a:lumMod val="50000"/>
                    <a:lumOff val="50000"/>
                  </a:prstClr>
                </a:solidFill>
                <a:latin typeface="Calibri Light"/>
              </a:rPr>
              <a:t>www.leavittpartners.com</a:t>
            </a:r>
          </a:p>
        </p:txBody>
      </p:sp>
    </p:spTree>
    <p:extLst>
      <p:ext uri="{BB962C8B-B14F-4D97-AF65-F5344CB8AC3E}">
        <p14:creationId xmlns:p14="http://schemas.microsoft.com/office/powerpoint/2010/main" val="65964594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omain Title Section">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2304840" y="2856681"/>
            <a:ext cx="4377389" cy="685800"/>
          </a:xfrm>
          <a:prstGeom prst="rect">
            <a:avLst/>
          </a:prstGeom>
        </p:spPr>
        <p:txBody>
          <a:bodyPr lIns="68580" tIns="34290" rIns="68580" bIns="34290"/>
          <a:lstStyle>
            <a:lvl1pPr marL="0" indent="0" algn="ctr">
              <a:buNone/>
              <a:defRPr sz="3075">
                <a:solidFill>
                  <a:schemeClr val="bg1"/>
                </a:solidFill>
                <a:latin typeface="Segoe UI Light" panose="020B0502040204020203" pitchFamily="34" charset="0"/>
              </a:defRPr>
            </a:lvl1pPr>
          </a:lstStyle>
          <a:p>
            <a:pPr lvl="0"/>
            <a:r>
              <a:rPr lang="en-US" dirty="0"/>
              <a:t>Accountable Care</a:t>
            </a:r>
          </a:p>
        </p:txBody>
      </p:sp>
      <p:sp>
        <p:nvSpPr>
          <p:cNvPr id="8" name="Picture Placeholder 7"/>
          <p:cNvSpPr>
            <a:spLocks noGrp="1"/>
          </p:cNvSpPr>
          <p:nvPr>
            <p:ph type="pic" sz="quarter" idx="11"/>
          </p:nvPr>
        </p:nvSpPr>
        <p:spPr>
          <a:xfrm>
            <a:off x="3369470" y="1108984"/>
            <a:ext cx="2248128" cy="1658075"/>
          </a:xfrm>
          <a:prstGeom prst="rect">
            <a:avLst/>
          </a:prstGeom>
        </p:spPr>
        <p:txBody>
          <a:bodyPr lIns="68580" tIns="34290" rIns="68580" bIns="34290"/>
          <a:lstStyle>
            <a:lvl1pPr marL="0" indent="0" algn="ctr">
              <a:buNone/>
              <a:defRPr>
                <a:solidFill>
                  <a:schemeClr val="bg1"/>
                </a:solidFill>
                <a:latin typeface="+mn-lt"/>
              </a:defRPr>
            </a:lvl1pPr>
          </a:lstStyle>
          <a:p>
            <a:endParaRPr lang="en-US" dirty="0"/>
          </a:p>
        </p:txBody>
      </p:sp>
      <p:pic>
        <p:nvPicPr>
          <p:cNvPr id="4" name="Picture 3"/>
          <p:cNvPicPr>
            <a:picLocks noChangeAspect="1"/>
          </p:cNvPicPr>
          <p:nvPr userDrawn="1"/>
        </p:nvPicPr>
        <p:blipFill>
          <a:blip r:embed="rId2"/>
          <a:stretch>
            <a:fillRect/>
          </a:stretch>
        </p:blipFill>
        <p:spPr>
          <a:xfrm>
            <a:off x="8243233" y="160648"/>
            <a:ext cx="754380" cy="220177"/>
          </a:xfrm>
          <a:prstGeom prst="rect">
            <a:avLst/>
          </a:prstGeom>
        </p:spPr>
      </p:pic>
    </p:spTree>
    <p:extLst>
      <p:ext uri="{BB962C8B-B14F-4D97-AF65-F5344CB8AC3E}">
        <p14:creationId xmlns:p14="http://schemas.microsoft.com/office/powerpoint/2010/main" val="2736014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8"/>
            <a:ext cx="2133600" cy="273844"/>
          </a:xfrm>
          <a:prstGeom prst="rect">
            <a:avLst/>
          </a:prstGeom>
        </p:spPr>
        <p:txBody>
          <a:bodyPr/>
          <a:lstStyle>
            <a:lvl1pPr>
              <a:defRPr/>
            </a:lvl1pPr>
          </a:lstStyle>
          <a:p>
            <a:pPr defTabSz="514361"/>
            <a:endParaRPr lang="en-US" altLang="en-US" sz="1049" dirty="0">
              <a:solidFill>
                <a:prstClr val="black"/>
              </a:solidFill>
            </a:endParaRPr>
          </a:p>
        </p:txBody>
      </p:sp>
      <p:sp>
        <p:nvSpPr>
          <p:cNvPr id="3" name="Footer Placeholder 4"/>
          <p:cNvSpPr>
            <a:spLocks noGrp="1"/>
          </p:cNvSpPr>
          <p:nvPr>
            <p:ph type="ftr" sz="quarter" idx="11"/>
          </p:nvPr>
        </p:nvSpPr>
        <p:spPr>
          <a:xfrm>
            <a:off x="3124202" y="4767268"/>
            <a:ext cx="2895600" cy="273844"/>
          </a:xfrm>
          <a:prstGeom prst="rect">
            <a:avLst/>
          </a:prstGeom>
        </p:spPr>
        <p:txBody>
          <a:bodyPr/>
          <a:lstStyle>
            <a:lvl1pPr>
              <a:defRPr/>
            </a:lvl1pPr>
          </a:lstStyle>
          <a:p>
            <a:pPr defTabSz="514361">
              <a:defRPr/>
            </a:pPr>
            <a:endParaRPr lang="en-US" sz="1049" dirty="0">
              <a:solidFill>
                <a:prstClr val="black"/>
              </a:solidFill>
            </a:endParaRPr>
          </a:p>
        </p:txBody>
      </p:sp>
      <p:sp>
        <p:nvSpPr>
          <p:cNvPr id="4" name="Slide Number Placeholder 5"/>
          <p:cNvSpPr>
            <a:spLocks noGrp="1"/>
          </p:cNvSpPr>
          <p:nvPr>
            <p:ph type="sldNum" sz="quarter" idx="12"/>
          </p:nvPr>
        </p:nvSpPr>
        <p:spPr>
          <a:xfrm>
            <a:off x="6553200" y="4767268"/>
            <a:ext cx="2133600" cy="273844"/>
          </a:xfrm>
          <a:prstGeom prst="rect">
            <a:avLst/>
          </a:prstGeom>
        </p:spPr>
        <p:txBody>
          <a:bodyPr/>
          <a:lstStyle>
            <a:lvl1pPr>
              <a:defRPr/>
            </a:lvl1pPr>
          </a:lstStyle>
          <a:p>
            <a:pPr defTabSz="514361"/>
            <a:fld id="{BBE33768-E430-44DE-A7E1-30A735B17075}" type="slidenum">
              <a:rPr lang="en-US" altLang="en-US" sz="1049" smtClean="0">
                <a:solidFill>
                  <a:prstClr val="black"/>
                </a:solidFill>
              </a:rPr>
              <a:pPr defTabSz="514361"/>
              <a:t>‹#›</a:t>
            </a:fld>
            <a:endParaRPr lang="en-US" altLang="en-US" sz="1049" dirty="0">
              <a:solidFill>
                <a:prstClr val="black"/>
              </a:solidFill>
            </a:endParaRPr>
          </a:p>
        </p:txBody>
      </p:sp>
    </p:spTree>
    <p:extLst>
      <p:ext uri="{BB962C8B-B14F-4D97-AF65-F5344CB8AC3E}">
        <p14:creationId xmlns:p14="http://schemas.microsoft.com/office/powerpoint/2010/main" val="362418735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Titl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153177"/>
            <a:ext cx="8229600" cy="457200"/>
          </a:xfrm>
          <a:prstGeom prst="rect">
            <a:avLst/>
          </a:prstGeo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a:prstGeom prst="rect">
            <a:avLst/>
          </a:prstGeom>
        </p:spPr>
        <p:txBody>
          <a:bodyPr/>
          <a:lstStyle/>
          <a:p>
            <a:fld id="{322B3533-264D-1443-8864-07D5B7452D2A}" type="datetimeFigureOut">
              <a:rPr lang="en-US" smtClean="0">
                <a:solidFill>
                  <a:srgbClr val="1E3756">
                    <a:tint val="75000"/>
                  </a:srgbClr>
                </a:solidFill>
              </a:rPr>
              <a:pPr/>
              <a:t>1/16/19</a:t>
            </a:fld>
            <a:endParaRPr lang="en-US" dirty="0">
              <a:solidFill>
                <a:srgbClr val="1E3756">
                  <a:tint val="75000"/>
                </a:srgbClr>
              </a:solidFill>
            </a:endParaRPr>
          </a:p>
        </p:txBody>
      </p:sp>
      <p:sp>
        <p:nvSpPr>
          <p:cNvPr id="5" name="Footer Placeholder 4"/>
          <p:cNvSpPr>
            <a:spLocks noGrp="1"/>
          </p:cNvSpPr>
          <p:nvPr>
            <p:ph type="ftr" sz="quarter" idx="11"/>
          </p:nvPr>
        </p:nvSpPr>
        <p:spPr>
          <a:xfrm>
            <a:off x="3124200" y="4767263"/>
            <a:ext cx="2895600" cy="273844"/>
          </a:xfrm>
          <a:prstGeom prst="rect">
            <a:avLst/>
          </a:prstGeom>
        </p:spPr>
        <p:txBody>
          <a:bodyPr/>
          <a:lstStyle/>
          <a:p>
            <a:endParaRPr lang="en-US" dirty="0">
              <a:solidFill>
                <a:srgbClr val="1E3756">
                  <a:tint val="75000"/>
                </a:srgbClr>
              </a:solidFill>
            </a:endParaRPr>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C930D2CD-9BC2-1545-9CA9-436CF28268A4}" type="slidenum">
              <a:rPr lang="en-US" smtClean="0">
                <a:solidFill>
                  <a:srgbClr val="1E3756">
                    <a:tint val="75000"/>
                  </a:srgbClr>
                </a:solidFill>
              </a:rPr>
              <a:pPr/>
              <a:t>‹#›</a:t>
            </a:fld>
            <a:endParaRPr lang="en-US" dirty="0">
              <a:solidFill>
                <a:srgbClr val="1E3756">
                  <a:tint val="75000"/>
                </a:srgbClr>
              </a:solidFill>
            </a:endParaRPr>
          </a:p>
        </p:txBody>
      </p:sp>
      <p:sp>
        <p:nvSpPr>
          <p:cNvPr id="12" name="Text Placeholder 11"/>
          <p:cNvSpPr>
            <a:spLocks noGrp="1"/>
          </p:cNvSpPr>
          <p:nvPr>
            <p:ph type="body" sz="quarter" idx="16" hasCustomPrompt="1"/>
          </p:nvPr>
        </p:nvSpPr>
        <p:spPr>
          <a:xfrm>
            <a:off x="449263" y="664329"/>
            <a:ext cx="4800600" cy="365125"/>
          </a:xfrm>
          <a:prstGeom prst="rect">
            <a:avLst/>
          </a:prstGeo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hasCustomPrompt="1"/>
          </p:nvPr>
        </p:nvSpPr>
        <p:spPr>
          <a:xfrm>
            <a:off x="912056" y="1150576"/>
            <a:ext cx="7313496" cy="3650023"/>
          </a:xfrm>
          <a:prstGeom prst="rect">
            <a:avLst/>
          </a:prstGeom>
          <a:noFill/>
          <a:ln>
            <a:noFill/>
          </a:ln>
        </p:spPr>
        <p:txBody>
          <a:bodyPr anchor="t">
            <a:normAutofit/>
          </a:bodyPr>
          <a:lstStyle>
            <a:lvl1pPr marL="0" indent="0">
              <a:lnSpc>
                <a:spcPct val="110000"/>
              </a:lnSpc>
              <a:buNone/>
              <a:defRPr sz="1400">
                <a:ln>
                  <a:noFill/>
                </a:ln>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pic>
        <p:nvPicPr>
          <p:cNvPr id="8" name="Picture 1" descr="C:\Users\Tianne Tu\AppData\Local\Microsoft\Windows\Temporary Internet Files\Content.Outlook\BJP87UMU\account-3_logo (002).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281254" y="165125"/>
            <a:ext cx="1663366" cy="35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p:cNvCxnSpPr/>
          <p:nvPr userDrawn="1"/>
        </p:nvCxnSpPr>
        <p:spPr>
          <a:xfrm>
            <a:off x="449263" y="571500"/>
            <a:ext cx="8495357" cy="17518"/>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94022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86542" y="2412027"/>
            <a:ext cx="2786576" cy="815507"/>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08568" y="1623911"/>
            <a:ext cx="1708445" cy="1708445"/>
          </a:xfrm>
          <a:prstGeom prst="rect">
            <a:avLst/>
          </a:prstGeom>
        </p:spPr>
      </p:pic>
      <p:sp>
        <p:nvSpPr>
          <p:cNvPr id="12" name="TextBox 11"/>
          <p:cNvSpPr txBox="1"/>
          <p:nvPr userDrawn="1"/>
        </p:nvSpPr>
        <p:spPr>
          <a:xfrm>
            <a:off x="3883472" y="1811922"/>
            <a:ext cx="3065228" cy="646331"/>
          </a:xfrm>
          <a:prstGeom prst="rect">
            <a:avLst/>
          </a:prstGeom>
          <a:noFill/>
        </p:spPr>
        <p:txBody>
          <a:bodyPr wrap="square" rtlCol="0">
            <a:spAutoFit/>
          </a:bodyPr>
          <a:lstStyle/>
          <a:p>
            <a:r>
              <a:rPr lang="en-US" sz="3600" dirty="0">
                <a:solidFill>
                  <a:srgbClr val="687DA1"/>
                </a:solidFill>
              </a:rPr>
              <a:t>Smart on Value</a:t>
            </a:r>
          </a:p>
        </p:txBody>
      </p:sp>
      <p:cxnSp>
        <p:nvCxnSpPr>
          <p:cNvPr id="14" name="Straight Connector 13"/>
          <p:cNvCxnSpPr/>
          <p:nvPr userDrawn="1"/>
        </p:nvCxnSpPr>
        <p:spPr>
          <a:xfrm>
            <a:off x="3839240" y="1706786"/>
            <a:ext cx="0" cy="154195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3883472" y="1609470"/>
            <a:ext cx="3065228" cy="415498"/>
          </a:xfrm>
          <a:prstGeom prst="rect">
            <a:avLst/>
          </a:prstGeom>
          <a:noFill/>
        </p:spPr>
        <p:txBody>
          <a:bodyPr wrap="square" rtlCol="0">
            <a:spAutoFit/>
          </a:bodyPr>
          <a:lstStyle/>
          <a:p>
            <a:r>
              <a:rPr lang="en-US" sz="2100" dirty="0">
                <a:solidFill>
                  <a:prstClr val="black">
                    <a:lumMod val="75000"/>
                    <a:lumOff val="25000"/>
                  </a:prstClr>
                </a:solidFill>
                <a:latin typeface="Calibri Light" panose="020F0302020204030204"/>
              </a:rPr>
              <a:t>We are</a:t>
            </a:r>
          </a:p>
        </p:txBody>
      </p:sp>
      <p:sp>
        <p:nvSpPr>
          <p:cNvPr id="20" name="TextBox 19"/>
          <p:cNvSpPr txBox="1"/>
          <p:nvPr userDrawn="1"/>
        </p:nvSpPr>
        <p:spPr>
          <a:xfrm>
            <a:off x="5542960" y="3289934"/>
            <a:ext cx="1370888" cy="230832"/>
          </a:xfrm>
          <a:prstGeom prst="rect">
            <a:avLst/>
          </a:prstGeom>
          <a:noFill/>
        </p:spPr>
        <p:txBody>
          <a:bodyPr wrap="none" rtlCol="0">
            <a:spAutoFit/>
          </a:bodyPr>
          <a:lstStyle/>
          <a:p>
            <a:r>
              <a:rPr lang="en-US" sz="900" dirty="0">
                <a:solidFill>
                  <a:prstClr val="black">
                    <a:lumMod val="50000"/>
                    <a:lumOff val="50000"/>
                  </a:prstClr>
                </a:solidFill>
                <a:latin typeface="Calibri Light" panose="020F0302020204030204"/>
              </a:rPr>
              <a:t>www.leavittpartners.com</a:t>
            </a:r>
          </a:p>
        </p:txBody>
      </p:sp>
    </p:spTree>
    <p:extLst>
      <p:ext uri="{BB962C8B-B14F-4D97-AF65-F5344CB8AC3E}">
        <p14:creationId xmlns:p14="http://schemas.microsoft.com/office/powerpoint/2010/main" val="219445183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Domain Title Section">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2304838" y="2856681"/>
            <a:ext cx="4377389" cy="685800"/>
          </a:xfrm>
          <a:prstGeom prst="rect">
            <a:avLst/>
          </a:prstGeom>
        </p:spPr>
        <p:txBody>
          <a:bodyPr/>
          <a:lstStyle>
            <a:lvl1pPr marL="0" indent="0" algn="ctr">
              <a:buNone/>
              <a:defRPr sz="4050">
                <a:solidFill>
                  <a:schemeClr val="bg1"/>
                </a:solidFill>
                <a:latin typeface="Segoe UI Light" panose="020B0502040204020203" pitchFamily="34" charset="0"/>
              </a:defRPr>
            </a:lvl1pPr>
          </a:lstStyle>
          <a:p>
            <a:pPr lvl="0"/>
            <a:r>
              <a:rPr lang="en-US" dirty="0"/>
              <a:t>Accountable Care</a:t>
            </a:r>
          </a:p>
        </p:txBody>
      </p:sp>
      <p:sp>
        <p:nvSpPr>
          <p:cNvPr id="8" name="Picture Placeholder 7"/>
          <p:cNvSpPr>
            <a:spLocks noGrp="1"/>
          </p:cNvSpPr>
          <p:nvPr>
            <p:ph type="pic" sz="quarter" idx="11"/>
          </p:nvPr>
        </p:nvSpPr>
        <p:spPr>
          <a:xfrm>
            <a:off x="3369468" y="1108979"/>
            <a:ext cx="2248128" cy="1658075"/>
          </a:xfrm>
          <a:prstGeom prst="rect">
            <a:avLst/>
          </a:prstGeom>
        </p:spPr>
        <p:txBody>
          <a:bodyPr/>
          <a:lstStyle>
            <a:lvl1pPr marL="0" indent="0" algn="ctr">
              <a:buNone/>
              <a:defRPr>
                <a:solidFill>
                  <a:schemeClr val="bg1"/>
                </a:solidFill>
                <a:latin typeface="+mn-lt"/>
              </a:defRPr>
            </a:lvl1pPr>
          </a:lstStyle>
          <a:p>
            <a:endParaRPr lang="en-US" dirty="0"/>
          </a:p>
        </p:txBody>
      </p:sp>
      <p:pic>
        <p:nvPicPr>
          <p:cNvPr id="4" name="Picture 3"/>
          <p:cNvPicPr>
            <a:picLocks noChangeAspect="1"/>
          </p:cNvPicPr>
          <p:nvPr userDrawn="1"/>
        </p:nvPicPr>
        <p:blipFill>
          <a:blip r:embed="rId2"/>
          <a:stretch>
            <a:fillRect/>
          </a:stretch>
        </p:blipFill>
        <p:spPr>
          <a:xfrm>
            <a:off x="8243232" y="160643"/>
            <a:ext cx="754380" cy="220177"/>
          </a:xfrm>
          <a:prstGeom prst="rect">
            <a:avLst/>
          </a:prstGeom>
        </p:spPr>
      </p:pic>
    </p:spTree>
    <p:extLst>
      <p:ext uri="{BB962C8B-B14F-4D97-AF65-F5344CB8AC3E}">
        <p14:creationId xmlns:p14="http://schemas.microsoft.com/office/powerpoint/2010/main" val="1908222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532E4A75-8BD6-4AC4-8346-FC5640310066}" type="datetime1">
              <a:rPr lang="en-US" smtClean="0"/>
              <a:t>1/16/19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30D2CD-9BC2-1545-9CA9-436CF28268A4}" type="slidenum">
              <a:rPr lang="en-US" smtClean="0"/>
              <a:t>‹#›</a:t>
            </a:fld>
            <a:endParaRPr lang="en-US" dirty="0"/>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0" name="Content Placeholder 4"/>
          <p:cNvSpPr>
            <a:spLocks noGrp="1"/>
          </p:cNvSpPr>
          <p:nvPr>
            <p:ph sz="quarter" idx="19"/>
          </p:nvPr>
        </p:nvSpPr>
        <p:spPr>
          <a:xfrm>
            <a:off x="685800" y="1109663"/>
            <a:ext cx="7772400" cy="3657600"/>
          </a:xfrm>
          <a:noFill/>
          <a:ln>
            <a:noFill/>
          </a:ln>
        </p:spPr>
        <p:txBody>
          <a:bodyPr anchor="t">
            <a:normAutofit/>
          </a:bodyPr>
          <a:lstStyle>
            <a:lvl1pPr marL="0" indent="0">
              <a:buNone/>
              <a:defRPr sz="1400">
                <a:ln>
                  <a:noFill/>
                </a:ln>
              </a:defRPr>
            </a:lvl1pPr>
          </a:lstStyle>
          <a:p>
            <a:pPr lvl="0"/>
            <a:r>
              <a:rPr lang="en-US"/>
              <a:t>Click to edit Master text styles</a:t>
            </a:r>
          </a:p>
        </p:txBody>
      </p:sp>
    </p:spTree>
    <p:extLst>
      <p:ext uri="{BB962C8B-B14F-4D97-AF65-F5344CB8AC3E}">
        <p14:creationId xmlns:p14="http://schemas.microsoft.com/office/powerpoint/2010/main" val="21970810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6776" y="3862800"/>
            <a:ext cx="1772492" cy="518729"/>
          </a:xfrm>
          <a:prstGeom prst="rect">
            <a:avLst/>
          </a:prstGeom>
        </p:spPr>
      </p:pic>
      <p:pic>
        <p:nvPicPr>
          <p:cNvPr id="26" name="Picture 25"/>
          <p:cNvPicPr>
            <a:picLocks noChangeAspect="1"/>
          </p:cNvPicPr>
          <p:nvPr userDrawn="1"/>
        </p:nvPicPr>
        <p:blipFill rotWithShape="1">
          <a:blip r:embed="rId3" cstate="print">
            <a:extLst>
              <a:ext uri="{28A0092B-C50C-407E-A947-70E740481C1C}">
                <a14:useLocalDpi xmlns:a14="http://schemas.microsoft.com/office/drawing/2010/main" val="0"/>
              </a:ext>
            </a:extLst>
          </a:blip>
          <a:srcRect t="29101" b="23850"/>
          <a:stretch/>
        </p:blipFill>
        <p:spPr>
          <a:xfrm>
            <a:off x="0" y="-29574"/>
            <a:ext cx="9144000" cy="3438526"/>
          </a:xfrm>
          <a:prstGeom prst="rect">
            <a:avLst/>
          </a:prstGeom>
        </p:spPr>
      </p:pic>
      <p:sp>
        <p:nvSpPr>
          <p:cNvPr id="28" name="Text Placeholder 27"/>
          <p:cNvSpPr>
            <a:spLocks noGrp="1"/>
          </p:cNvSpPr>
          <p:nvPr>
            <p:ph type="body" sz="quarter" idx="10" hasCustomPrompt="1"/>
          </p:nvPr>
        </p:nvSpPr>
        <p:spPr>
          <a:xfrm>
            <a:off x="3771900" y="3779264"/>
            <a:ext cx="4914900" cy="685800"/>
          </a:xfrm>
          <a:prstGeom prst="rect">
            <a:avLst/>
          </a:prstGeom>
        </p:spPr>
        <p:txBody>
          <a:bodyPr/>
          <a:lstStyle>
            <a:lvl1pPr marL="0" indent="0">
              <a:buNone/>
              <a:defRPr sz="4500" baseline="0">
                <a:solidFill>
                  <a:schemeClr val="tx2"/>
                </a:solidFill>
                <a:latin typeface="Segoe UI Light" panose="020B0502040204020203" pitchFamily="34" charset="0"/>
                <a:cs typeface="Segoe UI Light" panose="020B0502040204020203" pitchFamily="34" charset="0"/>
              </a:defRPr>
            </a:lvl1pPr>
          </a:lstStyle>
          <a:p>
            <a:pPr lvl="0"/>
            <a:r>
              <a:rPr lang="en-US" dirty="0">
                <a:latin typeface="Segoe UI Light" panose="020B0502040204020203" pitchFamily="34" charset="0"/>
                <a:cs typeface="Segoe UI Light" panose="020B0502040204020203" pitchFamily="34" charset="0"/>
              </a:rPr>
              <a:t>Title of Presentation</a:t>
            </a:r>
            <a:endParaRPr lang="en-US" dirty="0"/>
          </a:p>
        </p:txBody>
      </p:sp>
      <p:sp>
        <p:nvSpPr>
          <p:cNvPr id="30" name="Text Placeholder 29"/>
          <p:cNvSpPr>
            <a:spLocks noGrp="1"/>
          </p:cNvSpPr>
          <p:nvPr>
            <p:ph type="body" sz="quarter" idx="11" hasCustomPrompt="1"/>
          </p:nvPr>
        </p:nvSpPr>
        <p:spPr>
          <a:xfrm>
            <a:off x="7258050" y="4640114"/>
            <a:ext cx="1419225" cy="390525"/>
          </a:xfrm>
          <a:prstGeom prst="rect">
            <a:avLst/>
          </a:prstGeom>
        </p:spPr>
        <p:txBody>
          <a:bodyPr/>
          <a:lstStyle>
            <a:lvl1pPr marL="0" indent="0">
              <a:buNone/>
              <a:defRPr sz="1350" baseline="0">
                <a:solidFill>
                  <a:schemeClr val="bg1">
                    <a:lumMod val="75000"/>
                  </a:schemeClr>
                </a:solidFill>
                <a:latin typeface="+mj-lt"/>
              </a:defRPr>
            </a:lvl1pPr>
          </a:lstStyle>
          <a:p>
            <a:pPr lvl="0"/>
            <a:r>
              <a:rPr lang="en-US" dirty="0"/>
              <a:t>February 14,2015</a:t>
            </a:r>
          </a:p>
        </p:txBody>
      </p:sp>
    </p:spTree>
    <p:extLst>
      <p:ext uri="{BB962C8B-B14F-4D97-AF65-F5344CB8AC3E}">
        <p14:creationId xmlns:p14="http://schemas.microsoft.com/office/powerpoint/2010/main" val="34152998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7654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D7829F23-9EE9-4120-8D74-44CB319413BA}" type="datetimeFigureOut">
              <a:rPr lang="en-US" smtClean="0"/>
              <a:t>1/16/19</a:t>
            </a:fld>
            <a:endParaRPr 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766908B0-5A8E-4820-9B5C-ADF880C26E2A}" type="slidenum">
              <a:rPr lang="en-US" smtClean="0"/>
              <a:t>‹#›</a:t>
            </a:fld>
            <a:endParaRPr lang="en-US"/>
          </a:p>
        </p:txBody>
      </p:sp>
    </p:spTree>
    <p:extLst>
      <p:ext uri="{BB962C8B-B14F-4D97-AF65-F5344CB8AC3E}">
        <p14:creationId xmlns:p14="http://schemas.microsoft.com/office/powerpoint/2010/main" val="9974495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369219"/>
            <a:ext cx="7886700" cy="3263504"/>
          </a:xfrm>
          <a:prstGeom prst="rect">
            <a:avLst/>
          </a:prstGeom>
        </p:spPr>
        <p:txBody>
          <a:bodyPr/>
          <a:lstStyle>
            <a:lvl1pPr>
              <a:defRPr>
                <a:solidFill>
                  <a:srgbClr val="0063A8"/>
                </a:solidFill>
              </a:defRPr>
            </a:lvl1pPr>
            <a:lvl2pPr>
              <a:defRPr>
                <a:solidFill>
                  <a:srgbClr val="0063A8"/>
                </a:solidFill>
              </a:defRPr>
            </a:lvl2pPr>
            <a:lvl3pPr>
              <a:defRPr>
                <a:solidFill>
                  <a:srgbClr val="0063A8"/>
                </a:solidFill>
              </a:defRPr>
            </a:lvl3pPr>
            <a:lvl4pPr>
              <a:defRPr>
                <a:solidFill>
                  <a:srgbClr val="0063A8"/>
                </a:solidFill>
              </a:defRPr>
            </a:lvl4pPr>
            <a:lvl5pPr>
              <a:defRPr>
                <a:solidFill>
                  <a:srgbClr val="0063A8"/>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4" name="Title 33"/>
          <p:cNvSpPr>
            <a:spLocks noGrp="1"/>
          </p:cNvSpPr>
          <p:nvPr>
            <p:ph type="title"/>
          </p:nvPr>
        </p:nvSpPr>
        <p:spPr>
          <a:xfrm>
            <a:off x="628650" y="273844"/>
            <a:ext cx="7886700" cy="994172"/>
          </a:xfrm>
          <a:prstGeom prst="rect">
            <a:avLst/>
          </a:prstGeom>
        </p:spPr>
        <p:txBody>
          <a:bodyPr/>
          <a:lstStyle>
            <a:lvl1pPr>
              <a:defRPr>
                <a:solidFill>
                  <a:srgbClr val="212C65"/>
                </a:solidFill>
              </a:defRPr>
            </a:lvl1pPr>
          </a:lstStyle>
          <a:p>
            <a:r>
              <a:rPr lang="en-US"/>
              <a:t>Click to edit Master title style</a:t>
            </a:r>
            <a:endParaRPr lang="en-US" dirty="0"/>
          </a:p>
        </p:txBody>
      </p:sp>
      <p:grpSp>
        <p:nvGrpSpPr>
          <p:cNvPr id="5" name="Group 4"/>
          <p:cNvGrpSpPr/>
          <p:nvPr userDrawn="1"/>
        </p:nvGrpSpPr>
        <p:grpSpPr>
          <a:xfrm>
            <a:off x="0" y="4721131"/>
            <a:ext cx="9144000" cy="523688"/>
            <a:chOff x="0" y="6294840"/>
            <a:chExt cx="12192000" cy="698251"/>
          </a:xfrm>
        </p:grpSpPr>
        <p:sp>
          <p:nvSpPr>
            <p:cNvPr id="6" name="Rectangle 5"/>
            <p:cNvSpPr/>
            <p:nvPr userDrawn="1"/>
          </p:nvSpPr>
          <p:spPr>
            <a:xfrm>
              <a:off x="0" y="6294840"/>
              <a:ext cx="12192000" cy="6023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92369" y="6362035"/>
              <a:ext cx="2240769" cy="501288"/>
            </a:xfrm>
            <a:prstGeom prst="rect">
              <a:avLst/>
            </a:prstGeom>
          </p:spPr>
        </p:pic>
        <p:sp>
          <p:nvSpPr>
            <p:cNvPr id="8" name="TextBox 7"/>
            <p:cNvSpPr txBox="1"/>
            <p:nvPr userDrawn="1"/>
          </p:nvSpPr>
          <p:spPr>
            <a:xfrm>
              <a:off x="10726220" y="6381904"/>
              <a:ext cx="1452717" cy="430887"/>
            </a:xfrm>
            <a:prstGeom prst="rect">
              <a:avLst/>
            </a:prstGeom>
            <a:noFill/>
          </p:spPr>
          <p:txBody>
            <a:bodyPr wrap="square" rtlCol="0" anchor="b">
              <a:spAutoFit/>
            </a:bodyPr>
            <a:lstStyle/>
            <a:p>
              <a:pPr algn="ctr"/>
              <a:r>
                <a:rPr lang="en-US" sz="1500" spc="225" dirty="0">
                  <a:solidFill>
                    <a:schemeClr val="bg1">
                      <a:lumMod val="85000"/>
                    </a:schemeClr>
                  </a:solidFill>
                </a:rPr>
                <a:t>| </a:t>
              </a:r>
              <a:fld id="{D79DFF06-83C0-44A2-84C4-9F76B16F485F}" type="slidenum">
                <a:rPr lang="en-US" sz="1500" spc="225" smtClean="0">
                  <a:solidFill>
                    <a:schemeClr val="bg1">
                      <a:lumMod val="85000"/>
                    </a:schemeClr>
                  </a:solidFill>
                </a:rPr>
                <a:t>‹#›</a:t>
              </a:fld>
              <a:endParaRPr lang="en-US" sz="1500" spc="225" dirty="0">
                <a:solidFill>
                  <a:schemeClr val="bg1">
                    <a:lumMod val="85000"/>
                  </a:schemeClr>
                </a:solidFill>
              </a:endParaRP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94793" y="6340762"/>
              <a:ext cx="3895682" cy="652329"/>
            </a:xfrm>
            <a:prstGeom prst="rect">
              <a:avLst/>
            </a:prstGeom>
          </p:spPr>
        </p:pic>
      </p:grpSp>
    </p:spTree>
    <p:extLst>
      <p:ext uri="{BB962C8B-B14F-4D97-AF65-F5344CB8AC3E}">
        <p14:creationId xmlns:p14="http://schemas.microsoft.com/office/powerpoint/2010/main" val="131379912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41_Title and Content">
    <p:spTree>
      <p:nvGrpSpPr>
        <p:cNvPr id="1" name=""/>
        <p:cNvGrpSpPr/>
        <p:nvPr/>
      </p:nvGrpSpPr>
      <p:grpSpPr>
        <a:xfrm>
          <a:off x="0" y="0"/>
          <a:ext cx="0" cy="0"/>
          <a:chOff x="0" y="0"/>
          <a:chExt cx="0" cy="0"/>
        </a:xfrm>
      </p:grpSpPr>
      <p:sp>
        <p:nvSpPr>
          <p:cNvPr id="22" name="Picture Placeholder 21"/>
          <p:cNvSpPr>
            <a:spLocks noGrp="1"/>
          </p:cNvSpPr>
          <p:nvPr>
            <p:ph type="pic" sz="quarter" idx="25"/>
          </p:nvPr>
        </p:nvSpPr>
        <p:spPr>
          <a:xfrm>
            <a:off x="609600" y="2571750"/>
            <a:ext cx="1143000" cy="1066800"/>
          </a:xfrm>
          <a:prstGeom prst="rect">
            <a:avLst/>
          </a:prstGeom>
        </p:spPr>
        <p:txBody>
          <a:bodyPr>
            <a:normAutofit/>
          </a:bodyPr>
          <a:lstStyle>
            <a:lvl1pPr marL="0" indent="0">
              <a:buNone/>
              <a:defRPr sz="1050"/>
            </a:lvl1pPr>
          </a:lstStyle>
          <a:p>
            <a:endParaRPr lang="en-US"/>
          </a:p>
        </p:txBody>
      </p:sp>
      <p:sp>
        <p:nvSpPr>
          <p:cNvPr id="23" name="Picture Placeholder 21"/>
          <p:cNvSpPr>
            <a:spLocks noGrp="1"/>
          </p:cNvSpPr>
          <p:nvPr>
            <p:ph type="pic" sz="quarter" idx="26"/>
          </p:nvPr>
        </p:nvSpPr>
        <p:spPr>
          <a:xfrm>
            <a:off x="1752600" y="2571750"/>
            <a:ext cx="1143000" cy="1066800"/>
          </a:xfrm>
          <a:prstGeom prst="rect">
            <a:avLst/>
          </a:prstGeom>
        </p:spPr>
        <p:txBody>
          <a:bodyPr>
            <a:normAutofit/>
          </a:bodyPr>
          <a:lstStyle>
            <a:lvl1pPr marL="0" indent="0">
              <a:buNone/>
              <a:defRPr sz="1050"/>
            </a:lvl1pPr>
          </a:lstStyle>
          <a:p>
            <a:endParaRPr lang="en-US"/>
          </a:p>
        </p:txBody>
      </p:sp>
      <p:sp>
        <p:nvSpPr>
          <p:cNvPr id="24" name="Picture Placeholder 21"/>
          <p:cNvSpPr>
            <a:spLocks noGrp="1"/>
          </p:cNvSpPr>
          <p:nvPr>
            <p:ph type="pic" sz="quarter" idx="27"/>
          </p:nvPr>
        </p:nvSpPr>
        <p:spPr>
          <a:xfrm>
            <a:off x="2895600" y="2571750"/>
            <a:ext cx="1143000" cy="1066800"/>
          </a:xfrm>
          <a:prstGeom prst="rect">
            <a:avLst/>
          </a:prstGeom>
        </p:spPr>
        <p:txBody>
          <a:bodyPr>
            <a:normAutofit/>
          </a:bodyPr>
          <a:lstStyle>
            <a:lvl1pPr marL="0" indent="0">
              <a:buNone/>
              <a:defRPr sz="1050"/>
            </a:lvl1pPr>
          </a:lstStyle>
          <a:p>
            <a:endParaRPr lang="en-US" dirty="0"/>
          </a:p>
        </p:txBody>
      </p:sp>
      <p:sp>
        <p:nvSpPr>
          <p:cNvPr id="29" name="Picture Placeholder 21"/>
          <p:cNvSpPr>
            <a:spLocks noGrp="1"/>
          </p:cNvSpPr>
          <p:nvPr>
            <p:ph type="pic" sz="quarter" idx="32"/>
          </p:nvPr>
        </p:nvSpPr>
        <p:spPr>
          <a:xfrm>
            <a:off x="609600" y="3638550"/>
            <a:ext cx="1143000" cy="1066800"/>
          </a:xfrm>
          <a:prstGeom prst="rect">
            <a:avLst/>
          </a:prstGeom>
        </p:spPr>
        <p:txBody>
          <a:bodyPr>
            <a:normAutofit/>
          </a:bodyPr>
          <a:lstStyle>
            <a:lvl1pPr marL="0" indent="0">
              <a:buNone/>
              <a:defRPr sz="1050"/>
            </a:lvl1pPr>
          </a:lstStyle>
          <a:p>
            <a:endParaRPr lang="en-US"/>
          </a:p>
        </p:txBody>
      </p:sp>
      <p:sp>
        <p:nvSpPr>
          <p:cNvPr id="30" name="Picture Placeholder 21"/>
          <p:cNvSpPr>
            <a:spLocks noGrp="1"/>
          </p:cNvSpPr>
          <p:nvPr>
            <p:ph type="pic" sz="quarter" idx="33"/>
          </p:nvPr>
        </p:nvSpPr>
        <p:spPr>
          <a:xfrm>
            <a:off x="1752600" y="3638550"/>
            <a:ext cx="1143000" cy="1066800"/>
          </a:xfrm>
          <a:prstGeom prst="rect">
            <a:avLst/>
          </a:prstGeom>
        </p:spPr>
        <p:txBody>
          <a:bodyPr>
            <a:normAutofit/>
          </a:bodyPr>
          <a:lstStyle>
            <a:lvl1pPr marL="0" indent="0">
              <a:buNone/>
              <a:defRPr sz="1050"/>
            </a:lvl1pPr>
          </a:lstStyle>
          <a:p>
            <a:endParaRPr lang="en-US"/>
          </a:p>
        </p:txBody>
      </p:sp>
      <p:sp>
        <p:nvSpPr>
          <p:cNvPr id="31" name="Picture Placeholder 21"/>
          <p:cNvSpPr>
            <a:spLocks noGrp="1"/>
          </p:cNvSpPr>
          <p:nvPr>
            <p:ph type="pic" sz="quarter" idx="34"/>
          </p:nvPr>
        </p:nvSpPr>
        <p:spPr>
          <a:xfrm>
            <a:off x="2895600" y="3638550"/>
            <a:ext cx="1143000" cy="1066800"/>
          </a:xfrm>
          <a:prstGeom prst="rect">
            <a:avLst/>
          </a:prstGeom>
        </p:spPr>
        <p:txBody>
          <a:bodyPr>
            <a:normAutofit/>
          </a:bodyPr>
          <a:lstStyle>
            <a:lvl1pPr marL="0" indent="0">
              <a:buNone/>
              <a:defRPr sz="1050"/>
            </a:lvl1pPr>
          </a:lstStyle>
          <a:p>
            <a:endParaRPr lang="en-US"/>
          </a:p>
        </p:txBody>
      </p:sp>
      <p:sp>
        <p:nvSpPr>
          <p:cNvPr id="21" name="Picture Placeholder 21"/>
          <p:cNvSpPr>
            <a:spLocks noGrp="1"/>
          </p:cNvSpPr>
          <p:nvPr>
            <p:ph type="pic" sz="quarter" idx="38"/>
          </p:nvPr>
        </p:nvSpPr>
        <p:spPr>
          <a:xfrm>
            <a:off x="609600" y="1504951"/>
            <a:ext cx="1143000" cy="1066800"/>
          </a:xfrm>
          <a:prstGeom prst="rect">
            <a:avLst/>
          </a:prstGeom>
        </p:spPr>
        <p:txBody>
          <a:bodyPr>
            <a:normAutofit/>
          </a:bodyPr>
          <a:lstStyle>
            <a:lvl1pPr marL="0" indent="0">
              <a:buNone/>
              <a:defRPr sz="1050"/>
            </a:lvl1pPr>
          </a:lstStyle>
          <a:p>
            <a:endParaRPr lang="en-US"/>
          </a:p>
        </p:txBody>
      </p:sp>
      <p:sp>
        <p:nvSpPr>
          <p:cNvPr id="36" name="Picture Placeholder 21"/>
          <p:cNvSpPr>
            <a:spLocks noGrp="1"/>
          </p:cNvSpPr>
          <p:nvPr>
            <p:ph type="pic" sz="quarter" idx="39"/>
          </p:nvPr>
        </p:nvSpPr>
        <p:spPr>
          <a:xfrm>
            <a:off x="1752600" y="1504951"/>
            <a:ext cx="1143000" cy="1066800"/>
          </a:xfrm>
          <a:prstGeom prst="rect">
            <a:avLst/>
          </a:prstGeom>
        </p:spPr>
        <p:txBody>
          <a:bodyPr>
            <a:normAutofit/>
          </a:bodyPr>
          <a:lstStyle>
            <a:lvl1pPr marL="0" indent="0">
              <a:buNone/>
              <a:defRPr sz="1050"/>
            </a:lvl1pPr>
          </a:lstStyle>
          <a:p>
            <a:endParaRPr lang="en-US"/>
          </a:p>
        </p:txBody>
      </p:sp>
      <p:sp>
        <p:nvSpPr>
          <p:cNvPr id="37" name="Picture Placeholder 21"/>
          <p:cNvSpPr>
            <a:spLocks noGrp="1"/>
          </p:cNvSpPr>
          <p:nvPr>
            <p:ph type="pic" sz="quarter" idx="40"/>
          </p:nvPr>
        </p:nvSpPr>
        <p:spPr>
          <a:xfrm>
            <a:off x="2895600" y="1504950"/>
            <a:ext cx="1143000" cy="1066800"/>
          </a:xfrm>
          <a:prstGeom prst="rect">
            <a:avLst/>
          </a:prstGeom>
        </p:spPr>
        <p:txBody>
          <a:bodyPr>
            <a:normAutofit/>
          </a:bodyPr>
          <a:lstStyle>
            <a:lvl1pPr marL="0" indent="0">
              <a:buNone/>
              <a:defRPr sz="1050"/>
            </a:lvl1pPr>
          </a:lstStyle>
          <a:p>
            <a:endParaRPr lang="en-US"/>
          </a:p>
        </p:txBody>
      </p:sp>
      <p:sp>
        <p:nvSpPr>
          <p:cNvPr id="14" name="Title Placeholder 1"/>
          <p:cNvSpPr>
            <a:spLocks noGrp="1"/>
          </p:cNvSpPr>
          <p:nvPr>
            <p:ph type="title"/>
          </p:nvPr>
        </p:nvSpPr>
        <p:spPr>
          <a:xfrm>
            <a:off x="533400" y="438150"/>
            <a:ext cx="7620000" cy="857250"/>
          </a:xfrm>
          <a:prstGeom prst="rect">
            <a:avLst/>
          </a:prstGeom>
        </p:spPr>
        <p:txBody>
          <a:bodyPr vert="horz" lIns="91440" tIns="45720" rIns="91440" bIns="45720" rtlCol="0" anchor="ctr">
            <a:normAutofit/>
          </a:bodyPr>
          <a:lstStyle>
            <a:lvl1pPr algn="l">
              <a:defRPr>
                <a:gradFill flip="none" rotWithShape="1">
                  <a:gsLst>
                    <a:gs pos="0">
                      <a:schemeClr val="accent1"/>
                    </a:gs>
                    <a:gs pos="100000">
                      <a:schemeClr val="accent4"/>
                    </a:gs>
                    <a:gs pos="50000">
                      <a:schemeClr val="accent2"/>
                    </a:gs>
                    <a:gs pos="75000">
                      <a:schemeClr val="accent3"/>
                    </a:gs>
                  </a:gsLst>
                  <a:lin ang="0" scaled="1"/>
                  <a:tileRect/>
                </a:gradFill>
              </a:defRPr>
            </a:lvl1pPr>
          </a:lstStyle>
          <a:p>
            <a:r>
              <a:rPr lang="en-US" dirty="0"/>
              <a:t>Click to edit Master title style</a:t>
            </a:r>
            <a:endParaRPr lang="en-JM" dirty="0"/>
          </a:p>
        </p:txBody>
      </p:sp>
      <p:sp>
        <p:nvSpPr>
          <p:cNvPr id="15" name="Text Placeholder 17"/>
          <p:cNvSpPr>
            <a:spLocks noGrp="1"/>
          </p:cNvSpPr>
          <p:nvPr>
            <p:ph type="body" sz="quarter" idx="24"/>
          </p:nvPr>
        </p:nvSpPr>
        <p:spPr>
          <a:xfrm>
            <a:off x="533400" y="419100"/>
            <a:ext cx="5029200" cy="323850"/>
          </a:xfrm>
          <a:prstGeom prst="rect">
            <a:avLst/>
          </a:prstGeom>
        </p:spPr>
        <p:txBody>
          <a:bodyPr>
            <a:noAutofit/>
          </a:bodyPr>
          <a:lstStyle>
            <a:lvl1pPr marL="0" indent="0" algn="l">
              <a:buFontTx/>
              <a:buNone/>
              <a:defRPr sz="1300" b="0" kern="0" spc="0">
                <a:solidFill>
                  <a:schemeClr val="tx1"/>
                </a:solidFill>
                <a:latin typeface="Roboto Light"/>
                <a:ea typeface="Roboto Light"/>
                <a:cs typeface="Roboto Light"/>
              </a:defRPr>
            </a:lvl1pPr>
            <a:lvl2pPr marL="457189" indent="0">
              <a:buFontTx/>
              <a:buNone/>
              <a:defRPr sz="1050">
                <a:latin typeface="Mission Gothic Regular" pitchFamily="50" charset="0"/>
              </a:defRPr>
            </a:lvl2pPr>
            <a:lvl3pPr marL="914378" indent="0">
              <a:buFontTx/>
              <a:buNone/>
              <a:defRPr sz="1050">
                <a:latin typeface="Mission Gothic Regular" pitchFamily="50" charset="0"/>
              </a:defRPr>
            </a:lvl3pPr>
            <a:lvl4pPr marL="1371566" indent="0">
              <a:buFontTx/>
              <a:buNone/>
              <a:defRPr sz="1050">
                <a:latin typeface="Mission Gothic Regular" pitchFamily="50" charset="0"/>
              </a:defRPr>
            </a:lvl4pPr>
            <a:lvl5pPr marL="1828754" indent="0">
              <a:buFontTx/>
              <a:buNone/>
              <a:defRPr sz="1050">
                <a:latin typeface="Mission Gothic Regular" pitchFamily="50" charset="0"/>
              </a:defRPr>
            </a:lvl5pPr>
          </a:lstStyle>
          <a:p>
            <a:pPr lvl="0"/>
            <a:endParaRPr lang="en-JM" dirty="0"/>
          </a:p>
        </p:txBody>
      </p:sp>
    </p:spTree>
    <p:extLst>
      <p:ext uri="{BB962C8B-B14F-4D97-AF65-F5344CB8AC3E}">
        <p14:creationId xmlns:p14="http://schemas.microsoft.com/office/powerpoint/2010/main" val="788451031"/>
      </p:ext>
    </p:extLst>
  </p:cSld>
  <p:clrMapOvr>
    <a:masterClrMapping/>
  </p:clrMapOvr>
  <p:transition spd="slow">
    <p:push dir="u"/>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0"/>
            <a:ext cx="9144000" cy="5143500"/>
          </a:xfrm>
          <a:prstGeom prst="rect">
            <a:avLst/>
          </a:prstGeom>
        </p:spPr>
        <p:txBody>
          <a:bodyPr/>
          <a:lstStyle/>
          <a:p>
            <a:endParaRPr lang="en-JM"/>
          </a:p>
        </p:txBody>
      </p:sp>
    </p:spTree>
    <p:extLst>
      <p:ext uri="{BB962C8B-B14F-4D97-AF65-F5344CB8AC3E}">
        <p14:creationId xmlns:p14="http://schemas.microsoft.com/office/powerpoint/2010/main" val="673796898"/>
      </p:ext>
    </p:extLst>
  </p:cSld>
  <p:clrMapOvr>
    <a:masterClrMapping/>
  </p:clrMapOvr>
  <p:transition spd="slow">
    <p:push dir="u"/>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33400" y="438150"/>
            <a:ext cx="7620000" cy="857250"/>
          </a:xfrm>
          <a:prstGeom prst="rect">
            <a:avLst/>
          </a:prstGeom>
        </p:spPr>
        <p:txBody>
          <a:bodyPr/>
          <a:lstStyle/>
          <a:p>
            <a:r>
              <a:rPr lang="en-US"/>
              <a:t>Click to edit Master title style</a:t>
            </a:r>
          </a:p>
        </p:txBody>
      </p:sp>
      <p:sp>
        <p:nvSpPr>
          <p:cNvPr id="4" name="Picture Placeholder 28"/>
          <p:cNvSpPr>
            <a:spLocks noGrp="1" noChangeAspect="1"/>
          </p:cNvSpPr>
          <p:nvPr>
            <p:ph type="pic" sz="quarter" idx="51"/>
          </p:nvPr>
        </p:nvSpPr>
        <p:spPr>
          <a:xfrm>
            <a:off x="5334000" y="1657350"/>
            <a:ext cx="2133600" cy="21336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dirty="0"/>
          </a:p>
        </p:txBody>
      </p:sp>
      <p:sp>
        <p:nvSpPr>
          <p:cNvPr id="5" name="Picture Placeholder 28"/>
          <p:cNvSpPr>
            <a:spLocks noGrp="1" noChangeAspect="1"/>
          </p:cNvSpPr>
          <p:nvPr>
            <p:ph type="pic" sz="quarter" idx="52"/>
          </p:nvPr>
        </p:nvSpPr>
        <p:spPr>
          <a:xfrm>
            <a:off x="1676400" y="1657350"/>
            <a:ext cx="2133600" cy="2133600"/>
          </a:xfrm>
          <a:prstGeom prst="ellipse">
            <a:avLst/>
          </a:prstGeom>
          <a:ln w="76200" cap="sq">
            <a:noFill/>
            <a:miter lim="800000"/>
          </a:ln>
          <a:effectLst/>
        </p:spPr>
        <p:txBody>
          <a:bodyPr>
            <a:normAutofit/>
          </a:bodyPr>
          <a:lstStyle>
            <a:lvl1pPr marL="0" indent="0" algn="ctr">
              <a:buFontTx/>
              <a:buNone/>
              <a:defRPr sz="1050">
                <a:solidFill>
                  <a:schemeClr val="tx1">
                    <a:lumMod val="50000"/>
                    <a:lumOff val="50000"/>
                  </a:schemeClr>
                </a:solidFill>
                <a:latin typeface="Roboto Light"/>
                <a:cs typeface="Roboto Light"/>
              </a:defRPr>
            </a:lvl1pPr>
          </a:lstStyle>
          <a:p>
            <a:endParaRPr lang="en-JM" dirty="0"/>
          </a:p>
        </p:txBody>
      </p:sp>
      <p:sp>
        <p:nvSpPr>
          <p:cNvPr id="6" name="Text Placeholder 17"/>
          <p:cNvSpPr>
            <a:spLocks noGrp="1"/>
          </p:cNvSpPr>
          <p:nvPr>
            <p:ph type="body" sz="quarter" idx="24"/>
          </p:nvPr>
        </p:nvSpPr>
        <p:spPr>
          <a:xfrm>
            <a:off x="533400" y="419100"/>
            <a:ext cx="5029200" cy="323850"/>
          </a:xfrm>
          <a:prstGeom prst="rect">
            <a:avLst/>
          </a:prstGeom>
        </p:spPr>
        <p:txBody>
          <a:bodyPr>
            <a:noAutofit/>
          </a:bodyPr>
          <a:lstStyle>
            <a:lvl1pPr marL="0" indent="0" algn="l">
              <a:buFontTx/>
              <a:buNone/>
              <a:defRPr sz="1300" b="0" kern="0" spc="0">
                <a:solidFill>
                  <a:schemeClr val="tx1"/>
                </a:solidFill>
                <a:latin typeface="Roboto Light"/>
                <a:ea typeface="Roboto Light"/>
                <a:cs typeface="Roboto Light"/>
              </a:defRPr>
            </a:lvl1pPr>
            <a:lvl2pPr marL="457189" indent="0">
              <a:buFontTx/>
              <a:buNone/>
              <a:defRPr sz="1050">
                <a:latin typeface="Mission Gothic Regular" pitchFamily="50" charset="0"/>
              </a:defRPr>
            </a:lvl2pPr>
            <a:lvl3pPr marL="914378" indent="0">
              <a:buFontTx/>
              <a:buNone/>
              <a:defRPr sz="1050">
                <a:latin typeface="Mission Gothic Regular" pitchFamily="50" charset="0"/>
              </a:defRPr>
            </a:lvl3pPr>
            <a:lvl4pPr marL="1371566" indent="0">
              <a:buFontTx/>
              <a:buNone/>
              <a:defRPr sz="1050">
                <a:latin typeface="Mission Gothic Regular" pitchFamily="50" charset="0"/>
              </a:defRPr>
            </a:lvl4pPr>
            <a:lvl5pPr marL="1828754" indent="0">
              <a:buFontTx/>
              <a:buNone/>
              <a:defRPr sz="1050">
                <a:latin typeface="Mission Gothic Regular" pitchFamily="50" charset="0"/>
              </a:defRPr>
            </a:lvl5pPr>
          </a:lstStyle>
          <a:p>
            <a:pPr lvl="0"/>
            <a:endParaRPr lang="en-JM" dirty="0"/>
          </a:p>
        </p:txBody>
      </p:sp>
    </p:spTree>
    <p:extLst>
      <p:ext uri="{BB962C8B-B14F-4D97-AF65-F5344CB8AC3E}">
        <p14:creationId xmlns:p14="http://schemas.microsoft.com/office/powerpoint/2010/main" val="337822592"/>
      </p:ext>
    </p:extLst>
  </p:cSld>
  <p:clrMapOvr>
    <a:masterClrMapping/>
  </p:clrMapOvr>
  <p:transition spd="slow">
    <p:push dir="u"/>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ATK CoverPage">
    <p:spTree>
      <p:nvGrpSpPr>
        <p:cNvPr id="1" name=""/>
        <p:cNvGrpSpPr/>
        <p:nvPr/>
      </p:nvGrpSpPr>
      <p:grpSpPr>
        <a:xfrm>
          <a:off x="0" y="0"/>
          <a:ext cx="0" cy="0"/>
          <a:chOff x="0" y="0"/>
          <a:chExt cx="0" cy="0"/>
        </a:xfrm>
      </p:grpSpPr>
      <p:sp>
        <p:nvSpPr>
          <p:cNvPr id="2" name="Title 1"/>
          <p:cNvSpPr>
            <a:spLocks noGrp="1"/>
          </p:cNvSpPr>
          <p:nvPr>
            <p:ph type="ctrTitle"/>
          </p:nvPr>
        </p:nvSpPr>
        <p:spPr>
          <a:xfrm>
            <a:off x="292684" y="3628789"/>
            <a:ext cx="6840000" cy="520831"/>
          </a:xfrm>
          <a:prstGeom prst="rect">
            <a:avLst/>
          </a:prstGeom>
        </p:spPr>
        <p:txBody>
          <a:bodyPr anchor="b"/>
          <a:lstStyle>
            <a:lvl1pPr algn="l">
              <a:lnSpc>
                <a:spcPct val="90000"/>
              </a:lnSpc>
              <a:defRPr sz="3000" b="0">
                <a:solidFill>
                  <a:srgbClr val="0B64A2"/>
                </a:solidFill>
                <a:latin typeface="Arial" pitchFamily="34" charset="0"/>
                <a:cs typeface="Arial" pitchFamily="34" charset="0"/>
              </a:defRPr>
            </a:lvl1pPr>
          </a:lstStyle>
          <a:p>
            <a:r>
              <a:rPr lang="en-US" dirty="0"/>
              <a:t>Click to edit Master title style</a:t>
            </a:r>
            <a:endParaRPr lang="de-DE" dirty="0"/>
          </a:p>
        </p:txBody>
      </p:sp>
      <p:sp>
        <p:nvSpPr>
          <p:cNvPr id="3" name="Subtitle 2"/>
          <p:cNvSpPr>
            <a:spLocks noGrp="1"/>
          </p:cNvSpPr>
          <p:nvPr>
            <p:ph type="subTitle" idx="1"/>
          </p:nvPr>
        </p:nvSpPr>
        <p:spPr>
          <a:xfrm>
            <a:off x="292684" y="4149620"/>
            <a:ext cx="6840000" cy="303950"/>
          </a:xfrm>
          <a:prstGeom prst="rect">
            <a:avLst/>
          </a:prstGeom>
        </p:spPr>
        <p:txBody>
          <a:bodyPr/>
          <a:lstStyle>
            <a:lvl1pPr marL="0" indent="0" algn="l">
              <a:lnSpc>
                <a:spcPct val="90000"/>
              </a:lnSpc>
              <a:spcBef>
                <a:spcPts val="675"/>
              </a:spcBef>
              <a:buNone/>
              <a:defRPr sz="2100" i="0">
                <a:solidFill>
                  <a:schemeClr val="tx1">
                    <a:lumMod val="65000"/>
                    <a:lumOff val="35000"/>
                  </a:schemeClr>
                </a:solidFill>
                <a:latin typeface="Arial" pitchFamily="34" charset="0"/>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endParaRPr lang="de-DE" dirty="0"/>
          </a:p>
        </p:txBody>
      </p:sp>
      <p:sp>
        <p:nvSpPr>
          <p:cNvPr id="6" name="TextBox 5"/>
          <p:cNvSpPr txBox="1"/>
          <p:nvPr userDrawn="1"/>
        </p:nvSpPr>
        <p:spPr>
          <a:xfrm>
            <a:off x="4184726" y="338866"/>
            <a:ext cx="65" cy="145424"/>
          </a:xfrm>
          <a:prstGeom prst="rect">
            <a:avLst/>
          </a:prstGeom>
          <a:noFill/>
          <a:ln w="12700" cap="rnd">
            <a:noFill/>
          </a:ln>
        </p:spPr>
        <p:txBody>
          <a:bodyPr wrap="none" lIns="0" tIns="0" rIns="0" bIns="0" rtlCol="0" anchor="t" anchorCtr="0">
            <a:spAutoFit/>
          </a:bodyPr>
          <a:lstStyle/>
          <a:p>
            <a:pPr defTabSz="342900">
              <a:lnSpc>
                <a:spcPct val="90000"/>
              </a:lnSpc>
              <a:spcBef>
                <a:spcPts val="675"/>
              </a:spcBef>
              <a:buClr>
                <a:srgbClr val="478231"/>
              </a:buClr>
            </a:pPr>
            <a:endParaRPr lang="en-US" sz="1050" dirty="0">
              <a:solidFill>
                <a:srgbClr val="000000"/>
              </a:solidFill>
              <a:latin typeface="Arial "/>
            </a:endParaRPr>
          </a:p>
        </p:txBody>
      </p:sp>
    </p:spTree>
    <p:extLst>
      <p:ext uri="{BB962C8B-B14F-4D97-AF65-F5344CB8AC3E}">
        <p14:creationId xmlns:p14="http://schemas.microsoft.com/office/powerpoint/2010/main" val="144430528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453269"/>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28650" y="801478"/>
            <a:ext cx="7886700" cy="3831245"/>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7D28EBAA-AD2C-409A-9A7B-8E32040984B2}" type="datetime1">
              <a:rPr lang="en-US" smtClean="0"/>
              <a:t>1/16/19</a:t>
            </a:fld>
            <a:endParaRPr 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2C51D6FC-D8DA-483C-95BD-BE62E0110A68}" type="slidenum">
              <a:rPr lang="en-US" smtClean="0"/>
              <a:t>‹#›</a:t>
            </a:fld>
            <a:endParaRPr lang="en-US"/>
          </a:p>
        </p:txBody>
      </p:sp>
    </p:spTree>
    <p:extLst>
      <p:ext uri="{BB962C8B-B14F-4D97-AF65-F5344CB8AC3E}">
        <p14:creationId xmlns:p14="http://schemas.microsoft.com/office/powerpoint/2010/main" val="10463190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plhTitle"/>
          <p:cNvSpPr>
            <a:spLocks noGrp="1"/>
          </p:cNvSpPr>
          <p:nvPr>
            <p:ph type="title"/>
          </p:nvPr>
        </p:nvSpPr>
        <p:spPr>
          <a:xfrm>
            <a:off x="604408" y="352986"/>
            <a:ext cx="7929995" cy="352985"/>
          </a:xfrm>
          <a:prstGeom prst="rect">
            <a:avLst/>
          </a:prstGeom>
        </p:spPr>
        <p:txBody>
          <a:bodyPr/>
          <a:lstStyle/>
          <a:p>
            <a:r>
              <a:rPr lang="en-US" dirty="0"/>
              <a:t>Click to edit Master title style</a:t>
            </a:r>
          </a:p>
        </p:txBody>
      </p:sp>
      <p:sp>
        <p:nvSpPr>
          <p:cNvPr id="12" name="plhSubheader"/>
          <p:cNvSpPr>
            <a:spLocks noGrp="1"/>
          </p:cNvSpPr>
          <p:nvPr>
            <p:ph type="body" sz="quarter" idx="13" hasCustomPrompt="1"/>
          </p:nvPr>
        </p:nvSpPr>
        <p:spPr>
          <a:xfrm>
            <a:off x="604409" y="857250"/>
            <a:ext cx="7929995" cy="252132"/>
          </a:xfrm>
          <a:prstGeom prst="rect">
            <a:avLst/>
          </a:prstGeom>
          <a:noFill/>
          <a:ln w="9525">
            <a:noFill/>
            <a:miter lim="800000"/>
            <a:headEnd/>
            <a:tailEnd/>
          </a:ln>
          <a:effectLst/>
        </p:spPr>
        <p:txBody>
          <a:bodyPr lIns="0" tIns="0" rIns="100549" bIns="18282"/>
          <a:lstStyle>
            <a:lvl1pPr marL="0" indent="0" algn="l" rtl="0" fontAlgn="base">
              <a:spcBef>
                <a:spcPct val="0"/>
              </a:spcBef>
              <a:spcAft>
                <a:spcPct val="0"/>
              </a:spcAft>
              <a:buNone/>
              <a:defRPr lang="en-US" sz="1059" b="1" kern="1200" dirty="0" smtClean="0">
                <a:solidFill>
                  <a:schemeClr val="tx1">
                    <a:lumMod val="65000"/>
                    <a:lumOff val="35000"/>
                  </a:schemeClr>
                </a:solidFill>
                <a:latin typeface="+mn-lt"/>
                <a:ea typeface="+mn-ea"/>
                <a:cs typeface="Arial" charset="0"/>
              </a:defRPr>
            </a:lvl1pPr>
            <a:lvl2pPr algn="l" rtl="0" fontAlgn="base">
              <a:spcBef>
                <a:spcPct val="0"/>
              </a:spcBef>
              <a:spcAft>
                <a:spcPct val="0"/>
              </a:spcAft>
              <a:buNone/>
              <a:defRPr lang="en-US" sz="1059" b="1" kern="1200" dirty="0" smtClean="0">
                <a:solidFill>
                  <a:schemeClr val="tx1"/>
                </a:solidFill>
                <a:latin typeface="Arial" charset="0"/>
                <a:ea typeface="+mn-ea"/>
                <a:cs typeface="Arial" charset="0"/>
              </a:defRPr>
            </a:lvl2pPr>
            <a:lvl3pPr algn="l" rtl="0" fontAlgn="base">
              <a:spcBef>
                <a:spcPct val="0"/>
              </a:spcBef>
              <a:spcAft>
                <a:spcPct val="0"/>
              </a:spcAft>
              <a:buNone/>
              <a:defRPr lang="en-US" sz="1059" b="1" kern="1200" dirty="0" smtClean="0">
                <a:solidFill>
                  <a:schemeClr val="tx1"/>
                </a:solidFill>
                <a:latin typeface="Arial" charset="0"/>
                <a:ea typeface="+mn-ea"/>
                <a:cs typeface="Arial" charset="0"/>
              </a:defRPr>
            </a:lvl3pPr>
            <a:lvl4pPr algn="l" rtl="0" fontAlgn="base">
              <a:spcBef>
                <a:spcPct val="0"/>
              </a:spcBef>
              <a:spcAft>
                <a:spcPct val="0"/>
              </a:spcAft>
              <a:buNone/>
              <a:defRPr lang="en-US" sz="1059" b="1" kern="1200" dirty="0" smtClean="0">
                <a:solidFill>
                  <a:schemeClr val="tx1"/>
                </a:solidFill>
                <a:latin typeface="Arial" charset="0"/>
                <a:ea typeface="+mn-ea"/>
                <a:cs typeface="Arial" charset="0"/>
              </a:defRPr>
            </a:lvl4pPr>
            <a:lvl5pPr algn="l" rtl="0" fontAlgn="base">
              <a:spcBef>
                <a:spcPct val="0"/>
              </a:spcBef>
              <a:spcAft>
                <a:spcPct val="0"/>
              </a:spcAft>
              <a:buNone/>
              <a:defRPr lang="en-US" sz="1059" b="1" kern="1200" dirty="0">
                <a:solidFill>
                  <a:schemeClr val="tx1"/>
                </a:solidFill>
                <a:latin typeface="Arial" charset="0"/>
                <a:ea typeface="+mn-ea"/>
                <a:cs typeface="Arial" charset="0"/>
              </a:defRPr>
            </a:lvl5pPr>
          </a:lstStyle>
          <a:p>
            <a:pPr lvl="0"/>
            <a:r>
              <a:rPr lang="en-US" dirty="0"/>
              <a:t>Sub-Header: Enter your optional sub-heading here </a:t>
            </a:r>
          </a:p>
          <a:p>
            <a:pPr lvl="0"/>
            <a:endParaRPr lang="en-US" dirty="0"/>
          </a:p>
        </p:txBody>
      </p:sp>
      <p:sp>
        <p:nvSpPr>
          <p:cNvPr id="7" name="plhBody"/>
          <p:cNvSpPr>
            <a:spLocks noGrp="1"/>
          </p:cNvSpPr>
          <p:nvPr>
            <p:ph type="body" sz="quarter" idx="16"/>
          </p:nvPr>
        </p:nvSpPr>
        <p:spPr>
          <a:xfrm>
            <a:off x="604409" y="1109384"/>
            <a:ext cx="7929995" cy="3328147"/>
          </a:xfrm>
          <a:prstGeom prst="rect">
            <a:avLst/>
          </a:prstGeom>
        </p:spPr>
        <p:txBody>
          <a:bodyPr/>
          <a:lstStyle>
            <a:lvl5pPr>
              <a:defRPr/>
            </a:lvl5pPr>
            <a:lvl6pPr>
              <a:defRPr/>
            </a:lvl6pPr>
            <a:lvl7pPr>
              <a:defRPr/>
            </a:lvl7pPr>
            <a:lvl8pPr>
              <a:defRPr baseline="0"/>
            </a:lvl8pPr>
            <a:lvl9pPr>
              <a:defRPr baseline="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aphicFrame>
        <p:nvGraphicFramePr>
          <p:cNvPr id="3" name="Object 2" hidden="1">
            <a:extLst>
              <a:ext uri="{FF2B5EF4-FFF2-40B4-BE49-F238E27FC236}">
                <a16:creationId xmlns:a16="http://schemas.microsoft.com/office/drawing/2014/main" id="{C3E058B8-E726-4E40-9E00-E56B3517379D}"/>
              </a:ext>
            </a:extLst>
          </p:cNvPr>
          <p:cNvGraphicFramePr>
            <a:graphicFrameLocks noChangeAspect="1"/>
          </p:cNvGraphicFramePr>
          <p:nvPr userDrawn="1">
            <p:custDataLst>
              <p:tags r:id="rId2"/>
            </p:custDataLst>
            <p:extLst/>
          </p:nvPr>
        </p:nvGraphicFramePr>
        <p:xfrm>
          <a:off x="1445" y="1052"/>
          <a:ext cx="1443" cy="1050"/>
        </p:xfrm>
        <a:graphic>
          <a:graphicData uri="http://schemas.openxmlformats.org/presentationml/2006/ole">
            <mc:AlternateContent xmlns:mc="http://schemas.openxmlformats.org/markup-compatibility/2006">
              <mc:Choice xmlns:v="urn:schemas-microsoft-com:vml" Requires="v">
                <p:oleObj spid="_x0000_s4098" name="think-cell Slide" r:id="rId4" imgW="360" imgH="360" progId="TCLayout.ActiveDocument.1">
                  <p:embed/>
                </p:oleObj>
              </mc:Choice>
              <mc:Fallback>
                <p:oleObj name="think-cell Slide" r:id="rId4" imgW="360" imgH="360" progId="TCLayout.ActiveDocument.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5" y="1052"/>
                        <a:ext cx="1443" cy="1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plhSectionHeader"/>
          <p:cNvSpPr>
            <a:spLocks noGrp="1"/>
          </p:cNvSpPr>
          <p:nvPr>
            <p:ph type="body" sz="quarter" idx="18" hasCustomPrompt="1"/>
          </p:nvPr>
        </p:nvSpPr>
        <p:spPr>
          <a:xfrm>
            <a:off x="4572001" y="707990"/>
            <a:ext cx="3948545" cy="114972"/>
          </a:xfrm>
          <a:prstGeom prst="rect">
            <a:avLst/>
          </a:prstGeom>
        </p:spPr>
        <p:txBody>
          <a:bodyPr wrap="none" tIns="36562" rIns="0" bIns="0"/>
          <a:lstStyle>
            <a:lvl1pPr algn="r">
              <a:buNone/>
              <a:defRPr sz="530" b="1">
                <a:solidFill>
                  <a:srgbClr val="00395C"/>
                </a:solidFill>
                <a:latin typeface="+mn-lt"/>
                <a:cs typeface="Arial" pitchFamily="34" charset="0"/>
              </a:defRPr>
            </a:lvl1pPr>
          </a:lstStyle>
          <a:p>
            <a:pPr lvl="0"/>
            <a:r>
              <a:rPr lang="en-US" dirty="0"/>
              <a:t>Section Header (used to create Tab Pages and Table of Contents)</a:t>
            </a:r>
          </a:p>
        </p:txBody>
      </p:sp>
      <p:sp>
        <p:nvSpPr>
          <p:cNvPr id="9" name="plhFootnote"/>
          <p:cNvSpPr>
            <a:spLocks noGrp="1"/>
          </p:cNvSpPr>
          <p:nvPr>
            <p:ph type="body" sz="quarter" idx="22" hasCustomPrompt="1"/>
          </p:nvPr>
        </p:nvSpPr>
        <p:spPr>
          <a:xfrm>
            <a:off x="623456" y="4361933"/>
            <a:ext cx="7897091" cy="273461"/>
          </a:xfrm>
          <a:prstGeom prst="rect">
            <a:avLst/>
          </a:prstGeom>
        </p:spPr>
        <p:txBody>
          <a:bodyPr wrap="square" tIns="18282" bIns="18282" anchor="b" anchorCtr="0">
            <a:spAutoFit/>
          </a:bodyPr>
          <a:lstStyle>
            <a:lvl1pPr marL="0" indent="0">
              <a:lnSpc>
                <a:spcPct val="100000"/>
              </a:lnSpc>
              <a:spcBef>
                <a:spcPts val="0"/>
              </a:spcBef>
              <a:buNone/>
              <a:defRPr sz="530" i="1">
                <a:solidFill>
                  <a:schemeClr val="tx1"/>
                </a:solidFill>
              </a:defRPr>
            </a:lvl1pPr>
            <a:lvl2pPr marL="115526" indent="-115526">
              <a:lnSpc>
                <a:spcPct val="100000"/>
              </a:lnSpc>
              <a:spcBef>
                <a:spcPts val="0"/>
              </a:spcBef>
              <a:buClrTx/>
              <a:buSzPct val="100000"/>
              <a:buFont typeface="+mj-lt"/>
              <a:buAutoNum type="arabicPeriod"/>
              <a:defRPr sz="530" i="1">
                <a:solidFill>
                  <a:schemeClr val="tx1"/>
                </a:solidFill>
              </a:defRPr>
            </a:lvl2pPr>
            <a:lvl3pPr marL="302468" indent="-151235">
              <a:lnSpc>
                <a:spcPct val="100000"/>
              </a:lnSpc>
              <a:spcBef>
                <a:spcPts val="0"/>
              </a:spcBef>
              <a:buClr>
                <a:schemeClr val="tx1"/>
              </a:buClr>
              <a:buFont typeface="+mj-lt"/>
              <a:buAutoNum type="alphaLcParenR"/>
              <a:defRPr sz="530" i="1"/>
            </a:lvl3pPr>
            <a:lvl4pPr marL="6302" indent="0">
              <a:lnSpc>
                <a:spcPct val="90000"/>
              </a:lnSpc>
              <a:spcBef>
                <a:spcPts val="0"/>
              </a:spcBef>
              <a:buNone/>
              <a:defRPr sz="530" i="1" u="none" strike="noStrike" normalizeH="0" baseline="0">
                <a:latin typeface="+mn-lt"/>
              </a:defRPr>
            </a:lvl4pPr>
            <a:lvl5pPr>
              <a:defRPr sz="530" i="1"/>
            </a:lvl5pPr>
          </a:lstStyle>
          <a:p>
            <a:pPr lvl="3"/>
            <a:r>
              <a:rPr lang="en-US" dirty="0"/>
              <a:t>___________________________</a:t>
            </a:r>
          </a:p>
          <a:p>
            <a:pPr lvl="0"/>
            <a:r>
              <a:rPr lang="en-US" dirty="0"/>
              <a:t>Source:</a:t>
            </a:r>
          </a:p>
          <a:p>
            <a:pPr lvl="1"/>
            <a:r>
              <a:rPr lang="en-US" dirty="0"/>
              <a:t>Footnotes.</a:t>
            </a:r>
          </a:p>
        </p:txBody>
      </p:sp>
      <p:sp>
        <p:nvSpPr>
          <p:cNvPr id="10" name="plhBulletedText"/>
          <p:cNvSpPr>
            <a:spLocks noGrp="1"/>
          </p:cNvSpPr>
          <p:nvPr>
            <p:ph type="body" sz="quarter" idx="20" hasCustomPrompt="1"/>
          </p:nvPr>
        </p:nvSpPr>
        <p:spPr>
          <a:xfrm>
            <a:off x="138547" y="-250935"/>
            <a:ext cx="8866909" cy="199414"/>
          </a:xfrm>
          <a:prstGeom prst="rect">
            <a:avLst/>
          </a:prstGeom>
          <a:solidFill>
            <a:srgbClr val="FEDF87"/>
          </a:solidFill>
          <a:ln>
            <a:solidFill>
              <a:srgbClr val="FF0000"/>
            </a:solidFill>
          </a:ln>
        </p:spPr>
        <p:txBody>
          <a:bodyPr lIns="45704" rIns="45704"/>
          <a:lstStyle>
            <a:lvl1pPr algn="ctr">
              <a:buNone/>
              <a:defRPr baseline="0">
                <a:solidFill>
                  <a:srgbClr val="FF0000"/>
                </a:solidFill>
              </a:defRPr>
            </a:lvl1pPr>
            <a:lvl2pPr>
              <a:buNone/>
              <a:defRPr>
                <a:solidFill>
                  <a:srgbClr val="FF0000"/>
                </a:solidFill>
              </a:defRPr>
            </a:lvl2pPr>
            <a:lvl3pPr>
              <a:buNone/>
              <a:defRPr>
                <a:solidFill>
                  <a:srgbClr val="FF0000"/>
                </a:solidFill>
              </a:defRPr>
            </a:lvl3pPr>
            <a:lvl4pPr>
              <a:buNone/>
              <a:defRPr>
                <a:solidFill>
                  <a:srgbClr val="FF0000"/>
                </a:solidFill>
              </a:defRPr>
            </a:lvl4pPr>
            <a:lvl5pPr>
              <a:buNone/>
              <a:defRPr>
                <a:solidFill>
                  <a:srgbClr val="FF0000"/>
                </a:solidFill>
              </a:defRPr>
            </a:lvl5pPr>
          </a:lstStyle>
          <a:p>
            <a:pPr lvl="0"/>
            <a:r>
              <a:rPr lang="en-US" dirty="0" err="1"/>
              <a:t>PresBuilder</a:t>
            </a:r>
            <a:r>
              <a:rPr lang="en-US" dirty="0"/>
              <a:t> Placeholder – Delete this box if you see it on a slide, but DO NOT REMOVE this box from the slide layout. </a:t>
            </a:r>
          </a:p>
        </p:txBody>
      </p:sp>
      <p:sp>
        <p:nvSpPr>
          <p:cNvPr id="29" name="Slide Number Placeholder 28"/>
          <p:cNvSpPr>
            <a:spLocks noGrp="1"/>
          </p:cNvSpPr>
          <p:nvPr>
            <p:ph type="sldNum" sz="quarter" idx="23"/>
          </p:nvPr>
        </p:nvSpPr>
        <p:spPr>
          <a:xfrm>
            <a:off x="6457950" y="4767263"/>
            <a:ext cx="2057400" cy="273844"/>
          </a:xfrm>
          <a:prstGeom prst="rect">
            <a:avLst/>
          </a:prstGeom>
        </p:spPr>
        <p:txBody>
          <a:bodyPr lIns="91408" tIns="45704" rIns="91408" bIns="45704"/>
          <a:lstStyle>
            <a:lvl1pPr algn="ctr" rtl="0" fontAlgn="base">
              <a:spcBef>
                <a:spcPct val="0"/>
              </a:spcBef>
              <a:spcAft>
                <a:spcPct val="0"/>
              </a:spcAft>
              <a:defRPr lang="en-US" sz="794" kern="1200" smtClean="0">
                <a:solidFill>
                  <a:schemeClr val="tx1"/>
                </a:solidFill>
                <a:latin typeface="+mn-lt"/>
                <a:ea typeface="+mn-ea"/>
                <a:cs typeface="Arial" charset="0"/>
              </a:defRPr>
            </a:lvl1pPr>
          </a:lstStyle>
          <a:p>
            <a:fld id="{983857B8-BEA6-4CE6-8A43-925AE5AA6085}" type="slidenum">
              <a:rPr lang="en-US" smtClean="0"/>
              <a:pPr/>
              <a:t>‹#›</a:t>
            </a:fld>
            <a:endParaRPr lang="en-US"/>
          </a:p>
        </p:txBody>
      </p:sp>
    </p:spTree>
    <p:extLst>
      <p:ext uri="{BB962C8B-B14F-4D97-AF65-F5344CB8AC3E}">
        <p14:creationId xmlns:p14="http://schemas.microsoft.com/office/powerpoint/2010/main" val="2084160483"/>
      </p:ext>
    </p:extLst>
  </p:cSld>
  <p:clrMapOvr>
    <a:masterClrMapping/>
  </p:clrMapOvr>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4119541" cy="822960"/>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2582863" y="1880932"/>
            <a:ext cx="1985941" cy="2194560"/>
          </a:xfrm>
        </p:spPr>
        <p:txBody>
          <a:bodyPr>
            <a:normAutofit/>
          </a:bodyPr>
          <a:lstStyle>
            <a:lvl1pPr marL="0" indent="0">
              <a:lnSpc>
                <a:spcPct val="110000"/>
              </a:lnSpc>
              <a:buNone/>
              <a:defRPr sz="1400"/>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2" name="Text Placeholder 11"/>
          <p:cNvSpPr>
            <a:spLocks noGrp="1"/>
          </p:cNvSpPr>
          <p:nvPr>
            <p:ph type="body" sz="quarter" idx="16" hasCustomPrompt="1"/>
          </p:nvPr>
        </p:nvSpPr>
        <p:spPr>
          <a:xfrm>
            <a:off x="449263" y="206375"/>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8734" y="1411979"/>
            <a:ext cx="4119541"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9" name="Content Placeholder 4"/>
          <p:cNvSpPr>
            <a:spLocks noGrp="1"/>
          </p:cNvSpPr>
          <p:nvPr>
            <p:ph sz="quarter" idx="19"/>
          </p:nvPr>
        </p:nvSpPr>
        <p:spPr>
          <a:xfrm>
            <a:off x="448734" y="1880932"/>
            <a:ext cx="1965960" cy="2194560"/>
          </a:xfrm>
          <a:noFill/>
          <a:ln>
            <a:noFill/>
          </a:ln>
        </p:spPr>
        <p:txBody>
          <a:bodyPr anchor="t"/>
          <a:lstStyle>
            <a:lvl1pPr>
              <a:defRPr>
                <a:ln>
                  <a:noFill/>
                </a:ln>
              </a:defRPr>
            </a:lvl1pPr>
          </a:lstStyle>
          <a:p>
            <a:pPr lvl="0"/>
            <a:r>
              <a:rPr lang="en-US"/>
              <a:t>Click to edit Master text styles</a:t>
            </a:r>
          </a:p>
        </p:txBody>
      </p:sp>
      <p:sp>
        <p:nvSpPr>
          <p:cNvPr id="11" name="Content Placeholder 4"/>
          <p:cNvSpPr>
            <a:spLocks noGrp="1"/>
          </p:cNvSpPr>
          <p:nvPr>
            <p:ph sz="quarter" idx="20" hasCustomPrompt="1"/>
          </p:nvPr>
        </p:nvSpPr>
        <p:spPr>
          <a:xfrm>
            <a:off x="5029094" y="646492"/>
            <a:ext cx="3657706" cy="3429000"/>
          </a:xfrm>
          <a:noFill/>
          <a:ln>
            <a:noFill/>
          </a:ln>
        </p:spPr>
        <p:txBody>
          <a:bodyPr anchor="t">
            <a:normAutofit/>
          </a:bodyPr>
          <a:lstStyle>
            <a:lvl1pPr marL="0" indent="0">
              <a:lnSpc>
                <a:spcPct val="110000"/>
              </a:lnSpc>
              <a:buNone/>
              <a:defRPr sz="1400">
                <a:ln>
                  <a:noFill/>
                </a:ln>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13" name="Content Placeholder 4"/>
          <p:cNvSpPr>
            <a:spLocks noGrp="1"/>
          </p:cNvSpPr>
          <p:nvPr>
            <p:ph sz="quarter" idx="21" hasCustomPrompt="1"/>
          </p:nvPr>
        </p:nvSpPr>
        <p:spPr>
          <a:xfrm>
            <a:off x="449263" y="4324602"/>
            <a:ext cx="8229600" cy="685800"/>
          </a:xfrm>
          <a:noFill/>
          <a:ln>
            <a:noFill/>
          </a:ln>
        </p:spPr>
        <p:txBody>
          <a:bodyPr anchor="t">
            <a:normAutofit/>
          </a:bodyPr>
          <a:lstStyle>
            <a:lvl1pPr marL="0" indent="0">
              <a:lnSpc>
                <a:spcPct val="110000"/>
              </a:lnSpc>
              <a:buNone/>
              <a:defRPr sz="1400">
                <a:ln>
                  <a:noFill/>
                </a:ln>
                <a:solidFill>
                  <a:srgbClr val="A6A6A6"/>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Tree>
    <p:extLst>
      <p:ext uri="{BB962C8B-B14F-4D97-AF65-F5344CB8AC3E}">
        <p14:creationId xmlns:p14="http://schemas.microsoft.com/office/powerpoint/2010/main" val="96440413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453269"/>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28650" y="826265"/>
            <a:ext cx="3867150" cy="3806457"/>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826265"/>
            <a:ext cx="3867150" cy="3806457"/>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628650" y="4767263"/>
            <a:ext cx="2057400" cy="273844"/>
          </a:xfrm>
          <a:prstGeom prst="rect">
            <a:avLst/>
          </a:prstGeom>
        </p:spPr>
        <p:txBody>
          <a:bodyPr/>
          <a:lstStyle/>
          <a:p>
            <a:fld id="{D7D9B6F9-AEF5-420C-A2F4-9D00F121D379}" type="datetime1">
              <a:rPr lang="en-US" smtClean="0"/>
              <a:t>1/16/19</a:t>
            </a:fld>
            <a:endParaRPr lang="en-US"/>
          </a:p>
        </p:txBody>
      </p:sp>
      <p:sp>
        <p:nvSpPr>
          <p:cNvPr id="7" name="Slide Number Placeholder 6"/>
          <p:cNvSpPr>
            <a:spLocks noGrp="1"/>
          </p:cNvSpPr>
          <p:nvPr>
            <p:ph type="sldNum" sz="quarter" idx="12"/>
          </p:nvPr>
        </p:nvSpPr>
        <p:spPr>
          <a:xfrm>
            <a:off x="6457950" y="4767263"/>
            <a:ext cx="2057400" cy="273844"/>
          </a:xfrm>
          <a:prstGeom prst="rect">
            <a:avLst/>
          </a:prstGeom>
        </p:spPr>
        <p:txBody>
          <a:bodyPr/>
          <a:lstStyle/>
          <a:p>
            <a:fld id="{2C51D6FC-D8DA-483C-95BD-BE62E0110A68}" type="slidenum">
              <a:rPr lang="en-US" smtClean="0"/>
              <a:t>‹#›</a:t>
            </a:fld>
            <a:endParaRPr lang="en-US"/>
          </a:p>
        </p:txBody>
      </p:sp>
    </p:spTree>
    <p:extLst>
      <p:ext uri="{BB962C8B-B14F-4D97-AF65-F5344CB8AC3E}">
        <p14:creationId xmlns:p14="http://schemas.microsoft.com/office/powerpoint/2010/main" val="6197587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892969" y="863947"/>
            <a:ext cx="7358063" cy="1741289"/>
          </a:xfrm>
          <a:prstGeom prst="rect">
            <a:avLst/>
          </a:prstGeom>
        </p:spPr>
        <p:txBody>
          <a:bodyPr anchor="b"/>
          <a:lstStyle/>
          <a:p>
            <a:r>
              <a:t>Title Text</a:t>
            </a:r>
          </a:p>
        </p:txBody>
      </p:sp>
      <p:sp>
        <p:nvSpPr>
          <p:cNvPr id="12" name="Body Level One…"/>
          <p:cNvSpPr txBox="1">
            <a:spLocks noGrp="1"/>
          </p:cNvSpPr>
          <p:nvPr>
            <p:ph type="body" sz="quarter" idx="1"/>
          </p:nvPr>
        </p:nvSpPr>
        <p:spPr>
          <a:xfrm>
            <a:off x="892969" y="2658814"/>
            <a:ext cx="7358063" cy="596057"/>
          </a:xfrm>
          <a:prstGeom prst="rect">
            <a:avLst/>
          </a:prstGeom>
        </p:spPr>
        <p:txBody>
          <a:bodyPr anchor="t"/>
          <a:lstStyle>
            <a:lvl1pPr marL="0" indent="0" algn="ctr">
              <a:spcBef>
                <a:spcPts val="0"/>
              </a:spcBef>
              <a:buSzTx/>
              <a:buNone/>
              <a:defRPr sz="1951"/>
            </a:lvl1pPr>
            <a:lvl2pPr marL="0" indent="0" algn="ctr">
              <a:spcBef>
                <a:spcPts val="0"/>
              </a:spcBef>
              <a:buSzTx/>
              <a:buNone/>
              <a:defRPr sz="1951"/>
            </a:lvl2pPr>
            <a:lvl3pPr marL="0" indent="0" algn="ctr">
              <a:spcBef>
                <a:spcPts val="0"/>
              </a:spcBef>
              <a:buSzTx/>
              <a:buNone/>
              <a:defRPr sz="1951"/>
            </a:lvl3pPr>
            <a:lvl4pPr marL="0" indent="0" algn="ctr">
              <a:spcBef>
                <a:spcPts val="0"/>
              </a:spcBef>
              <a:buSzTx/>
              <a:buNone/>
              <a:defRPr sz="1951"/>
            </a:lvl4pPr>
            <a:lvl5pPr marL="0" indent="0" algn="ctr">
              <a:spcBef>
                <a:spcPts val="0"/>
              </a:spcBef>
              <a:buSzTx/>
              <a:buNone/>
              <a:defRPr sz="1951"/>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xfrm>
            <a:off x="4449997" y="4902398"/>
            <a:ext cx="239245" cy="171021"/>
          </a:xfrm>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078532388"/>
      </p:ext>
    </p:extLst>
  </p:cSld>
  <p:clrMapOvr>
    <a:masterClrMapping/>
  </p:clrMapOvr>
  <p:transition spd="med"/>
</p:sldLayout>
</file>

<file path=ppt/slideLayouts/slideLayout9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hasCustomPrompt="1"/>
          </p:nvPr>
        </p:nvSpPr>
        <p:spPr>
          <a:xfrm>
            <a:off x="669727" y="133945"/>
            <a:ext cx="7804547" cy="1138535"/>
          </a:xfrm>
          <a:prstGeom prst="rect">
            <a:avLst/>
          </a:prstGeom>
        </p:spPr>
        <p:txBody>
          <a:bodyPr>
            <a:normAutofit/>
          </a:bodyPr>
          <a:lstStyle>
            <a:lvl1pPr>
              <a:defRPr sz="3164"/>
            </a:lvl1pPr>
          </a:lstStyle>
          <a:p>
            <a:r>
              <a:rPr dirty="0"/>
              <a:t>Title Text</a:t>
            </a:r>
            <a:br>
              <a:rPr lang="en-US" dirty="0"/>
            </a:br>
            <a:endParaRPr dirty="0"/>
          </a:p>
        </p:txBody>
      </p:sp>
      <p:sp>
        <p:nvSpPr>
          <p:cNvPr id="57" name="Body Level One…"/>
          <p:cNvSpPr txBox="1">
            <a:spLocks noGrp="1"/>
          </p:cNvSpPr>
          <p:nvPr>
            <p:ph type="body" idx="1" hasCustomPrompt="1"/>
          </p:nvPr>
        </p:nvSpPr>
        <p:spPr>
          <a:xfrm>
            <a:off x="669727" y="1366242"/>
            <a:ext cx="7804547" cy="3315146"/>
          </a:xfrm>
          <a:prstGeom prst="rect">
            <a:avLst/>
          </a:prstGeom>
        </p:spPr>
        <p:txBody>
          <a:bodyPr/>
          <a:lstStyle>
            <a:lvl2pPr marL="468770" indent="-234385">
              <a:buFontTx/>
              <a:buChar char="‒"/>
              <a:defRPr sz="1476"/>
            </a:lvl2pPr>
            <a:lvl3pPr>
              <a:defRPr sz="1266"/>
            </a:lvl3pPr>
            <a:lvl4pPr>
              <a:defRPr sz="1476"/>
            </a:lvl4pPr>
            <a:lvl5pPr>
              <a:defRPr sz="1476"/>
            </a:lvl5pPr>
          </a:lstStyle>
          <a:p>
            <a:r>
              <a:rPr dirty="0"/>
              <a:t>Body Level One</a:t>
            </a:r>
          </a:p>
          <a:p>
            <a:pPr lvl="1"/>
            <a:r>
              <a:rPr dirty="0"/>
              <a:t>Body Level Two</a:t>
            </a:r>
          </a:p>
          <a:p>
            <a:pPr lvl="2"/>
            <a:r>
              <a:rPr dirty="0"/>
              <a:t>Body Level Three</a:t>
            </a:r>
          </a:p>
        </p:txBody>
      </p:sp>
      <p:sp>
        <p:nvSpPr>
          <p:cNvPr id="58" name="Slide Number"/>
          <p:cNvSpPr txBox="1">
            <a:spLocks noGrp="1"/>
          </p:cNvSpPr>
          <p:nvPr>
            <p:ph type="sldNum" sz="quarter" idx="2"/>
          </p:nvPr>
        </p:nvSpPr>
        <p:spPr>
          <a:xfrm>
            <a:off x="4449997" y="4902398"/>
            <a:ext cx="239245" cy="17102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28409304"/>
      </p:ext>
    </p:extLst>
  </p:cSld>
  <p:clrMapOvr>
    <a:masterClrMapping/>
  </p:clrMapOvr>
  <p:transition spd="med"/>
</p:sldLayout>
</file>

<file path=ppt/slideLayouts/slideLayout9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892969" y="1701106"/>
            <a:ext cx="7358063" cy="1741289"/>
          </a:xfrm>
          <a:prstGeom prst="rect">
            <a:avLst/>
          </a:prstGeom>
        </p:spPr>
        <p:txBody>
          <a:bodyPr/>
          <a:lstStyle/>
          <a:p>
            <a:r>
              <a:t>Title Text</a:t>
            </a:r>
          </a:p>
        </p:txBody>
      </p:sp>
      <p:sp>
        <p:nvSpPr>
          <p:cNvPr id="31" name="Slide Number"/>
          <p:cNvSpPr txBox="1">
            <a:spLocks noGrp="1"/>
          </p:cNvSpPr>
          <p:nvPr>
            <p:ph type="sldNum" sz="quarter" idx="2"/>
          </p:nvPr>
        </p:nvSpPr>
        <p:spPr>
          <a:xfrm>
            <a:off x="4449997" y="4902398"/>
            <a:ext cx="239245" cy="17102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603694546"/>
      </p:ext>
    </p:extLst>
  </p:cSld>
  <p:clrMapOvr>
    <a:masterClrMapping/>
  </p:clrMapOvr>
  <p:transition spd="med"/>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704850"/>
          </a:xfrm>
          <a:prstGeom prst="rect">
            <a:avLst/>
          </a:prstGeom>
        </p:spPr>
      </p:pic>
      <p:sp>
        <p:nvSpPr>
          <p:cNvPr id="23" name="Freeform 114"/>
          <p:cNvSpPr>
            <a:spLocks noEditPoints="1"/>
          </p:cNvSpPr>
          <p:nvPr userDrawn="1"/>
        </p:nvSpPr>
        <p:spPr bwMode="auto">
          <a:xfrm>
            <a:off x="163452" y="148826"/>
            <a:ext cx="432067" cy="290909"/>
          </a:xfrm>
          <a:custGeom>
            <a:avLst/>
            <a:gdLst>
              <a:gd name="T0" fmla="*/ 45 w 132"/>
              <a:gd name="T1" fmla="*/ 13 h 118"/>
              <a:gd name="T2" fmla="*/ 62 w 132"/>
              <a:gd name="T3" fmla="*/ 87 h 118"/>
              <a:gd name="T4" fmla="*/ 38 w 132"/>
              <a:gd name="T5" fmla="*/ 102 h 118"/>
              <a:gd name="T6" fmla="*/ 39 w 132"/>
              <a:gd name="T7" fmla="*/ 104 h 118"/>
              <a:gd name="T8" fmla="*/ 95 w 132"/>
              <a:gd name="T9" fmla="*/ 48 h 118"/>
              <a:gd name="T10" fmla="*/ 116 w 132"/>
              <a:gd name="T11" fmla="*/ 62 h 118"/>
              <a:gd name="T12" fmla="*/ 117 w 132"/>
              <a:gd name="T13" fmla="*/ 61 h 118"/>
              <a:gd name="T14" fmla="*/ 45 w 132"/>
              <a:gd name="T15" fmla="*/ 39 h 118"/>
              <a:gd name="T16" fmla="*/ 47 w 132"/>
              <a:gd name="T17" fmla="*/ 13 h 118"/>
              <a:gd name="T18" fmla="*/ 45 w 132"/>
              <a:gd name="T19" fmla="*/ 13 h 118"/>
              <a:gd name="T20" fmla="*/ 33 w 132"/>
              <a:gd name="T21" fmla="*/ 118 h 118"/>
              <a:gd name="T22" fmla="*/ 33 w 132"/>
              <a:gd name="T23" fmla="*/ 0 h 118"/>
              <a:gd name="T24" fmla="*/ 132 w 132"/>
              <a:gd name="T25" fmla="*/ 59 h 118"/>
              <a:gd name="T26" fmla="*/ 33 w 132"/>
              <a:gd name="T27"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18">
                <a:moveTo>
                  <a:pt x="45" y="13"/>
                </a:moveTo>
                <a:cubicBezTo>
                  <a:pt x="24" y="59"/>
                  <a:pt x="62" y="87"/>
                  <a:pt x="62" y="87"/>
                </a:cubicBezTo>
                <a:cubicBezTo>
                  <a:pt x="53" y="97"/>
                  <a:pt x="38" y="102"/>
                  <a:pt x="38" y="102"/>
                </a:cubicBezTo>
                <a:cubicBezTo>
                  <a:pt x="39" y="104"/>
                  <a:pt x="39" y="104"/>
                  <a:pt x="39" y="104"/>
                </a:cubicBezTo>
                <a:cubicBezTo>
                  <a:pt x="39" y="104"/>
                  <a:pt x="90" y="92"/>
                  <a:pt x="95" y="48"/>
                </a:cubicBezTo>
                <a:cubicBezTo>
                  <a:pt x="102" y="51"/>
                  <a:pt x="109" y="55"/>
                  <a:pt x="116" y="62"/>
                </a:cubicBezTo>
                <a:cubicBezTo>
                  <a:pt x="117" y="61"/>
                  <a:pt x="117" y="61"/>
                  <a:pt x="117" y="61"/>
                </a:cubicBezTo>
                <a:cubicBezTo>
                  <a:pt x="89" y="22"/>
                  <a:pt x="45" y="39"/>
                  <a:pt x="45" y="39"/>
                </a:cubicBezTo>
                <a:cubicBezTo>
                  <a:pt x="45" y="39"/>
                  <a:pt x="43" y="25"/>
                  <a:pt x="47" y="13"/>
                </a:cubicBezTo>
                <a:cubicBezTo>
                  <a:pt x="45" y="13"/>
                  <a:pt x="45" y="13"/>
                  <a:pt x="45" y="13"/>
                </a:cubicBezTo>
                <a:close/>
                <a:moveTo>
                  <a:pt x="33" y="118"/>
                </a:moveTo>
                <a:cubicBezTo>
                  <a:pt x="33" y="118"/>
                  <a:pt x="0" y="66"/>
                  <a:pt x="33" y="0"/>
                </a:cubicBezTo>
                <a:cubicBezTo>
                  <a:pt x="33" y="0"/>
                  <a:pt x="98" y="1"/>
                  <a:pt x="132" y="59"/>
                </a:cubicBezTo>
                <a:cubicBezTo>
                  <a:pt x="132" y="59"/>
                  <a:pt x="101" y="117"/>
                  <a:pt x="33" y="11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p>
        </p:txBody>
      </p:sp>
      <p:sp>
        <p:nvSpPr>
          <p:cNvPr id="5" name="Title 4"/>
          <p:cNvSpPr>
            <a:spLocks noGrp="1"/>
          </p:cNvSpPr>
          <p:nvPr>
            <p:ph type="title"/>
          </p:nvPr>
        </p:nvSpPr>
        <p:spPr>
          <a:xfrm>
            <a:off x="761446" y="0"/>
            <a:ext cx="7925354" cy="588561"/>
          </a:xfrm>
          <a:prstGeom prst="rect">
            <a:avLst/>
          </a:prstGeom>
        </p:spPr>
        <p:txBody>
          <a:bodyPr anchor="ctr"/>
          <a:lstStyle>
            <a:lvl1pPr>
              <a:defRPr>
                <a:solidFill>
                  <a:schemeClr val="bg1"/>
                </a:solidFill>
                <a:latin typeface="Arial" pitchFamily="34" charset="0"/>
                <a:cs typeface="Arial" pitchFamily="34" charset="0"/>
              </a:defRPr>
            </a:lvl1pPr>
          </a:lstStyle>
          <a:p>
            <a:r>
              <a:rPr lang="en-US"/>
              <a:t>Click to edit Master title style</a:t>
            </a:r>
            <a:endParaRPr lang="en-US" dirty="0"/>
          </a:p>
        </p:txBody>
      </p:sp>
      <p:sp>
        <p:nvSpPr>
          <p:cNvPr id="7" name="TextBox 6"/>
          <p:cNvSpPr txBox="1"/>
          <p:nvPr userDrawn="1"/>
        </p:nvSpPr>
        <p:spPr>
          <a:xfrm>
            <a:off x="0" y="4972050"/>
            <a:ext cx="381000" cy="184666"/>
          </a:xfrm>
          <a:prstGeom prst="rect">
            <a:avLst/>
          </a:prstGeom>
          <a:noFill/>
        </p:spPr>
        <p:txBody>
          <a:bodyPr wrap="square" rtlCol="0">
            <a:spAutoFit/>
          </a:bodyPr>
          <a:lstStyle/>
          <a:p>
            <a:pPr>
              <a:tabLst>
                <a:tab pos="172641" algn="l"/>
              </a:tabLst>
            </a:pPr>
            <a:fld id="{CA9CD2DD-40EA-47C8-83BA-F65037AC888D}" type="slidenum">
              <a:rPr lang="en-US" sz="600" smtClean="0">
                <a:solidFill>
                  <a:schemeClr val="tx1"/>
                </a:solidFill>
                <a:latin typeface="Arial" pitchFamily="34" charset="0"/>
                <a:cs typeface="Arial" pitchFamily="34" charset="0"/>
              </a:rPr>
              <a:pPr>
                <a:tabLst>
                  <a:tab pos="172641" algn="l"/>
                </a:tabLst>
              </a:pPr>
              <a:t>‹#›</a:t>
            </a:fld>
            <a:r>
              <a:rPr lang="en-US" sz="600" dirty="0">
                <a:solidFill>
                  <a:schemeClr val="tx1"/>
                </a:solidFill>
                <a:latin typeface="Arial" pitchFamily="34" charset="0"/>
                <a:cs typeface="Arial" pitchFamily="34" charset="0"/>
              </a:rPr>
              <a:t>	</a:t>
            </a:r>
          </a:p>
        </p:txBody>
      </p:sp>
    </p:spTree>
    <p:extLst>
      <p:ext uri="{BB962C8B-B14F-4D97-AF65-F5344CB8AC3E}">
        <p14:creationId xmlns:p14="http://schemas.microsoft.com/office/powerpoint/2010/main" val="207589885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1_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58969" y="23143"/>
            <a:ext cx="7699231" cy="550385"/>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685800" y="1207312"/>
            <a:ext cx="7772400" cy="3470672"/>
          </a:xfrm>
          <a:prstGeom prst="rect">
            <a:avLst/>
          </a:prstGeom>
        </p:spPr>
        <p:txBody>
          <a:bodyPr/>
          <a:lstStyle>
            <a:lvl1pPr>
              <a:spcBef>
                <a:spcPts val="675"/>
              </a:spcBef>
              <a:defRPr/>
            </a:lvl1pPr>
            <a:lvl2pPr>
              <a:spcBef>
                <a:spcPts val="675"/>
              </a:spcBef>
              <a:defRPr/>
            </a:lvl2pPr>
            <a:lvl3pPr>
              <a:spcBef>
                <a:spcPts val="675"/>
              </a:spcBef>
              <a:defRPr/>
            </a:lvl3pPr>
            <a:lvl4pPr>
              <a:spcBef>
                <a:spcPts val="675"/>
              </a:spcBef>
              <a:defRPr/>
            </a:lvl4pPr>
            <a:lvl5pPr>
              <a:spcBef>
                <a:spcPts val="67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10" hasCustomPrompt="1"/>
          </p:nvPr>
        </p:nvSpPr>
        <p:spPr>
          <a:xfrm>
            <a:off x="685800" y="818084"/>
            <a:ext cx="7772400" cy="304800"/>
          </a:xfrm>
          <a:prstGeom prst="rect">
            <a:avLst/>
          </a:prstGeom>
        </p:spPr>
        <p:txBody>
          <a:bodyPr>
            <a:normAutofit/>
          </a:bodyPr>
          <a:lstStyle>
            <a:lvl1pPr marL="0" indent="0" algn="l">
              <a:lnSpc>
                <a:spcPct val="86000"/>
              </a:lnSpc>
              <a:spcBef>
                <a:spcPts val="0"/>
              </a:spcBef>
              <a:buNone/>
              <a:defRPr sz="1013" baseline="0"/>
            </a:lvl1pPr>
          </a:lstStyle>
          <a:p>
            <a:pPr lvl="0"/>
            <a:r>
              <a:rPr lang="en-US" dirty="0"/>
              <a:t>Click here to edit subtitle</a:t>
            </a:r>
          </a:p>
        </p:txBody>
      </p:sp>
    </p:spTree>
    <p:extLst>
      <p:ext uri="{BB962C8B-B14F-4D97-AF65-F5344CB8AC3E}">
        <p14:creationId xmlns:p14="http://schemas.microsoft.com/office/powerpoint/2010/main" val="33104378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1795085"/>
            <a:ext cx="7772400" cy="1102519"/>
          </a:xfrm>
        </p:spPr>
        <p:txBody>
          <a:bodyPr anchor="b"/>
          <a:lstStyle>
            <a:lvl1pPr>
              <a:defRPr>
                <a:solidFill>
                  <a:srgbClr val="10253F"/>
                </a:solidFill>
              </a:defRPr>
            </a:lvl1pPr>
          </a:lstStyle>
          <a:p>
            <a:r>
              <a:rPr lang="en-US" dirty="0" err="1"/>
              <a:t>Lorem</a:t>
            </a:r>
            <a:r>
              <a:rPr lang="en-US" dirty="0"/>
              <a:t> </a:t>
            </a:r>
            <a:r>
              <a:rPr lang="en-US" dirty="0" err="1"/>
              <a:t>upsum</a:t>
            </a:r>
            <a:r>
              <a:rPr lang="en-US" dirty="0"/>
              <a:t> dolor</a:t>
            </a:r>
          </a:p>
        </p:txBody>
      </p:sp>
      <p:sp>
        <p:nvSpPr>
          <p:cNvPr id="3" name="Subtitle 2"/>
          <p:cNvSpPr>
            <a:spLocks noGrp="1"/>
          </p:cNvSpPr>
          <p:nvPr>
            <p:ph type="subTitle" idx="1" hasCustomPrompt="1"/>
          </p:nvPr>
        </p:nvSpPr>
        <p:spPr>
          <a:xfrm>
            <a:off x="1371600" y="2914650"/>
            <a:ext cx="6400800" cy="1314450"/>
          </a:xfrm>
        </p:spPr>
        <p:txBody>
          <a:bodyPr>
            <a:normAutofit/>
          </a:bodyPr>
          <a:lstStyle>
            <a:lvl1pPr marL="0" indent="0" algn="ctr">
              <a:buNone/>
              <a:defRPr sz="2400" b="1">
                <a:solidFill>
                  <a:srgbClr val="A6A6A6"/>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4" name="Date Placeholder 3"/>
          <p:cNvSpPr>
            <a:spLocks noGrp="1"/>
          </p:cNvSpPr>
          <p:nvPr>
            <p:ph type="dt" sz="half" idx="10"/>
          </p:nvPr>
        </p:nvSpPr>
        <p:spPr/>
        <p:txBody>
          <a:bodyPr/>
          <a:lstStyle/>
          <a:p>
            <a:fld id="{BE42DD57-070D-4BC4-8B5B-E66A35FB204C}"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pic>
        <p:nvPicPr>
          <p:cNvPr id="7" name="Picture 6"/>
          <p:cNvPicPr>
            <a:picLocks noChangeAspect="1"/>
          </p:cNvPicPr>
          <p:nvPr userDrawn="1"/>
        </p:nvPicPr>
        <p:blipFill>
          <a:blip r:embed="rId3"/>
          <a:stretch>
            <a:fillRect/>
          </a:stretch>
        </p:blipFill>
        <p:spPr>
          <a:xfrm>
            <a:off x="0" y="0"/>
            <a:ext cx="560936" cy="5143500"/>
          </a:xfrm>
          <a:prstGeom prst="rect">
            <a:avLst/>
          </a:prstGeom>
        </p:spPr>
      </p:pic>
    </p:spTree>
    <p:extLst>
      <p:ext uri="{BB962C8B-B14F-4D97-AF65-F5344CB8AC3E}">
        <p14:creationId xmlns:p14="http://schemas.microsoft.com/office/powerpoint/2010/main" val="35626760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Sub/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1504950"/>
            <a:ext cx="9144000" cy="3638550"/>
          </a:xfrm>
          <a:prstGeom prst="rect">
            <a:avLst/>
          </a:prstGeom>
        </p:spPr>
      </p:pic>
      <p:sp>
        <p:nvSpPr>
          <p:cNvPr id="2" name="Title 1"/>
          <p:cNvSpPr>
            <a:spLocks noGrp="1"/>
          </p:cNvSpPr>
          <p:nvPr>
            <p:ph type="title" hasCustomPrompt="1"/>
          </p:nvPr>
        </p:nvSpPr>
        <p:spPr>
          <a:xfrm>
            <a:off x="449263" y="589018"/>
            <a:ext cx="4800600" cy="822957"/>
          </a:xfrm>
        </p:spPr>
        <p:txBody>
          <a:bodyPr anchor="b">
            <a:normAutofit/>
          </a:bodyPr>
          <a:lstStyle>
            <a:lvl1pPr algn="l">
              <a:lnSpc>
                <a:spcPct val="80000"/>
              </a:lnSpc>
              <a:defRPr sz="2800"/>
            </a:lvl1pPr>
          </a:lstStyle>
          <a:p>
            <a:r>
              <a:rPr lang="en-US" dirty="0" err="1"/>
              <a:t>Lorem</a:t>
            </a:r>
            <a:r>
              <a:rPr lang="en-US" dirty="0"/>
              <a:t> </a:t>
            </a:r>
            <a:r>
              <a:rPr lang="en-US" dirty="0" err="1"/>
              <a:t>upsum</a:t>
            </a:r>
            <a:r>
              <a:rPr lang="en-US" dirty="0"/>
              <a:t> dolor</a:t>
            </a:r>
          </a:p>
        </p:txBody>
      </p:sp>
      <p:sp>
        <p:nvSpPr>
          <p:cNvPr id="3" name="Content Placeholder 2"/>
          <p:cNvSpPr>
            <a:spLocks noGrp="1"/>
          </p:cNvSpPr>
          <p:nvPr>
            <p:ph idx="1" hasCustomPrompt="1"/>
          </p:nvPr>
        </p:nvSpPr>
        <p:spPr>
          <a:xfrm>
            <a:off x="449263" y="2118178"/>
            <a:ext cx="4792663" cy="2022872"/>
          </a:xfrm>
        </p:spPr>
        <p:txBody>
          <a:bodyPr>
            <a:normAutofit/>
          </a:bodyPr>
          <a:lstStyle>
            <a:lvl1pPr marL="0" indent="0">
              <a:lnSpc>
                <a:spcPct val="110000"/>
              </a:lnSpc>
              <a:buNone/>
              <a:defRPr sz="1400">
                <a:solidFill>
                  <a:schemeClr val="bg1">
                    <a:lumMod val="95000"/>
                  </a:schemeClr>
                </a:solidFill>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Ut</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a:t>
            </a:r>
            <a:r>
              <a:rPr lang="en-US" dirty="0" err="1"/>
              <a:t>Duis</a:t>
            </a:r>
            <a:r>
              <a:rPr lang="en-US" dirty="0"/>
              <a:t>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a:t>
            </a:r>
            <a:endParaRPr lang="en-US" dirty="0"/>
          </a:p>
          <a:p>
            <a:pPr lvl="0"/>
            <a:endParaRPr lang="en-US" dirty="0"/>
          </a:p>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a:t>
            </a:r>
            <a:r>
              <a:rPr lang="en-US" dirty="0" err="1"/>
              <a:t>dolore</a:t>
            </a:r>
            <a:r>
              <a:rPr lang="en-US" dirty="0"/>
              <a:t> magna </a:t>
            </a:r>
            <a:r>
              <a:rPr lang="en-US" dirty="0" err="1"/>
              <a:t>aliqua</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ut</a:t>
            </a:r>
            <a:r>
              <a:rPr lang="en-US" dirty="0"/>
              <a:t> </a:t>
            </a:r>
            <a:r>
              <a:rPr lang="en-US" dirty="0" err="1"/>
              <a:t>aliquip</a:t>
            </a:r>
            <a:r>
              <a:rPr lang="en-US" dirty="0"/>
              <a:t>.</a:t>
            </a:r>
          </a:p>
        </p:txBody>
      </p:sp>
      <p:sp>
        <p:nvSpPr>
          <p:cNvPr id="4" name="Date Placeholder 3"/>
          <p:cNvSpPr>
            <a:spLocks noGrp="1"/>
          </p:cNvSpPr>
          <p:nvPr>
            <p:ph type="dt" sz="half" idx="10"/>
          </p:nvPr>
        </p:nvSpPr>
        <p:spPr>
          <a:xfrm>
            <a:off x="449263" y="4767263"/>
            <a:ext cx="2133600" cy="273844"/>
          </a:xfrm>
        </p:spPr>
        <p:txBody>
          <a:bodyPr/>
          <a:lstStyle/>
          <a:p>
            <a:fld id="{9BF908C1-036A-402B-9DDE-3F439E8626FA}"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Tree>
    <p:extLst>
      <p:ext uri="{BB962C8B-B14F-4D97-AF65-F5344CB8AC3E}">
        <p14:creationId xmlns:p14="http://schemas.microsoft.com/office/powerpoint/2010/main" val="140403006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Sub/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9263" y="589019"/>
            <a:ext cx="8229600" cy="457200"/>
          </a:xfrm>
        </p:spPr>
        <p:txBody>
          <a:bodyPr anchor="b">
            <a:normAutofit/>
          </a:bodyPr>
          <a:lstStyle>
            <a:lvl1pPr algn="l">
              <a:lnSpc>
                <a:spcPct val="80000"/>
              </a:lnSpc>
              <a:defRPr sz="2800">
                <a:solidFill>
                  <a:srgbClr val="10253F"/>
                </a:solidFill>
              </a:defRPr>
            </a:lvl1pPr>
          </a:lstStyle>
          <a:p>
            <a:r>
              <a:rPr lang="en-US" dirty="0" err="1"/>
              <a:t>Lorem</a:t>
            </a:r>
            <a:r>
              <a:rPr lang="en-US" dirty="0"/>
              <a:t> </a:t>
            </a:r>
            <a:r>
              <a:rPr lang="en-US" dirty="0" err="1"/>
              <a:t>upsum</a:t>
            </a:r>
            <a:r>
              <a:rPr lang="en-US" dirty="0"/>
              <a:t> dolor</a:t>
            </a:r>
          </a:p>
        </p:txBody>
      </p:sp>
      <p:sp>
        <p:nvSpPr>
          <p:cNvPr id="4" name="Date Placeholder 3"/>
          <p:cNvSpPr>
            <a:spLocks noGrp="1"/>
          </p:cNvSpPr>
          <p:nvPr>
            <p:ph type="dt" sz="half" idx="10"/>
          </p:nvPr>
        </p:nvSpPr>
        <p:spPr>
          <a:xfrm>
            <a:off x="449263" y="4767263"/>
            <a:ext cx="2133600" cy="273844"/>
          </a:xfrm>
        </p:spPr>
        <p:txBody>
          <a:bodyPr/>
          <a:lstStyle/>
          <a:p>
            <a:fld id="{605DE272-4E8F-476B-9417-5B8ADE4349FB}"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sp>
        <p:nvSpPr>
          <p:cNvPr id="15" name="Text Placeholder 11"/>
          <p:cNvSpPr>
            <a:spLocks noGrp="1"/>
          </p:cNvSpPr>
          <p:nvPr>
            <p:ph type="body" sz="quarter" idx="17" hasCustomPrompt="1"/>
          </p:nvPr>
        </p:nvSpPr>
        <p:spPr>
          <a:xfrm>
            <a:off x="449263" y="1066137"/>
            <a:ext cx="8229600" cy="365125"/>
          </a:xfrm>
        </p:spPr>
        <p:txBody>
          <a:bodyPr>
            <a:noAutofit/>
          </a:bodyPr>
          <a:lstStyle>
            <a:lvl1pPr marL="0" indent="0">
              <a:buNone/>
              <a:defRPr sz="1600"/>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 </a:t>
            </a:r>
            <a:r>
              <a:rPr lang="en-US" dirty="0" err="1"/>
              <a:t>itu</a:t>
            </a:r>
            <a:r>
              <a:rPr lang="en-US" dirty="0"/>
              <a:t> lo</a:t>
            </a:r>
          </a:p>
        </p:txBody>
      </p:sp>
      <p:sp>
        <p:nvSpPr>
          <p:cNvPr id="10" name="Content Placeholder 4"/>
          <p:cNvSpPr>
            <a:spLocks noGrp="1"/>
          </p:cNvSpPr>
          <p:nvPr>
            <p:ph sz="quarter" idx="19"/>
          </p:nvPr>
        </p:nvSpPr>
        <p:spPr>
          <a:xfrm>
            <a:off x="448735" y="1667218"/>
            <a:ext cx="8229598" cy="3133381"/>
          </a:xfrm>
          <a:noFill/>
          <a:ln>
            <a:noFill/>
          </a:ln>
        </p:spPr>
        <p:txBody>
          <a:bodyPr anchor="t">
            <a:normAutofit/>
          </a:bodyPr>
          <a:lstStyle>
            <a:lvl1pPr marL="0" indent="0">
              <a:buNone/>
              <a:defRPr sz="1400">
                <a:ln>
                  <a:noFill/>
                </a:ln>
                <a:solidFill>
                  <a:srgbClr val="FFFFFF"/>
                </a:solidFill>
              </a:defRPr>
            </a:lvl1pPr>
          </a:lstStyle>
          <a:p>
            <a:pPr lvl="0"/>
            <a:r>
              <a:rPr lang="en-US"/>
              <a:t>Click to edit Master text styles</a:t>
            </a:r>
          </a:p>
        </p:txBody>
      </p:sp>
    </p:spTree>
    <p:extLst>
      <p:ext uri="{BB962C8B-B14F-4D97-AF65-F5344CB8AC3E}">
        <p14:creationId xmlns:p14="http://schemas.microsoft.com/office/powerpoint/2010/main" val="259706621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10" name="Content Placeholder 4"/>
          <p:cNvSpPr>
            <a:spLocks noGrp="1"/>
          </p:cNvSpPr>
          <p:nvPr>
            <p:ph sz="quarter" idx="19"/>
          </p:nvPr>
        </p:nvSpPr>
        <p:spPr>
          <a:xfrm>
            <a:off x="0" y="0"/>
            <a:ext cx="9144000" cy="5143500"/>
          </a:xfrm>
          <a:noFill/>
          <a:ln>
            <a:noFill/>
          </a:ln>
        </p:spPr>
        <p:txBody>
          <a:bodyPr anchor="t">
            <a:normAutofit/>
          </a:bodyPr>
          <a:lstStyle>
            <a:lvl1pPr marL="0" indent="0">
              <a:buNone/>
              <a:defRPr sz="1400">
                <a:ln>
                  <a:noFill/>
                </a:ln>
              </a:defRPr>
            </a:lvl1pPr>
          </a:lstStyle>
          <a:p>
            <a:pPr lvl="0"/>
            <a:r>
              <a:rPr lang="en-US"/>
              <a:t>Click to edit Master text styles</a:t>
            </a:r>
          </a:p>
        </p:txBody>
      </p:sp>
      <p:sp>
        <p:nvSpPr>
          <p:cNvPr id="4" name="Date Placeholder 3"/>
          <p:cNvSpPr>
            <a:spLocks noGrp="1"/>
          </p:cNvSpPr>
          <p:nvPr>
            <p:ph type="dt" sz="half" idx="10"/>
          </p:nvPr>
        </p:nvSpPr>
        <p:spPr>
          <a:xfrm>
            <a:off x="449263" y="4767263"/>
            <a:ext cx="2133600" cy="273844"/>
          </a:xfrm>
        </p:spPr>
        <p:txBody>
          <a:bodyPr/>
          <a:lstStyle/>
          <a:p>
            <a:fld id="{2EED0381-3F5E-4B4B-AEE4-5672DA2A6C94}"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
        <p:nvSpPr>
          <p:cNvPr id="12" name="Text Placeholder 11"/>
          <p:cNvSpPr>
            <a:spLocks noGrp="1"/>
          </p:cNvSpPr>
          <p:nvPr>
            <p:ph type="body" sz="quarter" idx="16" hasCustomPrompt="1"/>
          </p:nvPr>
        </p:nvSpPr>
        <p:spPr>
          <a:xfrm>
            <a:off x="449263" y="206375"/>
            <a:ext cx="4800600" cy="365125"/>
          </a:xfrm>
        </p:spPr>
        <p:txBody>
          <a:bodyPr>
            <a:noAutofit/>
          </a:bodyPr>
          <a:lstStyle>
            <a:lvl1pPr marL="0" indent="0">
              <a:buNone/>
              <a:defRPr sz="1600">
                <a:solidFill>
                  <a:srgbClr val="FFFFFF"/>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dirty="0" err="1"/>
              <a:t>Lorem</a:t>
            </a:r>
            <a:r>
              <a:rPr lang="en-US" dirty="0"/>
              <a:t> </a:t>
            </a:r>
            <a:r>
              <a:rPr lang="en-US" dirty="0" err="1"/>
              <a:t>upsum</a:t>
            </a:r>
            <a:r>
              <a:rPr lang="en-US" dirty="0"/>
              <a:t> dolor</a:t>
            </a:r>
          </a:p>
        </p:txBody>
      </p:sp>
      <p:pic>
        <p:nvPicPr>
          <p:cNvPr id="11" name="Picture 10"/>
          <p:cNvPicPr>
            <a:picLocks noChangeAspect="1"/>
          </p:cNvPicPr>
          <p:nvPr userDrawn="1"/>
        </p:nvPicPr>
        <p:blipFill>
          <a:blip r:embed="rId2"/>
          <a:stretch>
            <a:fillRect/>
          </a:stretch>
        </p:blipFill>
        <p:spPr>
          <a:xfrm>
            <a:off x="7935161" y="206375"/>
            <a:ext cx="1005840" cy="293569"/>
          </a:xfrm>
          <a:prstGeom prst="rect">
            <a:avLst/>
          </a:prstGeom>
        </p:spPr>
      </p:pic>
    </p:spTree>
    <p:extLst>
      <p:ext uri="{BB962C8B-B14F-4D97-AF65-F5344CB8AC3E}">
        <p14:creationId xmlns:p14="http://schemas.microsoft.com/office/powerpoint/2010/main" val="2147798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5.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5.jp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image" Target="../media/image5.jpg"/><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theme" Target="../theme/theme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2" Type="http://schemas.openxmlformats.org/officeDocument/2006/relationships/slideLayout" Target="../slideLayouts/slideLayout56.xml"/><Relationship Id="rId16" Type="http://schemas.openxmlformats.org/officeDocument/2006/relationships/image" Target="../media/image5.jp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theme" Target="../theme/theme6.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3" Type="http://schemas.openxmlformats.org/officeDocument/2006/relationships/slideLayout" Target="../slideLayouts/slideLayout71.xml"/><Relationship Id="rId7" Type="http://schemas.openxmlformats.org/officeDocument/2006/relationships/slideLayout" Target="../slideLayouts/slideLayout75.xml"/><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slideLayout" Target="../slideLayouts/slideLayout74.xml"/><Relationship Id="rId5" Type="http://schemas.openxmlformats.org/officeDocument/2006/relationships/slideLayout" Target="../slideLayouts/slideLayout73.xml"/><Relationship Id="rId10" Type="http://schemas.openxmlformats.org/officeDocument/2006/relationships/theme" Target="../theme/theme7.xml"/><Relationship Id="rId4" Type="http://schemas.openxmlformats.org/officeDocument/2006/relationships/slideLayout" Target="../slideLayouts/slideLayout72.xml"/><Relationship Id="rId9"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theme" Target="../theme/theme8.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5.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5CAAB17-F9DB-448F-BA93-C1EB60BDFAAE}" type="datetime1">
              <a:rPr lang="en-US" smtClean="0"/>
              <a:t>1/16/19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t>‹#›</a:t>
            </a:fld>
            <a:endParaRPr lang="en-US" dirty="0"/>
          </a:p>
        </p:txBody>
      </p:sp>
    </p:spTree>
    <p:extLst>
      <p:ext uri="{BB962C8B-B14F-4D97-AF65-F5344CB8AC3E}">
        <p14:creationId xmlns:p14="http://schemas.microsoft.com/office/powerpoint/2010/main" val="253812482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4012" r:id="rId10"/>
  </p:sldLayoutIdLst>
  <p:hf hdr="0" ftr="0" dt="0"/>
  <p:txStyles>
    <p:titleStyle>
      <a:lvl1pPr algn="ctr" defTabSz="457200" rtl="0" eaLnBrk="1" latinLnBrk="0" hangingPunct="1">
        <a:spcBef>
          <a:spcPct val="0"/>
        </a:spcBef>
        <a:buNone/>
        <a:defRPr sz="4000" b="1" kern="1200" cap="all" spc="50">
          <a:solidFill>
            <a:schemeClr val="bg1">
              <a:lumMod val="65000"/>
            </a:schemeClr>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E0F8D91-CB10-4B64-AB5E-D72C0112E215}" type="datetime1">
              <a:rPr lang="en-US" smtClean="0"/>
              <a:t>1/16/19</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t>‹#›</a:t>
            </a:fld>
            <a:endParaRPr lang="en-US" dirty="0"/>
          </a:p>
        </p:txBody>
      </p:sp>
    </p:spTree>
    <p:extLst>
      <p:ext uri="{BB962C8B-B14F-4D97-AF65-F5344CB8AC3E}">
        <p14:creationId xmlns:p14="http://schemas.microsoft.com/office/powerpoint/2010/main" val="107693680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4011" r:id="rId10"/>
    <p:sldLayoutId id="2147484013" r:id="rId11"/>
  </p:sldLayoutIdLst>
  <p:hf hdr="0" ftr="0" dt="0"/>
  <p:txStyles>
    <p:titleStyle>
      <a:lvl1pPr algn="ctr" defTabSz="457200" rtl="0" eaLnBrk="1" latinLnBrk="0" hangingPunct="1">
        <a:spcBef>
          <a:spcPct val="0"/>
        </a:spcBef>
        <a:buNone/>
        <a:defRPr sz="4000" b="1" kern="1200" cap="all" spc="50">
          <a:solidFill>
            <a:srgbClr val="1025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D0BB0D3-5A42-4C01-8ED8-DB42544EA259}"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0315280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4003" r:id="rId10"/>
  </p:sldLayoutIdLst>
  <p:hf hdr="0" ftr="0" dt="0"/>
  <p:txStyles>
    <p:titleStyle>
      <a:lvl1pPr algn="ctr" defTabSz="457200" rtl="0" eaLnBrk="1" latinLnBrk="0" hangingPunct="1">
        <a:spcBef>
          <a:spcPct val="0"/>
        </a:spcBef>
        <a:buNone/>
        <a:defRPr sz="4000" b="1" kern="1200" cap="all" spc="50">
          <a:solidFill>
            <a:srgbClr val="1025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5A4B442-D22A-4167-AB4A-3FA062FE973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24541010"/>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876" r:id="rId11"/>
    <p:sldLayoutId id="2147483890" r:id="rId12"/>
    <p:sldLayoutId id="2147484002" r:id="rId13"/>
  </p:sldLayoutIdLst>
  <p:hf hdr="0" ftr="0" dt="0"/>
  <p:txStyles>
    <p:titleStyle>
      <a:lvl1pPr algn="ctr" defTabSz="457200" rtl="0" eaLnBrk="1" latinLnBrk="0" hangingPunct="1">
        <a:spcBef>
          <a:spcPct val="0"/>
        </a:spcBef>
        <a:buNone/>
        <a:defRPr sz="4000" b="1" kern="1200" cap="all" spc="50">
          <a:solidFill>
            <a:srgbClr val="1025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2CAFBE1-9A02-47E4-B99E-F5BD7BEB3496}"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3539320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6" r:id="rId10"/>
  </p:sldLayoutIdLst>
  <p:hf hdr="0" ftr="0" dt="0"/>
  <p:txStyles>
    <p:titleStyle>
      <a:lvl1pPr algn="ctr" defTabSz="457200" rtl="0" eaLnBrk="1" latinLnBrk="0" hangingPunct="1">
        <a:spcBef>
          <a:spcPct val="0"/>
        </a:spcBef>
        <a:buNone/>
        <a:defRPr sz="4000" b="1" kern="1200" cap="all" spc="50">
          <a:solidFill>
            <a:srgbClr val="1025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5A4B442-D22A-4167-AB4A-3FA062FE973B}" type="datetime1">
              <a:rPr lang="en-US" smtClean="0">
                <a:solidFill>
                  <a:prstClr val="black">
                    <a:tint val="75000"/>
                  </a:prstClr>
                </a:solidFill>
              </a:rPr>
              <a:t>1/16/19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203265271"/>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60" r:id="rId14"/>
  </p:sldLayoutIdLst>
  <p:hf hdr="0" ftr="0" dt="0"/>
  <p:txStyles>
    <p:titleStyle>
      <a:lvl1pPr algn="ctr" defTabSz="457189" rtl="0" eaLnBrk="1" latinLnBrk="0" hangingPunct="1">
        <a:spcBef>
          <a:spcPct val="0"/>
        </a:spcBef>
        <a:buNone/>
        <a:defRPr sz="4000" b="1" kern="1200" cap="all" spc="50">
          <a:solidFill>
            <a:srgbClr val="10253F"/>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31" indent="-285743" algn="l" defTabSz="457189"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2972" indent="-228594" algn="l" defTabSz="457189"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160" indent="-228594" algn="l" defTabSz="457189"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348" indent="-228594" algn="l" defTabSz="457189"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4891592"/>
      </p:ext>
    </p:extLst>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Lst>
  <p:hf hdr="0" ftr="0" dt="0"/>
  <p:txStyles>
    <p:titleStyle>
      <a:lvl1pPr algn="l" defTabSz="514361"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91" indent="-128591" algn="l" defTabSz="514361"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70" indent="-128591" algn="l" defTabSz="514361"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50" indent="-128591" algn="l" defTabSz="514361"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31"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4pPr>
      <a:lvl5pPr marL="1157311"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5pPr>
      <a:lvl6pPr marL="1414491"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6pPr>
      <a:lvl7pPr marL="1671672"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7pPr>
      <a:lvl8pPr marL="1928852"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8pPr>
      <a:lvl9pPr marL="2186032" indent="-128591" algn="l" defTabSz="514361" rtl="0" eaLnBrk="1" latinLnBrk="0" hangingPunct="1">
        <a:lnSpc>
          <a:spcPct val="90000"/>
        </a:lnSpc>
        <a:spcBef>
          <a:spcPts val="281"/>
        </a:spcBef>
        <a:buFont typeface="Arial" panose="020B0604020202020204" pitchFamily="34" charset="0"/>
        <a:buChar char="•"/>
        <a:defRPr sz="1049" kern="1200">
          <a:solidFill>
            <a:schemeClr val="tx1"/>
          </a:solidFill>
          <a:latin typeface="+mn-lt"/>
          <a:ea typeface="+mn-ea"/>
          <a:cs typeface="+mn-cs"/>
        </a:defRPr>
      </a:lvl9pPr>
    </p:bodyStyle>
    <p:otherStyle>
      <a:defPPr>
        <a:defRPr lang="en-US"/>
      </a:defPPr>
      <a:lvl1pPr marL="0" algn="l" defTabSz="514361" rtl="0" eaLnBrk="1" latinLnBrk="0" hangingPunct="1">
        <a:defRPr sz="1049" kern="1200">
          <a:solidFill>
            <a:schemeClr val="tx1"/>
          </a:solidFill>
          <a:latin typeface="+mn-lt"/>
          <a:ea typeface="+mn-ea"/>
          <a:cs typeface="+mn-cs"/>
        </a:defRPr>
      </a:lvl1pPr>
      <a:lvl2pPr marL="257180" algn="l" defTabSz="514361" rtl="0" eaLnBrk="1" latinLnBrk="0" hangingPunct="1">
        <a:defRPr sz="1049" kern="1200">
          <a:solidFill>
            <a:schemeClr val="tx1"/>
          </a:solidFill>
          <a:latin typeface="+mn-lt"/>
          <a:ea typeface="+mn-ea"/>
          <a:cs typeface="+mn-cs"/>
        </a:defRPr>
      </a:lvl2pPr>
      <a:lvl3pPr marL="514361" algn="l" defTabSz="514361" rtl="0" eaLnBrk="1" latinLnBrk="0" hangingPunct="1">
        <a:defRPr sz="1049" kern="1200">
          <a:solidFill>
            <a:schemeClr val="tx1"/>
          </a:solidFill>
          <a:latin typeface="+mn-lt"/>
          <a:ea typeface="+mn-ea"/>
          <a:cs typeface="+mn-cs"/>
        </a:defRPr>
      </a:lvl3pPr>
      <a:lvl4pPr marL="771541" algn="l" defTabSz="514361" rtl="0" eaLnBrk="1" latinLnBrk="0" hangingPunct="1">
        <a:defRPr sz="1049" kern="1200">
          <a:solidFill>
            <a:schemeClr val="tx1"/>
          </a:solidFill>
          <a:latin typeface="+mn-lt"/>
          <a:ea typeface="+mn-ea"/>
          <a:cs typeface="+mn-cs"/>
        </a:defRPr>
      </a:lvl4pPr>
      <a:lvl5pPr marL="1028720" algn="l" defTabSz="514361" rtl="0" eaLnBrk="1" latinLnBrk="0" hangingPunct="1">
        <a:defRPr sz="1049" kern="1200">
          <a:solidFill>
            <a:schemeClr val="tx1"/>
          </a:solidFill>
          <a:latin typeface="+mn-lt"/>
          <a:ea typeface="+mn-ea"/>
          <a:cs typeface="+mn-cs"/>
        </a:defRPr>
      </a:lvl5pPr>
      <a:lvl6pPr marL="1285902" algn="l" defTabSz="514361" rtl="0" eaLnBrk="1" latinLnBrk="0" hangingPunct="1">
        <a:defRPr sz="1049" kern="1200">
          <a:solidFill>
            <a:schemeClr val="tx1"/>
          </a:solidFill>
          <a:latin typeface="+mn-lt"/>
          <a:ea typeface="+mn-ea"/>
          <a:cs typeface="+mn-cs"/>
        </a:defRPr>
      </a:lvl6pPr>
      <a:lvl7pPr marL="1543082" algn="l" defTabSz="514361" rtl="0" eaLnBrk="1" latinLnBrk="0" hangingPunct="1">
        <a:defRPr sz="1049" kern="1200">
          <a:solidFill>
            <a:schemeClr val="tx1"/>
          </a:solidFill>
          <a:latin typeface="+mn-lt"/>
          <a:ea typeface="+mn-ea"/>
          <a:cs typeface="+mn-cs"/>
        </a:defRPr>
      </a:lvl7pPr>
      <a:lvl8pPr marL="1800261" algn="l" defTabSz="514361" rtl="0" eaLnBrk="1" latinLnBrk="0" hangingPunct="1">
        <a:defRPr sz="1049" kern="1200">
          <a:solidFill>
            <a:schemeClr val="tx1"/>
          </a:solidFill>
          <a:latin typeface="+mn-lt"/>
          <a:ea typeface="+mn-ea"/>
          <a:cs typeface="+mn-cs"/>
        </a:defRPr>
      </a:lvl8pPr>
      <a:lvl9pPr marL="2057441" algn="l" defTabSz="514361" rtl="0" eaLnBrk="1" latinLnBrk="0" hangingPunct="1">
        <a:defRPr sz="1049"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7737758"/>
      </p:ext>
    </p:extLst>
  </p:cSld>
  <p:clrMap bg1="lt1" tx1="dk1" bg2="lt2" tx2="dk2" accent1="accent1" accent2="accent2" accent3="accent3" accent4="accent4" accent5="accent5" accent6="accent6" hlink="hlink" folHlink="folHlink"/>
  <p:sldLayoutIdLst>
    <p:sldLayoutId id="2147483972" r:id="rId1"/>
    <p:sldLayoutId id="2147483973" r:id="rId2"/>
    <p:sldLayoutId id="2147483974" r:id="rId3"/>
    <p:sldLayoutId id="2147483975" r:id="rId4"/>
    <p:sldLayoutId id="2147484014" r:id="rId5"/>
    <p:sldLayoutId id="2147484015" r:id="rId6"/>
    <p:sldLayoutId id="2147484016" r:id="rId7"/>
    <p:sldLayoutId id="2147484017" r:id="rId8"/>
    <p:sldLayoutId id="2147484018" r:id="rId9"/>
    <p:sldLayoutId id="2147484019" r:id="rId10"/>
    <p:sldLayoutId id="2147484020" r:id="rId11"/>
    <p:sldLayoutId id="2147484021" r:id="rId12"/>
    <p:sldLayoutId id="2147484022" r:id="rId13"/>
    <p:sldLayoutId id="2147484023" r:id="rId14"/>
    <p:sldLayoutId id="2147484024" r:id="rId15"/>
    <p:sldLayoutId id="2147484025" r:id="rId16"/>
    <p:sldLayoutId id="2147484026" r:id="rId17"/>
    <p:sldLayoutId id="2147484027" r:id="rId18"/>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err="1"/>
              <a:t>Lorem</a:t>
            </a:r>
            <a:r>
              <a:rPr lang="en-US" dirty="0"/>
              <a:t> </a:t>
            </a:r>
            <a:r>
              <a:rPr lang="en-US" dirty="0" err="1"/>
              <a:t>upsum</a:t>
            </a:r>
            <a:r>
              <a:rPr lang="en-US" dirty="0"/>
              <a:t> dolor</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1CC56F6-6560-4B6A-BAFD-A015A8F2EC40}" type="datetime1">
              <a:rPr lang="en-US" smtClean="0">
                <a:solidFill>
                  <a:prstClr val="black">
                    <a:tint val="75000"/>
                  </a:prstClr>
                </a:solidFill>
              </a:rPr>
              <a:pPr/>
              <a:t>1/16/19</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C930D2CD-9BC2-1545-9CA9-436CF28268A4}"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77359090"/>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 id="2147483988" r:id="rId12"/>
  </p:sldLayoutIdLst>
  <p:hf sldNum="0" hdr="0" ftr="0" dt="0"/>
  <p:txStyles>
    <p:titleStyle>
      <a:lvl1pPr algn="ctr" defTabSz="457200" rtl="0" eaLnBrk="1" latinLnBrk="0" hangingPunct="1">
        <a:spcBef>
          <a:spcPct val="0"/>
        </a:spcBef>
        <a:buNone/>
        <a:defRPr sz="4000" b="1" kern="1200" cap="all" spc="50">
          <a:solidFill>
            <a:srgbClr val="10253F"/>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spc="30">
          <a:solidFill>
            <a:schemeClr val="bg1">
              <a:lumMod val="65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13.xml"/><Relationship Id="rId5" Type="http://schemas.openxmlformats.org/officeDocument/2006/relationships/chart" Target="../charts/chart11.xml"/><Relationship Id="rId4" Type="http://schemas.openxmlformats.org/officeDocument/2006/relationships/chart" Target="../charts/char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28.png"/><Relationship Id="rId4" Type="http://schemas.openxmlformats.org/officeDocument/2006/relationships/image" Target="../media/image27.png"/><Relationship Id="rId9" Type="http://schemas.microsoft.com/office/2007/relationships/hdphoto" Target="../media/hdphoto2.wdp"/></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81.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g"/><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4.xml"/><Relationship Id="rId1" Type="http://schemas.openxmlformats.org/officeDocument/2006/relationships/slideLayout" Target="../slideLayouts/slideLayout82.xml"/></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5.xml"/><Relationship Id="rId1" Type="http://schemas.openxmlformats.org/officeDocument/2006/relationships/slideLayout" Target="../slideLayouts/slideLayout83.xml"/></Relationships>
</file>

<file path=ppt/slides/_rels/slide24.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84.xml"/><Relationship Id="rId6" Type="http://schemas.openxmlformats.org/officeDocument/2006/relationships/image" Target="../media/image48.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25.xml.rels><?xml version="1.0" encoding="UTF-8" standalone="yes"?>
<Relationships xmlns="http://schemas.openxmlformats.org/package/2006/relationships"><Relationship Id="rId8" Type="http://schemas.openxmlformats.org/officeDocument/2006/relationships/hyperlink" Target="https://thenounproject.com/term/doctor/514926" TargetMode="External"/><Relationship Id="rId13" Type="http://schemas.openxmlformats.org/officeDocument/2006/relationships/hyperlink" Target="https://thenounproject.com/term/meeting/220168" TargetMode="External"/><Relationship Id="rId18" Type="http://schemas.microsoft.com/office/2007/relationships/hdphoto" Target="../media/hdphoto8.wdp"/><Relationship Id="rId3" Type="http://schemas.openxmlformats.org/officeDocument/2006/relationships/image" Target="../media/image53.png"/><Relationship Id="rId7" Type="http://schemas.microsoft.com/office/2007/relationships/hdphoto" Target="../media/hdphoto4.wdp"/><Relationship Id="rId12" Type="http://schemas.microsoft.com/office/2007/relationships/hdphoto" Target="../media/hdphoto6.wdp"/><Relationship Id="rId17" Type="http://schemas.openxmlformats.org/officeDocument/2006/relationships/image" Target="../media/image58.png"/><Relationship Id="rId2" Type="http://schemas.openxmlformats.org/officeDocument/2006/relationships/hyperlink" Target="https://thenounproject.com/term/hospital/575969" TargetMode="External"/><Relationship Id="rId16" Type="http://schemas.openxmlformats.org/officeDocument/2006/relationships/hyperlink" Target="https://thenounproject.com/term/doctor/520597" TargetMode="External"/><Relationship Id="rId1" Type="http://schemas.openxmlformats.org/officeDocument/2006/relationships/slideLayout" Target="../slideLayouts/slideLayout84.xml"/><Relationship Id="rId6" Type="http://schemas.openxmlformats.org/officeDocument/2006/relationships/image" Target="../media/image54.png"/><Relationship Id="rId11" Type="http://schemas.openxmlformats.org/officeDocument/2006/relationships/image" Target="../media/image56.png"/><Relationship Id="rId5" Type="http://schemas.openxmlformats.org/officeDocument/2006/relationships/hyperlink" Target="https://thenounproject.com/term/user/166482" TargetMode="External"/><Relationship Id="rId15" Type="http://schemas.microsoft.com/office/2007/relationships/hdphoto" Target="../media/hdphoto7.wdp"/><Relationship Id="rId10" Type="http://schemas.microsoft.com/office/2007/relationships/hdphoto" Target="../media/hdphoto5.wdp"/><Relationship Id="rId4" Type="http://schemas.microsoft.com/office/2007/relationships/hdphoto" Target="../media/hdphoto3.wdp"/><Relationship Id="rId9" Type="http://schemas.openxmlformats.org/officeDocument/2006/relationships/image" Target="../media/image55.png"/><Relationship Id="rId1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9.png"/><Relationship Id="rId1" Type="http://schemas.openxmlformats.org/officeDocument/2006/relationships/slideLayout" Target="../slideLayouts/slideLayout8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2.xml"/></Relationships>
</file>

<file path=ppt/slides/_rels/slide2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86.xml"/><Relationship Id="rId4" Type="http://schemas.openxmlformats.org/officeDocument/2006/relationships/image" Target="../media/image62.png"/></Relationships>
</file>

<file path=ppt/slides/_rels/slide2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7.xml"/><Relationship Id="rId1" Type="http://schemas.openxmlformats.org/officeDocument/2006/relationships/slideLayout" Target="../slideLayouts/slideLayout85.xml"/><Relationship Id="rId4" Type="http://schemas.microsoft.com/office/2007/relationships/hdphoto" Target="../media/hdphoto10.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8.xml"/><Relationship Id="rId1" Type="http://schemas.openxmlformats.org/officeDocument/2006/relationships/slideLayout" Target="../slideLayouts/slideLayout82.xml"/></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9.xml"/><Relationship Id="rId1" Type="http://schemas.openxmlformats.org/officeDocument/2006/relationships/slideLayout" Target="../slideLayouts/slideLayout82.xml"/></Relationships>
</file>

<file path=ppt/slides/_rels/slide3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0.xml"/><Relationship Id="rId1" Type="http://schemas.openxmlformats.org/officeDocument/2006/relationships/slideLayout" Target="../slideLayouts/slideLayout82.xml"/><Relationship Id="rId6" Type="http://schemas.openxmlformats.org/officeDocument/2006/relationships/image" Target="../media/image69.jpg"/><Relationship Id="rId5" Type="http://schemas.openxmlformats.org/officeDocument/2006/relationships/image" Target="../media/image68.jpe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3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1.xml"/><Relationship Id="rId1" Type="http://schemas.openxmlformats.org/officeDocument/2006/relationships/slideLayout" Target="../slideLayouts/slideLayout84.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7" Type="http://schemas.microsoft.com/office/2007/relationships/hdphoto" Target="../media/hdphoto12.wdp"/><Relationship Id="rId2" Type="http://schemas.openxmlformats.org/officeDocument/2006/relationships/notesSlide" Target="../notesSlides/notesSlide22.xml"/><Relationship Id="rId1" Type="http://schemas.openxmlformats.org/officeDocument/2006/relationships/slideLayout" Target="../slideLayouts/slideLayout84.xml"/><Relationship Id="rId6" Type="http://schemas.openxmlformats.org/officeDocument/2006/relationships/image" Target="../media/image76.png"/><Relationship Id="rId5" Type="http://schemas.openxmlformats.org/officeDocument/2006/relationships/image" Target="../media/image75.png"/><Relationship Id="rId4" Type="http://schemas.microsoft.com/office/2007/relationships/hdphoto" Target="../media/hdphoto11.wdp"/></Relationships>
</file>

<file path=ppt/slides/_rels/slide37.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notesSlide" Target="../notesSlides/notesSlide23.xml"/><Relationship Id="rId1" Type="http://schemas.openxmlformats.org/officeDocument/2006/relationships/slideLayout" Target="../slideLayouts/slideLayout82.xml"/><Relationship Id="rId6" Type="http://schemas.openxmlformats.org/officeDocument/2006/relationships/image" Target="../media/image80.jpeg"/><Relationship Id="rId5" Type="http://schemas.openxmlformats.org/officeDocument/2006/relationships/image" Target="../media/image79.png"/><Relationship Id="rId4" Type="http://schemas.openxmlformats.org/officeDocument/2006/relationships/image" Target="../media/image78.jpg"/></Relationships>
</file>

<file path=ppt/slides/_rels/slide38.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85.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7.xml"/><Relationship Id="rId2" Type="http://schemas.openxmlformats.org/officeDocument/2006/relationships/tags" Target="../tags/tag3.xml"/><Relationship Id="rId1" Type="http://schemas.openxmlformats.org/officeDocument/2006/relationships/vmlDrawing" Target="../drawings/vmlDrawing2.vml"/><Relationship Id="rId5" Type="http://schemas.openxmlformats.org/officeDocument/2006/relationships/oleObject" Target="../embeddings/oleObject2.bin"/><Relationship Id="rId4"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88.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23.emf"/><Relationship Id="rId4" Type="http://schemas.openxmlformats.org/officeDocument/2006/relationships/oleObject" Target="../embeddings/oleObject3.bin"/></Relationships>
</file>

<file path=ppt/slides/_rels/slide41.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25.xml"/><Relationship Id="rId4" Type="http://schemas.openxmlformats.org/officeDocument/2006/relationships/slideLayout" Target="../slideLayouts/slideLayout88.xml"/></Relationships>
</file>

<file path=ppt/slides/_rels/slide4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tags" Target="../tags/tag8.xml"/><Relationship Id="rId7" Type="http://schemas.openxmlformats.org/officeDocument/2006/relationships/notesSlide" Target="../notesSlides/notesSlide26.xml"/><Relationship Id="rId2" Type="http://schemas.openxmlformats.org/officeDocument/2006/relationships/tags" Target="../tags/tag7.xml"/><Relationship Id="rId1" Type="http://schemas.openxmlformats.org/officeDocument/2006/relationships/vmlDrawing" Target="../drawings/vmlDrawing5.vml"/><Relationship Id="rId6" Type="http://schemas.openxmlformats.org/officeDocument/2006/relationships/slideLayout" Target="../slideLayouts/slideLayout89.xml"/><Relationship Id="rId5" Type="http://schemas.openxmlformats.org/officeDocument/2006/relationships/tags" Target="../tags/tag10.xml"/><Relationship Id="rId10" Type="http://schemas.openxmlformats.org/officeDocument/2006/relationships/image" Target="../media/image83.png"/><Relationship Id="rId4" Type="http://schemas.openxmlformats.org/officeDocument/2006/relationships/tags" Target="../tags/tag9.xml"/><Relationship Id="rId9" Type="http://schemas.openxmlformats.org/officeDocument/2006/relationships/image" Target="../media/image23.emf"/></Relationships>
</file>

<file path=ppt/slides/_rels/slide4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88.xml"/></Relationships>
</file>

<file path=ppt/slides/_rels/slide44.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notesSlide" Target="../notesSlides/notesSlide27.xml"/><Relationship Id="rId4" Type="http://schemas.openxmlformats.org/officeDocument/2006/relationships/slideLayout" Target="../slideLayouts/slideLayout88.xml"/></Relationships>
</file>

<file path=ppt/slides/_rels/slide4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84.png"/><Relationship Id="rId2" Type="http://schemas.openxmlformats.org/officeDocument/2006/relationships/tags" Target="../tags/tag13.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notesSlide" Target="../notesSlides/notesSlide28.xml"/><Relationship Id="rId4" Type="http://schemas.openxmlformats.org/officeDocument/2006/relationships/slideLayout" Target="../slideLayouts/slideLayout8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9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9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92.xml"/><Relationship Id="rId4" Type="http://schemas.openxmlformats.org/officeDocument/2006/relationships/image" Target="../media/image89.png"/></Relationships>
</file>

<file path=ppt/slides/_rels/slide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7.jpeg"/><Relationship Id="rId1" Type="http://schemas.openxmlformats.org/officeDocument/2006/relationships/slideLayout" Target="../slideLayouts/slideLayout92.xml"/></Relationships>
</file>

<file path=ppt/slides/_rels/slide52.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2.xml"/></Relationships>
</file>

<file path=ppt/slides/_rels/slide5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2.xml"/></Relationships>
</file>

<file path=ppt/slides/_rels/slide54.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2.xml"/></Relationships>
</file>

<file path=ppt/slides/_rels/slide55.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2.xml"/></Relationships>
</file>

<file path=ppt/slides/_rels/slide56.xml.rels><?xml version="1.0" encoding="UTF-8" standalone="yes"?>
<Relationships xmlns="http://schemas.openxmlformats.org/package/2006/relationships"><Relationship Id="rId3" Type="http://schemas.openxmlformats.org/officeDocument/2006/relationships/hyperlink" Target="mailto:mmcdermott@apg.org" TargetMode="External"/><Relationship Id="rId2" Type="http://schemas.openxmlformats.org/officeDocument/2006/relationships/image" Target="../media/image87.jpeg"/><Relationship Id="rId1" Type="http://schemas.openxmlformats.org/officeDocument/2006/relationships/slideLayout" Target="../slideLayouts/slideLayout93.xml"/></Relationships>
</file>

<file path=ppt/slides/_rels/slide57.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png"/><Relationship Id="rId18" Type="http://schemas.openxmlformats.org/officeDocument/2006/relationships/image" Target="../media/image106.jpeg"/><Relationship Id="rId3" Type="http://schemas.openxmlformats.org/officeDocument/2006/relationships/image" Target="../media/image91.jpeg"/><Relationship Id="rId21" Type="http://schemas.openxmlformats.org/officeDocument/2006/relationships/image" Target="../media/image109.png"/><Relationship Id="rId7" Type="http://schemas.openxmlformats.org/officeDocument/2006/relationships/image" Target="../media/image95.jpeg"/><Relationship Id="rId12" Type="http://schemas.openxmlformats.org/officeDocument/2006/relationships/image" Target="../media/image100.png"/><Relationship Id="rId17" Type="http://schemas.openxmlformats.org/officeDocument/2006/relationships/image" Target="../media/image105.png"/><Relationship Id="rId2" Type="http://schemas.openxmlformats.org/officeDocument/2006/relationships/notesSlide" Target="../notesSlides/notesSlide29.xml"/><Relationship Id="rId16" Type="http://schemas.openxmlformats.org/officeDocument/2006/relationships/image" Target="../media/image104.jpg"/><Relationship Id="rId20" Type="http://schemas.openxmlformats.org/officeDocument/2006/relationships/image" Target="../media/image108.png"/><Relationship Id="rId1" Type="http://schemas.openxmlformats.org/officeDocument/2006/relationships/slideLayout" Target="../slideLayouts/slideLayout88.xml"/><Relationship Id="rId6" Type="http://schemas.openxmlformats.org/officeDocument/2006/relationships/image" Target="../media/image94.png"/><Relationship Id="rId11" Type="http://schemas.openxmlformats.org/officeDocument/2006/relationships/image" Target="../media/image99.png"/><Relationship Id="rId5" Type="http://schemas.openxmlformats.org/officeDocument/2006/relationships/image" Target="../media/image93.jpeg"/><Relationship Id="rId15" Type="http://schemas.openxmlformats.org/officeDocument/2006/relationships/image" Target="../media/image103.png"/><Relationship Id="rId10" Type="http://schemas.openxmlformats.org/officeDocument/2006/relationships/image" Target="../media/image98.png"/><Relationship Id="rId19" Type="http://schemas.openxmlformats.org/officeDocument/2006/relationships/image" Target="../media/image107.png"/><Relationship Id="rId4" Type="http://schemas.openxmlformats.org/officeDocument/2006/relationships/image" Target="../media/image92.png"/><Relationship Id="rId9" Type="http://schemas.openxmlformats.org/officeDocument/2006/relationships/image" Target="../media/image97.png"/><Relationship Id="rId14" Type="http://schemas.openxmlformats.org/officeDocument/2006/relationships/image" Target="../media/image102.png"/><Relationship Id="rId22" Type="http://schemas.openxmlformats.org/officeDocument/2006/relationships/image" Target="../media/image110.png"/></Relationships>
</file>

<file path=ppt/slides/_rels/slide5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0.xml"/><Relationship Id="rId1" Type="http://schemas.openxmlformats.org/officeDocument/2006/relationships/slideLayout" Target="../slideLayouts/slideLayout94.xml"/></Relationships>
</file>

<file path=ppt/slides/_rels/slide59.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95.xml"/><Relationship Id="rId6" Type="http://schemas.microsoft.com/office/2007/relationships/hdphoto" Target="../media/hdphoto13.wdp"/><Relationship Id="rId5" Type="http://schemas.openxmlformats.org/officeDocument/2006/relationships/image" Target="../media/image115.png"/><Relationship Id="rId4" Type="http://schemas.openxmlformats.org/officeDocument/2006/relationships/image" Target="../media/image114.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chart" Target="../charts/char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737797"/>
            <a:ext cx="8686800" cy="1102519"/>
          </a:xfrm>
        </p:spPr>
        <p:txBody>
          <a:bodyPr>
            <a:noAutofit/>
          </a:bodyPr>
          <a:lstStyle/>
          <a:p>
            <a:r>
              <a:rPr lang="en-US" sz="3200" dirty="0">
                <a:solidFill>
                  <a:schemeClr val="bg1"/>
                </a:solidFill>
              </a:rPr>
              <a:t>Alternative Payment Models:</a:t>
            </a:r>
            <a:br>
              <a:rPr lang="en-US" sz="3200" dirty="0">
                <a:solidFill>
                  <a:schemeClr val="bg1"/>
                </a:solidFill>
              </a:rPr>
            </a:br>
            <a:r>
              <a:rPr lang="en-US" sz="3200" dirty="0">
                <a:solidFill>
                  <a:schemeClr val="bg1"/>
                </a:solidFill>
              </a:rPr>
              <a:t>Achieving the Next Level of Performance</a:t>
            </a:r>
          </a:p>
        </p:txBody>
      </p:sp>
      <p:sp>
        <p:nvSpPr>
          <p:cNvPr id="3" name="Subtitle 2"/>
          <p:cNvSpPr>
            <a:spLocks noGrp="1"/>
          </p:cNvSpPr>
          <p:nvPr>
            <p:ph type="subTitle" idx="1"/>
          </p:nvPr>
        </p:nvSpPr>
        <p:spPr>
          <a:xfrm>
            <a:off x="1571495" y="3143250"/>
            <a:ext cx="6400800" cy="1314450"/>
          </a:xfrm>
        </p:spPr>
        <p:txBody>
          <a:bodyPr>
            <a:normAutofit/>
          </a:bodyPr>
          <a:lstStyle/>
          <a:p>
            <a:r>
              <a:rPr lang="en-US" sz="1800" dirty="0">
                <a:solidFill>
                  <a:schemeClr val="bg1">
                    <a:lumMod val="75000"/>
                  </a:schemeClr>
                </a:solidFill>
              </a:rPr>
              <a:t>David Muhlestein, PhD JD</a:t>
            </a:r>
          </a:p>
          <a:p>
            <a:r>
              <a:rPr lang="en-US" sz="1800" dirty="0">
                <a:solidFill>
                  <a:schemeClr val="bg1">
                    <a:lumMod val="75000"/>
                  </a:schemeClr>
                </a:solidFill>
              </a:rPr>
              <a:t>Chief Research Officer, Leavitt Partners</a:t>
            </a:r>
          </a:p>
          <a:p>
            <a:r>
              <a:rPr lang="en-US" sz="1800" dirty="0">
                <a:solidFill>
                  <a:schemeClr val="bg1">
                    <a:lumMod val="75000"/>
                  </a:schemeClr>
                </a:solidFill>
              </a:rPr>
              <a:t>@DavidMuhlestein</a:t>
            </a:r>
          </a:p>
        </p:txBody>
      </p:sp>
      <p:sp>
        <p:nvSpPr>
          <p:cNvPr id="4" name="Title 1"/>
          <p:cNvSpPr txBox="1">
            <a:spLocks/>
          </p:cNvSpPr>
          <p:nvPr/>
        </p:nvSpPr>
        <p:spPr>
          <a:xfrm>
            <a:off x="849922" y="3677840"/>
            <a:ext cx="7772400" cy="1102519"/>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000" b="1" kern="1200" cap="all" spc="50">
                <a:solidFill>
                  <a:schemeClr val="bg1">
                    <a:lumMod val="65000"/>
                  </a:schemeClr>
                </a:solidFill>
                <a:latin typeface="+mj-lt"/>
                <a:ea typeface="+mj-ea"/>
                <a:cs typeface="+mj-cs"/>
              </a:defRPr>
            </a:lvl1pPr>
          </a:lstStyle>
          <a:p>
            <a:r>
              <a:rPr lang="en-US" sz="2400" cap="none" dirty="0">
                <a:solidFill>
                  <a:schemeClr val="bg1"/>
                </a:solidFill>
                <a:latin typeface="+mn-lt"/>
              </a:rPr>
              <a:t>March 16, 2018</a:t>
            </a:r>
          </a:p>
        </p:txBody>
      </p:sp>
      <p:pic>
        <p:nvPicPr>
          <p:cNvPr id="6" name="Picture 2" descr="https://g.twimg.com/Twitter_logo_blu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0273" y="3888164"/>
            <a:ext cx="277585" cy="21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2207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37B0A-862D-486E-88FF-C30EB6D73B98}"/>
              </a:ext>
            </a:extLst>
          </p:cNvPr>
          <p:cNvSpPr>
            <a:spLocks noGrp="1"/>
          </p:cNvSpPr>
          <p:nvPr>
            <p:ph type="title"/>
          </p:nvPr>
        </p:nvSpPr>
        <p:spPr/>
        <p:txBody>
          <a:bodyPr/>
          <a:lstStyle/>
          <a:p>
            <a:r>
              <a:rPr lang="en-US" dirty="0"/>
              <a:t>MSSP 2016 ACO Results by Benchmark</a:t>
            </a:r>
          </a:p>
        </p:txBody>
      </p:sp>
      <p:sp>
        <p:nvSpPr>
          <p:cNvPr id="3" name="Text Placeholder 2">
            <a:extLst>
              <a:ext uri="{FF2B5EF4-FFF2-40B4-BE49-F238E27FC236}">
                <a16:creationId xmlns:a16="http://schemas.microsoft.com/office/drawing/2014/main" id="{BD20C9E5-8C37-432C-A096-29E37C623A9D}"/>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D3F4F711-B6DE-4091-BC96-F136F30B3333}"/>
              </a:ext>
            </a:extLst>
          </p:cNvPr>
          <p:cNvSpPr>
            <a:spLocks noGrp="1"/>
          </p:cNvSpPr>
          <p:nvPr>
            <p:ph type="body" sz="quarter" idx="17"/>
          </p:nvPr>
        </p:nvSpPr>
        <p:spPr/>
        <p:txBody>
          <a:bodyPr/>
          <a:lstStyle/>
          <a:p>
            <a:endParaRPr lang="en-US" dirty="0"/>
          </a:p>
        </p:txBody>
      </p:sp>
      <p:graphicFrame>
        <p:nvGraphicFramePr>
          <p:cNvPr id="6" name="Content Placeholder 5">
            <a:extLst>
              <a:ext uri="{FF2B5EF4-FFF2-40B4-BE49-F238E27FC236}">
                <a16:creationId xmlns:a16="http://schemas.microsoft.com/office/drawing/2014/main" id="{00000000-0008-0000-0500-000002000000}"/>
              </a:ext>
            </a:extLst>
          </p:cNvPr>
          <p:cNvGraphicFramePr>
            <a:graphicFrameLocks noGrp="1"/>
          </p:cNvGraphicFramePr>
          <p:nvPr>
            <p:ph sz="quarter" idx="19"/>
            <p:extLst/>
          </p:nvPr>
        </p:nvGraphicFramePr>
        <p:xfrm>
          <a:off x="449263" y="1666875"/>
          <a:ext cx="8229600" cy="3133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33995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CE4A-C33D-4CBF-8725-355C9EB81412}"/>
              </a:ext>
            </a:extLst>
          </p:cNvPr>
          <p:cNvSpPr>
            <a:spLocks noGrp="1"/>
          </p:cNvSpPr>
          <p:nvPr>
            <p:ph type="title"/>
          </p:nvPr>
        </p:nvSpPr>
        <p:spPr/>
        <p:txBody>
          <a:bodyPr/>
          <a:lstStyle/>
          <a:p>
            <a:r>
              <a:rPr lang="en-US" dirty="0"/>
              <a:t>Quality and Savings</a:t>
            </a:r>
          </a:p>
        </p:txBody>
      </p:sp>
      <p:sp>
        <p:nvSpPr>
          <p:cNvPr id="3" name="Text Placeholder 2">
            <a:extLst>
              <a:ext uri="{FF2B5EF4-FFF2-40B4-BE49-F238E27FC236}">
                <a16:creationId xmlns:a16="http://schemas.microsoft.com/office/drawing/2014/main" id="{A2410E4C-8CA5-49B2-9C9D-C0617C5A8345}"/>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976DE923-558F-4453-A66A-2111BD9806B0}"/>
              </a:ext>
            </a:extLst>
          </p:cNvPr>
          <p:cNvSpPr>
            <a:spLocks noGrp="1"/>
          </p:cNvSpPr>
          <p:nvPr>
            <p:ph type="body" sz="quarter" idx="17"/>
          </p:nvPr>
        </p:nvSpPr>
        <p:spPr/>
        <p:txBody>
          <a:bodyPr/>
          <a:lstStyle/>
          <a:p>
            <a:r>
              <a:rPr lang="en-US" dirty="0"/>
              <a:t>2016 MSSP ACO Quality and Cost Scores</a:t>
            </a:r>
          </a:p>
        </p:txBody>
      </p:sp>
      <p:graphicFrame>
        <p:nvGraphicFramePr>
          <p:cNvPr id="6" name="Content Placeholder 5">
            <a:extLst>
              <a:ext uri="{FF2B5EF4-FFF2-40B4-BE49-F238E27FC236}">
                <a16:creationId xmlns:a16="http://schemas.microsoft.com/office/drawing/2014/main" id="{97BB3339-AC41-45C5-8C2B-E873C2D384C7}"/>
              </a:ext>
            </a:extLst>
          </p:cNvPr>
          <p:cNvGraphicFramePr>
            <a:graphicFrameLocks noGrp="1"/>
          </p:cNvGraphicFramePr>
          <p:nvPr>
            <p:ph sz="quarter" idx="19"/>
            <p:extLst/>
          </p:nvPr>
        </p:nvGraphicFramePr>
        <p:xfrm>
          <a:off x="449263" y="1666875"/>
          <a:ext cx="8229600" cy="3133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27402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F6524-FB0C-4EE3-AE9B-89095B2EE03A}"/>
              </a:ext>
            </a:extLst>
          </p:cNvPr>
          <p:cNvSpPr>
            <a:spLocks noGrp="1"/>
          </p:cNvSpPr>
          <p:nvPr>
            <p:ph type="title"/>
          </p:nvPr>
        </p:nvSpPr>
        <p:spPr/>
        <p:txBody>
          <a:bodyPr/>
          <a:lstStyle/>
          <a:p>
            <a:r>
              <a:rPr lang="en-US" dirty="0"/>
              <a:t>ACO Program Results 2016</a:t>
            </a:r>
          </a:p>
        </p:txBody>
      </p:sp>
      <p:sp>
        <p:nvSpPr>
          <p:cNvPr id="3" name="Text Placeholder 2">
            <a:extLst>
              <a:ext uri="{FF2B5EF4-FFF2-40B4-BE49-F238E27FC236}">
                <a16:creationId xmlns:a16="http://schemas.microsoft.com/office/drawing/2014/main" id="{5C41D610-2893-431F-A755-4B9F65C5A1D4}"/>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A448036E-D3F4-4DBB-8DE4-8D1CAA98DE75}"/>
              </a:ext>
            </a:extLst>
          </p:cNvPr>
          <p:cNvSpPr>
            <a:spLocks noGrp="1"/>
          </p:cNvSpPr>
          <p:nvPr>
            <p:ph type="body" sz="quarter" idx="17"/>
          </p:nvPr>
        </p:nvSpPr>
        <p:spPr/>
        <p:txBody>
          <a:bodyPr/>
          <a:lstStyle/>
          <a:p>
            <a:endParaRPr lang="en-US" dirty="0"/>
          </a:p>
        </p:txBody>
      </p:sp>
      <p:graphicFrame>
        <p:nvGraphicFramePr>
          <p:cNvPr id="6" name="Content Placeholder 5">
            <a:extLst>
              <a:ext uri="{FF2B5EF4-FFF2-40B4-BE49-F238E27FC236}">
                <a16:creationId xmlns:a16="http://schemas.microsoft.com/office/drawing/2014/main" id="{8E16A3E4-E3AD-48F4-BDAA-E1618118D2DB}"/>
              </a:ext>
            </a:extLst>
          </p:cNvPr>
          <p:cNvGraphicFramePr>
            <a:graphicFrameLocks noGrp="1"/>
          </p:cNvGraphicFramePr>
          <p:nvPr>
            <p:ph sz="quarter" idx="19"/>
            <p:extLst/>
          </p:nvPr>
        </p:nvGraphicFramePr>
        <p:xfrm>
          <a:off x="1682646" y="1498148"/>
          <a:ext cx="5943600" cy="1563992"/>
        </p:xfrm>
        <a:graphic>
          <a:graphicData uri="http://schemas.openxmlformats.org/drawingml/2006/table">
            <a:tbl>
              <a:tblPr firstRow="1" firstCol="1" bandRow="1">
                <a:tableStyleId>{5C22544A-7EE6-4342-B048-85BDC9FD1C3A}</a:tableStyleId>
              </a:tblPr>
              <a:tblGrid>
                <a:gridCol w="775771">
                  <a:extLst>
                    <a:ext uri="{9D8B030D-6E8A-4147-A177-3AD203B41FA5}">
                      <a16:colId xmlns:a16="http://schemas.microsoft.com/office/drawing/2014/main" val="2647764913"/>
                    </a:ext>
                  </a:extLst>
                </a:gridCol>
                <a:gridCol w="824429">
                  <a:extLst>
                    <a:ext uri="{9D8B030D-6E8A-4147-A177-3AD203B41FA5}">
                      <a16:colId xmlns:a16="http://schemas.microsoft.com/office/drawing/2014/main" val="1428497056"/>
                    </a:ext>
                  </a:extLst>
                </a:gridCol>
                <a:gridCol w="824459">
                  <a:extLst>
                    <a:ext uri="{9D8B030D-6E8A-4147-A177-3AD203B41FA5}">
                      <a16:colId xmlns:a16="http://schemas.microsoft.com/office/drawing/2014/main" val="4083543311"/>
                    </a:ext>
                  </a:extLst>
                </a:gridCol>
                <a:gridCol w="884420">
                  <a:extLst>
                    <a:ext uri="{9D8B030D-6E8A-4147-A177-3AD203B41FA5}">
                      <a16:colId xmlns:a16="http://schemas.microsoft.com/office/drawing/2014/main" val="2396246769"/>
                    </a:ext>
                  </a:extLst>
                </a:gridCol>
                <a:gridCol w="809468">
                  <a:extLst>
                    <a:ext uri="{9D8B030D-6E8A-4147-A177-3AD203B41FA5}">
                      <a16:colId xmlns:a16="http://schemas.microsoft.com/office/drawing/2014/main" val="1514994111"/>
                    </a:ext>
                  </a:extLst>
                </a:gridCol>
                <a:gridCol w="1131758">
                  <a:extLst>
                    <a:ext uri="{9D8B030D-6E8A-4147-A177-3AD203B41FA5}">
                      <a16:colId xmlns:a16="http://schemas.microsoft.com/office/drawing/2014/main" val="894818247"/>
                    </a:ext>
                  </a:extLst>
                </a:gridCol>
                <a:gridCol w="693295">
                  <a:extLst>
                    <a:ext uri="{9D8B030D-6E8A-4147-A177-3AD203B41FA5}">
                      <a16:colId xmlns:a16="http://schemas.microsoft.com/office/drawing/2014/main" val="3146289502"/>
                    </a:ext>
                  </a:extLst>
                </a:gridCol>
              </a:tblGrid>
              <a:tr h="701805">
                <a:tc>
                  <a:txBody>
                    <a:bodyPr/>
                    <a:lstStyle/>
                    <a:p>
                      <a:pPr marL="0" marR="0">
                        <a:lnSpc>
                          <a:spcPct val="107000"/>
                        </a:lnSpc>
                        <a:spcBef>
                          <a:spcPts val="0"/>
                        </a:spcBef>
                        <a:spcAft>
                          <a:spcPts val="0"/>
                        </a:spcAft>
                      </a:pPr>
                      <a:r>
                        <a:rPr lang="en-US" sz="900" dirty="0">
                          <a:effectLst/>
                        </a:rPr>
                        <a:t>Program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nSpc>
                          <a:spcPct val="107000"/>
                        </a:lnSpc>
                        <a:spcBef>
                          <a:spcPts val="0"/>
                        </a:spcBef>
                        <a:spcAft>
                          <a:spcPts val="0"/>
                        </a:spcAft>
                      </a:pPr>
                      <a:r>
                        <a:rPr lang="en-US" sz="900" dirty="0">
                          <a:effectLst/>
                        </a:rPr>
                        <a:t># Participants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900" dirty="0">
                          <a:effectLst/>
                        </a:rPr>
                        <a:t># Participants Who Earned Savings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nSpc>
                          <a:spcPct val="107000"/>
                        </a:lnSpc>
                        <a:spcBef>
                          <a:spcPts val="0"/>
                        </a:spcBef>
                        <a:spcAft>
                          <a:spcPts val="0"/>
                        </a:spcAft>
                      </a:pPr>
                      <a:r>
                        <a:rPr lang="en-US" sz="900" dirty="0">
                          <a:effectLst/>
                        </a:rPr>
                        <a:t># Participants Who Owed Losses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Total Aligned Beneficiaries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Total Benchmark Expenditures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Cost per Beneficiary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54806849"/>
                  </a:ext>
                </a:extLst>
              </a:tr>
              <a:tr h="176387">
                <a:tc>
                  <a:txBody>
                    <a:bodyPr/>
                    <a:lstStyle/>
                    <a:p>
                      <a:pPr marL="0" marR="0">
                        <a:lnSpc>
                          <a:spcPct val="107000"/>
                        </a:lnSpc>
                        <a:spcBef>
                          <a:spcPts val="0"/>
                        </a:spcBef>
                        <a:spcAft>
                          <a:spcPts val="0"/>
                        </a:spcAft>
                      </a:pPr>
                      <a:r>
                        <a:rPr lang="en-US" sz="1100" dirty="0">
                          <a:effectLst/>
                        </a:rPr>
                        <a:t>MSSP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432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7,884,058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$81,376,645,025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185617200"/>
                  </a:ext>
                </a:extLst>
              </a:tr>
              <a:tr h="149719">
                <a:tc>
                  <a:txBody>
                    <a:bodyPr/>
                    <a:lstStyle/>
                    <a:p>
                      <a:pPr marL="0" marR="0">
                        <a:lnSpc>
                          <a:spcPct val="107000"/>
                        </a:lnSpc>
                        <a:spcBef>
                          <a:spcPts val="0"/>
                        </a:spcBef>
                        <a:spcAft>
                          <a:spcPts val="0"/>
                        </a:spcAft>
                      </a:pPr>
                      <a:r>
                        <a:rPr lang="en-US" sz="1100" dirty="0">
                          <a:effectLst/>
                        </a:rPr>
                        <a:t>Pioneer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269,528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$3,381,183,973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$12,545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065151345"/>
                  </a:ext>
                </a:extLst>
              </a:tr>
              <a:tr h="149719">
                <a:tc>
                  <a:txBody>
                    <a:bodyPr/>
                    <a:lstStyle/>
                    <a:p>
                      <a:pPr marL="0" marR="0">
                        <a:lnSpc>
                          <a:spcPct val="107000"/>
                        </a:lnSpc>
                        <a:spcBef>
                          <a:spcPts val="0"/>
                        </a:spcBef>
                        <a:spcAft>
                          <a:spcPts val="0"/>
                        </a:spcAft>
                      </a:pPr>
                      <a:r>
                        <a:rPr lang="en-US" sz="1100" dirty="0">
                          <a:effectLst/>
                        </a:rPr>
                        <a:t>Next Gen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471,734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$5,149,126,612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$10,915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611327101"/>
                  </a:ext>
                </a:extLst>
              </a:tr>
              <a:tr h="149719">
                <a:tc>
                  <a:txBody>
                    <a:bodyPr/>
                    <a:lstStyle/>
                    <a:p>
                      <a:pPr marL="0" marR="0">
                        <a:lnSpc>
                          <a:spcPct val="107000"/>
                        </a:lnSpc>
                        <a:spcBef>
                          <a:spcPts val="0"/>
                        </a:spcBef>
                        <a:spcAft>
                          <a:spcPts val="0"/>
                        </a:spcAft>
                      </a:pPr>
                      <a:r>
                        <a:rPr lang="en-US" sz="1100" dirty="0">
                          <a:effectLst/>
                        </a:rPr>
                        <a:t>CEC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16,085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$1,415,517,283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$88,001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996436489"/>
                  </a:ext>
                </a:extLst>
              </a:tr>
              <a:tr h="149719">
                <a:tc>
                  <a:txBody>
                    <a:bodyPr/>
                    <a:lstStyle/>
                    <a:p>
                      <a:pPr marL="0" marR="0">
                        <a:lnSpc>
                          <a:spcPct val="107000"/>
                        </a:lnSpc>
                        <a:spcBef>
                          <a:spcPts val="0"/>
                        </a:spcBef>
                        <a:spcAft>
                          <a:spcPts val="0"/>
                        </a:spcAft>
                      </a:pPr>
                      <a:r>
                        <a:rPr lang="en-US" sz="1100" dirty="0">
                          <a:effectLst/>
                        </a:rPr>
                        <a:t>Total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471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8,641,405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$91,322,472,893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$10,568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11374485"/>
                  </a:ext>
                </a:extLst>
              </a:tr>
            </a:tbl>
          </a:graphicData>
        </a:graphic>
      </p:graphicFrame>
      <p:graphicFrame>
        <p:nvGraphicFramePr>
          <p:cNvPr id="7" name="Table 6">
            <a:extLst>
              <a:ext uri="{FF2B5EF4-FFF2-40B4-BE49-F238E27FC236}">
                <a16:creationId xmlns:a16="http://schemas.microsoft.com/office/drawing/2014/main" id="{012F3CA9-4887-4593-A8B0-A7CF708EC11E}"/>
              </a:ext>
            </a:extLst>
          </p:cNvPr>
          <p:cNvGraphicFramePr>
            <a:graphicFrameLocks noGrp="1"/>
          </p:cNvGraphicFramePr>
          <p:nvPr>
            <p:extLst/>
          </p:nvPr>
        </p:nvGraphicFramePr>
        <p:xfrm>
          <a:off x="1682646" y="3243664"/>
          <a:ext cx="5943600" cy="1437767"/>
        </p:xfrm>
        <a:graphic>
          <a:graphicData uri="http://schemas.openxmlformats.org/drawingml/2006/table">
            <a:tbl>
              <a:tblPr firstRow="1" firstCol="1" bandRow="1">
                <a:tableStyleId>{5C22544A-7EE6-4342-B048-85BDC9FD1C3A}</a:tableStyleId>
              </a:tblPr>
              <a:tblGrid>
                <a:gridCol w="845897">
                  <a:extLst>
                    <a:ext uri="{9D8B030D-6E8A-4147-A177-3AD203B41FA5}">
                      <a16:colId xmlns:a16="http://schemas.microsoft.com/office/drawing/2014/main" val="3678493284"/>
                    </a:ext>
                  </a:extLst>
                </a:gridCol>
                <a:gridCol w="980418">
                  <a:extLst>
                    <a:ext uri="{9D8B030D-6E8A-4147-A177-3AD203B41FA5}">
                      <a16:colId xmlns:a16="http://schemas.microsoft.com/office/drawing/2014/main" val="3693904586"/>
                    </a:ext>
                  </a:extLst>
                </a:gridCol>
                <a:gridCol w="674368">
                  <a:extLst>
                    <a:ext uri="{9D8B030D-6E8A-4147-A177-3AD203B41FA5}">
                      <a16:colId xmlns:a16="http://schemas.microsoft.com/office/drawing/2014/main" val="3184486144"/>
                    </a:ext>
                  </a:extLst>
                </a:gridCol>
                <a:gridCol w="983355">
                  <a:extLst>
                    <a:ext uri="{9D8B030D-6E8A-4147-A177-3AD203B41FA5}">
                      <a16:colId xmlns:a16="http://schemas.microsoft.com/office/drawing/2014/main" val="1058065327"/>
                    </a:ext>
                  </a:extLst>
                </a:gridCol>
                <a:gridCol w="1028587">
                  <a:extLst>
                    <a:ext uri="{9D8B030D-6E8A-4147-A177-3AD203B41FA5}">
                      <a16:colId xmlns:a16="http://schemas.microsoft.com/office/drawing/2014/main" val="1103215462"/>
                    </a:ext>
                  </a:extLst>
                </a:gridCol>
                <a:gridCol w="702564">
                  <a:extLst>
                    <a:ext uri="{9D8B030D-6E8A-4147-A177-3AD203B41FA5}">
                      <a16:colId xmlns:a16="http://schemas.microsoft.com/office/drawing/2014/main" val="406189788"/>
                    </a:ext>
                  </a:extLst>
                </a:gridCol>
                <a:gridCol w="728411">
                  <a:extLst>
                    <a:ext uri="{9D8B030D-6E8A-4147-A177-3AD203B41FA5}">
                      <a16:colId xmlns:a16="http://schemas.microsoft.com/office/drawing/2014/main" val="2320823973"/>
                    </a:ext>
                  </a:extLst>
                </a:gridCol>
              </a:tblGrid>
              <a:tr h="394662">
                <a:tc>
                  <a:txBody>
                    <a:bodyPr/>
                    <a:lstStyle/>
                    <a:p>
                      <a:pPr marL="0" marR="0">
                        <a:lnSpc>
                          <a:spcPct val="107000"/>
                        </a:lnSpc>
                        <a:spcBef>
                          <a:spcPts val="0"/>
                        </a:spcBef>
                        <a:spcAft>
                          <a:spcPts val="0"/>
                        </a:spcAft>
                      </a:pPr>
                      <a:r>
                        <a:rPr lang="en-US" sz="900" dirty="0">
                          <a:effectLst/>
                        </a:rPr>
                        <a:t>Program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900" dirty="0">
                          <a:effectLst/>
                        </a:rPr>
                        <a:t> Total Benchmark Expenditures Minus Total Expenditures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Gross Savings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Earned Shared Savings Payments/Owe Losses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Net Savings (Losses)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Net Program Savings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marL="0" marR="0" algn="ctr">
                        <a:lnSpc>
                          <a:spcPct val="107000"/>
                        </a:lnSpc>
                        <a:spcBef>
                          <a:spcPts val="0"/>
                        </a:spcBef>
                        <a:spcAft>
                          <a:spcPts val="0"/>
                        </a:spcAft>
                      </a:pPr>
                      <a:r>
                        <a:rPr lang="en-US" sz="900" dirty="0">
                          <a:effectLst/>
                        </a:rPr>
                        <a:t> Net Savings per Beneficiary</a:t>
                      </a:r>
                      <a:endParaRPr lang="en-US" sz="1100" dirty="0">
                        <a:effectLst/>
                      </a:endParaRPr>
                    </a:p>
                    <a:p>
                      <a:pPr marL="0" marR="0" algn="ctr">
                        <a:lnSpc>
                          <a:spcPct val="107000"/>
                        </a:lnSpc>
                        <a:spcBef>
                          <a:spcPts val="0"/>
                        </a:spcBef>
                        <a:spcAft>
                          <a:spcPts val="0"/>
                        </a:spcAft>
                      </a:pPr>
                      <a:r>
                        <a:rPr lang="en-US" sz="900" dirty="0">
                          <a:effectLst/>
                        </a:rPr>
                        <a:t>(Losses)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578695207"/>
                  </a:ext>
                </a:extLst>
              </a:tr>
              <a:tr h="92040">
                <a:tc>
                  <a:txBody>
                    <a:bodyPr/>
                    <a:lstStyle/>
                    <a:p>
                      <a:pPr marL="0" marR="0">
                        <a:lnSpc>
                          <a:spcPct val="107000"/>
                        </a:lnSpc>
                        <a:spcBef>
                          <a:spcPts val="0"/>
                        </a:spcBef>
                        <a:spcAft>
                          <a:spcPts val="0"/>
                        </a:spcAft>
                      </a:pPr>
                      <a:r>
                        <a:rPr lang="en-US" sz="1100" dirty="0">
                          <a:effectLst/>
                        </a:rPr>
                        <a:t>MSSP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$651,943,651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$691,275,105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$(39,331,454)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27236805"/>
                  </a:ext>
                </a:extLst>
              </a:tr>
              <a:tr h="91186">
                <a:tc>
                  <a:txBody>
                    <a:bodyPr/>
                    <a:lstStyle/>
                    <a:p>
                      <a:pPr marL="0" marR="0">
                        <a:lnSpc>
                          <a:spcPct val="107000"/>
                        </a:lnSpc>
                        <a:spcBef>
                          <a:spcPts val="0"/>
                        </a:spcBef>
                        <a:spcAft>
                          <a:spcPts val="0"/>
                        </a:spcAft>
                      </a:pPr>
                      <a:r>
                        <a:rPr lang="en-US" sz="1100" dirty="0">
                          <a:effectLst/>
                        </a:rPr>
                        <a:t>Pioneer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$68,032,685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2.01%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$37,128,920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$30,903,765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0.91%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$115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55037085"/>
                  </a:ext>
                </a:extLst>
              </a:tr>
              <a:tr h="91186">
                <a:tc>
                  <a:txBody>
                    <a:bodyPr/>
                    <a:lstStyle/>
                    <a:p>
                      <a:pPr marL="0" marR="0">
                        <a:lnSpc>
                          <a:spcPct val="107000"/>
                        </a:lnSpc>
                        <a:spcBef>
                          <a:spcPts val="0"/>
                        </a:spcBef>
                        <a:spcAft>
                          <a:spcPts val="0"/>
                        </a:spcAft>
                      </a:pPr>
                      <a:r>
                        <a:rPr lang="en-US" sz="1100" dirty="0">
                          <a:effectLst/>
                        </a:rPr>
                        <a:t>Next Gen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$48,299,724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$37,973,093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$10,326,632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0.20%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22444088"/>
                  </a:ext>
                </a:extLst>
              </a:tr>
              <a:tr h="91186">
                <a:tc>
                  <a:txBody>
                    <a:bodyPr/>
                    <a:lstStyle/>
                    <a:p>
                      <a:pPr marL="0" marR="0">
                        <a:lnSpc>
                          <a:spcPct val="107000"/>
                        </a:lnSpc>
                        <a:spcBef>
                          <a:spcPts val="0"/>
                        </a:spcBef>
                        <a:spcAft>
                          <a:spcPts val="0"/>
                        </a:spcAft>
                      </a:pPr>
                      <a:r>
                        <a:rPr lang="en-US" sz="1100" dirty="0">
                          <a:effectLst/>
                        </a:rPr>
                        <a:t>CEC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$75,120,837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5.31%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$51,151,304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$23,969,533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$1,490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50595837"/>
                  </a:ext>
                </a:extLst>
              </a:tr>
              <a:tr h="91186">
                <a:tc>
                  <a:txBody>
                    <a:bodyPr/>
                    <a:lstStyle/>
                    <a:p>
                      <a:pPr marL="0" marR="0">
                        <a:lnSpc>
                          <a:spcPct val="107000"/>
                        </a:lnSpc>
                        <a:spcBef>
                          <a:spcPts val="0"/>
                        </a:spcBef>
                        <a:spcAft>
                          <a:spcPts val="0"/>
                        </a:spcAft>
                      </a:pPr>
                      <a:r>
                        <a:rPr lang="en-US" sz="1100" dirty="0">
                          <a:effectLst/>
                        </a:rPr>
                        <a:t>Total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$843,396,897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0.92%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$817,528,422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$25,868,476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tc>
                  <a:txBody>
                    <a:bodyPr/>
                    <a:lstStyle/>
                    <a:p>
                      <a:pPr marL="0" marR="0" algn="ctr">
                        <a:lnSpc>
                          <a:spcPct val="107000"/>
                        </a:lnSpc>
                        <a:spcBef>
                          <a:spcPts val="0"/>
                        </a:spcBef>
                        <a:spcAft>
                          <a:spcPts val="0"/>
                        </a:spcAft>
                      </a:pPr>
                      <a:r>
                        <a:rPr lang="en-US" sz="1100" dirty="0">
                          <a:effectLst/>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194305783"/>
                  </a:ext>
                </a:extLst>
              </a:tr>
            </a:tbl>
          </a:graphicData>
        </a:graphic>
      </p:graphicFrame>
      <p:sp>
        <p:nvSpPr>
          <p:cNvPr id="8" name="Rectangle 1">
            <a:extLst>
              <a:ext uri="{FF2B5EF4-FFF2-40B4-BE49-F238E27FC236}">
                <a16:creationId xmlns:a16="http://schemas.microsoft.com/office/drawing/2014/main" id="{96944077-C872-4D1C-BE26-8DB133F6E96D}"/>
              </a:ext>
            </a:extLst>
          </p:cNvPr>
          <p:cNvSpPr>
            <a:spLocks noChangeArrowheads="1"/>
          </p:cNvSpPr>
          <p:nvPr/>
        </p:nvSpPr>
        <p:spPr bwMode="auto">
          <a:xfrm>
            <a:off x="82446" y="-90227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43434"/>
                </a:solidFill>
                <a:effectLst/>
                <a:latin typeface="Calibri" panose="020F0502020204030204" pitchFamily="34" charset="0"/>
                <a:ea typeface="Calibri" panose="020F0502020204030204" pitchFamily="34" charset="0"/>
                <a:cs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CBF12F7F-A7E5-446E-B582-50F32ADE12E0}"/>
              </a:ext>
            </a:extLst>
          </p:cNvPr>
          <p:cNvSpPr txBox="1"/>
          <p:nvPr/>
        </p:nvSpPr>
        <p:spPr>
          <a:xfrm>
            <a:off x="5679324" y="4704678"/>
            <a:ext cx="2999539" cy="230832"/>
          </a:xfrm>
          <a:prstGeom prst="rect">
            <a:avLst/>
          </a:prstGeom>
          <a:noFill/>
        </p:spPr>
        <p:txBody>
          <a:bodyPr wrap="none" rtlCol="0">
            <a:spAutoFit/>
          </a:bodyPr>
          <a:lstStyle/>
          <a:p>
            <a:r>
              <a:rPr lang="en-US" sz="900" dirty="0"/>
              <a:t>*Incorporating discounts, savings per beneficiary was ~$134</a:t>
            </a:r>
          </a:p>
        </p:txBody>
      </p:sp>
      <p:sp>
        <p:nvSpPr>
          <p:cNvPr id="5" name="Right Arrow 4">
            <a:extLst>
              <a:ext uri="{FF2B5EF4-FFF2-40B4-BE49-F238E27FC236}">
                <a16:creationId xmlns:a16="http://schemas.microsoft.com/office/drawing/2014/main" id="{F27086A1-B098-8F4A-B520-DE1326E4D77A}"/>
              </a:ext>
            </a:extLst>
          </p:cNvPr>
          <p:cNvSpPr/>
          <p:nvPr/>
        </p:nvSpPr>
        <p:spPr>
          <a:xfrm rot="8922686">
            <a:off x="7620134" y="4311898"/>
            <a:ext cx="783771" cy="195943"/>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4161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66BBC-E6BB-0D4C-8B01-CD6FD1FC30D8}"/>
              </a:ext>
            </a:extLst>
          </p:cNvPr>
          <p:cNvSpPr>
            <a:spLocks noGrp="1"/>
          </p:cNvSpPr>
          <p:nvPr>
            <p:ph type="title"/>
          </p:nvPr>
        </p:nvSpPr>
        <p:spPr/>
        <p:txBody>
          <a:bodyPr>
            <a:normAutofit fontScale="90000"/>
          </a:bodyPr>
          <a:lstStyle/>
          <a:p>
            <a:r>
              <a:rPr lang="en-US" dirty="0"/>
              <a:t>Bundled Payment for Care Improvement Results</a:t>
            </a:r>
          </a:p>
        </p:txBody>
      </p:sp>
      <p:sp>
        <p:nvSpPr>
          <p:cNvPr id="3" name="Slide Number Placeholder 2">
            <a:extLst>
              <a:ext uri="{FF2B5EF4-FFF2-40B4-BE49-F238E27FC236}">
                <a16:creationId xmlns:a16="http://schemas.microsoft.com/office/drawing/2014/main" id="{D964EB41-D151-0446-8FFE-5B0B0032AF49}"/>
              </a:ext>
            </a:extLst>
          </p:cNvPr>
          <p:cNvSpPr>
            <a:spLocks noGrp="1"/>
          </p:cNvSpPr>
          <p:nvPr>
            <p:ph type="sldNum" sz="quarter" idx="12"/>
          </p:nvPr>
        </p:nvSpPr>
        <p:spPr/>
        <p:txBody>
          <a:bodyPr/>
          <a:lstStyle/>
          <a:p>
            <a:fld id="{C930D2CD-9BC2-1545-9CA9-436CF28268A4}" type="slidenum">
              <a:rPr lang="en-US" smtClean="0"/>
              <a:t>13</a:t>
            </a:fld>
            <a:endParaRPr lang="en-US" dirty="0"/>
          </a:p>
        </p:txBody>
      </p:sp>
      <p:sp>
        <p:nvSpPr>
          <p:cNvPr id="4" name="Text Placeholder 3">
            <a:extLst>
              <a:ext uri="{FF2B5EF4-FFF2-40B4-BE49-F238E27FC236}">
                <a16:creationId xmlns:a16="http://schemas.microsoft.com/office/drawing/2014/main" id="{5BAC80DE-DEDA-844F-87C4-2DD89D6E20E3}"/>
              </a:ext>
            </a:extLst>
          </p:cNvPr>
          <p:cNvSpPr>
            <a:spLocks noGrp="1"/>
          </p:cNvSpPr>
          <p:nvPr>
            <p:ph type="body" sz="quarter" idx="16"/>
          </p:nvPr>
        </p:nvSpPr>
        <p:spPr/>
        <p:txBody>
          <a:bodyPr/>
          <a:lstStyle/>
          <a:p>
            <a:endParaRPr lang="en-US" dirty="0"/>
          </a:p>
        </p:txBody>
      </p:sp>
      <p:sp>
        <p:nvSpPr>
          <p:cNvPr id="5" name="Text Placeholder 4">
            <a:extLst>
              <a:ext uri="{FF2B5EF4-FFF2-40B4-BE49-F238E27FC236}">
                <a16:creationId xmlns:a16="http://schemas.microsoft.com/office/drawing/2014/main" id="{412D20D8-B7FF-F24C-ABED-DB71CD63F6B8}"/>
              </a:ext>
            </a:extLst>
          </p:cNvPr>
          <p:cNvSpPr>
            <a:spLocks noGrp="1"/>
          </p:cNvSpPr>
          <p:nvPr>
            <p:ph type="body" sz="quarter" idx="17"/>
          </p:nvPr>
        </p:nvSpPr>
        <p:spPr/>
        <p:txBody>
          <a:bodyPr/>
          <a:lstStyle/>
          <a:p>
            <a:r>
              <a:rPr lang="en-US" dirty="0"/>
              <a:t>BPCI Year 3 Evaluation</a:t>
            </a:r>
          </a:p>
        </p:txBody>
      </p:sp>
      <p:graphicFrame>
        <p:nvGraphicFramePr>
          <p:cNvPr id="7" name="Content Placeholder 6">
            <a:extLst>
              <a:ext uri="{FF2B5EF4-FFF2-40B4-BE49-F238E27FC236}">
                <a16:creationId xmlns:a16="http://schemas.microsoft.com/office/drawing/2014/main" id="{26CEFE45-89BB-D54A-8150-7C6B214FDF47}"/>
              </a:ext>
            </a:extLst>
          </p:cNvPr>
          <p:cNvGraphicFramePr>
            <a:graphicFrameLocks noGrp="1"/>
          </p:cNvGraphicFramePr>
          <p:nvPr>
            <p:ph sz="quarter" idx="19"/>
            <p:extLst>
              <p:ext uri="{D42A27DB-BD31-4B8C-83A1-F6EECF244321}">
                <p14:modId xmlns:p14="http://schemas.microsoft.com/office/powerpoint/2010/main" val="3340252751"/>
              </p:ext>
            </p:extLst>
          </p:nvPr>
        </p:nvGraphicFramePr>
        <p:xfrm>
          <a:off x="449263" y="1880581"/>
          <a:ext cx="8229600" cy="2021840"/>
        </p:xfrm>
        <a:graphic>
          <a:graphicData uri="http://schemas.openxmlformats.org/drawingml/2006/table">
            <a:tbl>
              <a:tblPr firstRow="1" bandRow="1">
                <a:tableStyleId>{5C22544A-7EE6-4342-B048-85BDC9FD1C3A}</a:tableStyleId>
              </a:tblPr>
              <a:tblGrid>
                <a:gridCol w="1867217">
                  <a:extLst>
                    <a:ext uri="{9D8B030D-6E8A-4147-A177-3AD203B41FA5}">
                      <a16:colId xmlns:a16="http://schemas.microsoft.com/office/drawing/2014/main" val="3581142317"/>
                    </a:ext>
                  </a:extLst>
                </a:gridCol>
                <a:gridCol w="3190240">
                  <a:extLst>
                    <a:ext uri="{9D8B030D-6E8A-4147-A177-3AD203B41FA5}">
                      <a16:colId xmlns:a16="http://schemas.microsoft.com/office/drawing/2014/main" val="1022780845"/>
                    </a:ext>
                  </a:extLst>
                </a:gridCol>
                <a:gridCol w="3172143">
                  <a:extLst>
                    <a:ext uri="{9D8B030D-6E8A-4147-A177-3AD203B41FA5}">
                      <a16:colId xmlns:a16="http://schemas.microsoft.com/office/drawing/2014/main" val="248865795"/>
                    </a:ext>
                  </a:extLst>
                </a:gridCol>
              </a:tblGrid>
              <a:tr h="370840">
                <a:tc>
                  <a:txBody>
                    <a:bodyPr/>
                    <a:lstStyle/>
                    <a:p>
                      <a:r>
                        <a:rPr lang="en-US" dirty="0"/>
                        <a:t>Bundle</a:t>
                      </a:r>
                    </a:p>
                  </a:txBody>
                  <a:tcPr/>
                </a:tc>
                <a:tc>
                  <a:txBody>
                    <a:bodyPr/>
                    <a:lstStyle/>
                    <a:p>
                      <a:r>
                        <a:rPr lang="en-US" dirty="0"/>
                        <a:t>Savings per case</a:t>
                      </a:r>
                    </a:p>
                    <a:p>
                      <a:r>
                        <a:rPr lang="en-US" dirty="0"/>
                        <a:t>(relative to comparison group)</a:t>
                      </a:r>
                    </a:p>
                  </a:txBody>
                  <a:tcPr/>
                </a:tc>
                <a:tc>
                  <a:txBody>
                    <a:bodyPr/>
                    <a:lstStyle/>
                    <a:p>
                      <a:r>
                        <a:rPr lang="en-US" dirty="0"/>
                        <a:t>% Savings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(relative to comparison group)</a:t>
                      </a:r>
                    </a:p>
                  </a:txBody>
                  <a:tcPr/>
                </a:tc>
                <a:extLst>
                  <a:ext uri="{0D108BD9-81ED-4DB2-BD59-A6C34878D82A}">
                    <a16:rowId xmlns:a16="http://schemas.microsoft.com/office/drawing/2014/main" val="3541254352"/>
                  </a:ext>
                </a:extLst>
              </a:tr>
              <a:tr h="370840">
                <a:tc>
                  <a:txBody>
                    <a:bodyPr/>
                    <a:lstStyle/>
                    <a:p>
                      <a:r>
                        <a:rPr lang="en-US" dirty="0"/>
                        <a:t>Joint replacement</a:t>
                      </a:r>
                    </a:p>
                  </a:txBody>
                  <a:tcPr/>
                </a:tc>
                <a:tc>
                  <a:txBody>
                    <a:bodyPr/>
                    <a:lstStyle/>
                    <a:p>
                      <a:r>
                        <a:rPr lang="en-US" dirty="0"/>
                        <a:t>$1,273 (model 2)</a:t>
                      </a:r>
                    </a:p>
                    <a:p>
                      <a:r>
                        <a:rPr lang="en-US" dirty="0"/>
                        <a:t>$2,568 (model 3)</a:t>
                      </a:r>
                    </a:p>
                  </a:txBody>
                  <a:tcPr/>
                </a:tc>
                <a:tc>
                  <a:txBody>
                    <a:bodyPr/>
                    <a:lstStyle/>
                    <a:p>
                      <a:r>
                        <a:rPr lang="en-US" dirty="0"/>
                        <a:t>4.5% (model 2)</a:t>
                      </a:r>
                    </a:p>
                    <a:p>
                      <a:r>
                        <a:rPr lang="en-US" dirty="0"/>
                        <a:t>7.1% (model 3)</a:t>
                      </a:r>
                    </a:p>
                  </a:txBody>
                  <a:tcPr/>
                </a:tc>
                <a:extLst>
                  <a:ext uri="{0D108BD9-81ED-4DB2-BD59-A6C34878D82A}">
                    <a16:rowId xmlns:a16="http://schemas.microsoft.com/office/drawing/2014/main" val="3695583866"/>
                  </a:ext>
                </a:extLst>
              </a:tr>
              <a:tr h="370840">
                <a:tc>
                  <a:txBody>
                    <a:bodyPr/>
                    <a:lstStyle/>
                    <a:p>
                      <a:r>
                        <a:rPr lang="en-US" dirty="0"/>
                        <a:t>Heart failure</a:t>
                      </a:r>
                    </a:p>
                  </a:txBody>
                  <a:tcPr/>
                </a:tc>
                <a:tc>
                  <a:txBody>
                    <a:bodyPr/>
                    <a:lstStyle/>
                    <a:p>
                      <a:r>
                        <a:rPr lang="en-US" dirty="0"/>
                        <a:t>$970 (model 3)</a:t>
                      </a:r>
                    </a:p>
                  </a:txBody>
                  <a:tcPr/>
                </a:tc>
                <a:tc>
                  <a:txBody>
                    <a:bodyPr/>
                    <a:lstStyle/>
                    <a:p>
                      <a:r>
                        <a:rPr lang="en-US" dirty="0"/>
                        <a:t>3.6% (model 3)</a:t>
                      </a:r>
                    </a:p>
                  </a:txBody>
                  <a:tcPr/>
                </a:tc>
                <a:extLst>
                  <a:ext uri="{0D108BD9-81ED-4DB2-BD59-A6C34878D82A}">
                    <a16:rowId xmlns:a16="http://schemas.microsoft.com/office/drawing/2014/main" val="730750053"/>
                  </a:ext>
                </a:extLst>
              </a:tr>
              <a:tr h="370840">
                <a:tc>
                  <a:txBody>
                    <a:bodyPr/>
                    <a:lstStyle/>
                    <a:p>
                      <a:r>
                        <a:rPr lang="en-US" dirty="0"/>
                        <a:t>38 other bundles</a:t>
                      </a:r>
                    </a:p>
                  </a:txBody>
                  <a:tcPr/>
                </a:tc>
                <a:tc>
                  <a:txBody>
                    <a:bodyPr/>
                    <a:lstStyle/>
                    <a:p>
                      <a:r>
                        <a:rPr lang="en-US" dirty="0"/>
                        <a:t>No significant difference</a:t>
                      </a:r>
                    </a:p>
                  </a:txBody>
                  <a:tcPr/>
                </a:tc>
                <a:tc>
                  <a:txBody>
                    <a:bodyPr/>
                    <a:lstStyle/>
                    <a:p>
                      <a:r>
                        <a:rPr lang="en-US" dirty="0"/>
                        <a:t>No significant difference</a:t>
                      </a:r>
                    </a:p>
                  </a:txBody>
                  <a:tcPr/>
                </a:tc>
                <a:extLst>
                  <a:ext uri="{0D108BD9-81ED-4DB2-BD59-A6C34878D82A}">
                    <a16:rowId xmlns:a16="http://schemas.microsoft.com/office/drawing/2014/main" val="2051652509"/>
                  </a:ext>
                </a:extLst>
              </a:tr>
            </a:tbl>
          </a:graphicData>
        </a:graphic>
      </p:graphicFrame>
    </p:spTree>
    <p:extLst>
      <p:ext uri="{BB962C8B-B14F-4D97-AF65-F5344CB8AC3E}">
        <p14:creationId xmlns:p14="http://schemas.microsoft.com/office/powerpoint/2010/main" val="3759904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C5555-32CD-4EC5-8432-4FB2E17BF9D2}"/>
              </a:ext>
            </a:extLst>
          </p:cNvPr>
          <p:cNvSpPr>
            <a:spLocks noGrp="1"/>
          </p:cNvSpPr>
          <p:nvPr>
            <p:ph type="title"/>
          </p:nvPr>
        </p:nvSpPr>
        <p:spPr/>
        <p:txBody>
          <a:bodyPr>
            <a:normAutofit fontScale="90000"/>
          </a:bodyPr>
          <a:lstStyle/>
          <a:p>
            <a:r>
              <a:rPr lang="en-US" dirty="0"/>
              <a:t>Why Haven’t Value-Based Payment Models Achieved All Their Objectives?</a:t>
            </a:r>
          </a:p>
        </p:txBody>
      </p:sp>
      <p:sp>
        <p:nvSpPr>
          <p:cNvPr id="3" name="Text Placeholder 2">
            <a:extLst>
              <a:ext uri="{FF2B5EF4-FFF2-40B4-BE49-F238E27FC236}">
                <a16:creationId xmlns:a16="http://schemas.microsoft.com/office/drawing/2014/main" id="{74D25318-BD88-40A7-A4E2-F41720729E4A}"/>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57A17503-C173-4EDC-930B-84C8C5EB1FC3}"/>
              </a:ext>
            </a:extLst>
          </p:cNvPr>
          <p:cNvSpPr>
            <a:spLocks noGrp="1"/>
          </p:cNvSpPr>
          <p:nvPr>
            <p:ph type="body" sz="quarter" idx="17"/>
          </p:nvPr>
        </p:nvSpPr>
        <p:spPr/>
        <p:txBody>
          <a:bodyPr/>
          <a:lstStyle/>
          <a:p>
            <a:endParaRPr lang="en-US" dirty="0"/>
          </a:p>
        </p:txBody>
      </p:sp>
      <p:sp>
        <p:nvSpPr>
          <p:cNvPr id="5" name="Content Placeholder 4">
            <a:extLst>
              <a:ext uri="{FF2B5EF4-FFF2-40B4-BE49-F238E27FC236}">
                <a16:creationId xmlns:a16="http://schemas.microsoft.com/office/drawing/2014/main" id="{93A29AEA-85EC-4A7A-BF62-7B0747DEA450}"/>
              </a:ext>
            </a:extLst>
          </p:cNvPr>
          <p:cNvSpPr>
            <a:spLocks noGrp="1"/>
          </p:cNvSpPr>
          <p:nvPr>
            <p:ph sz="quarter" idx="19"/>
          </p:nvPr>
        </p:nvSpPr>
        <p:spPr/>
        <p:txBody>
          <a:bodyPr>
            <a:normAutofit/>
          </a:bodyPr>
          <a:lstStyle/>
          <a:p>
            <a:pPr marL="342900" indent="-342900">
              <a:buFont typeface="+mj-lt"/>
              <a:buAutoNum type="arabicPeriod"/>
            </a:pPr>
            <a:r>
              <a:rPr lang="en-US" sz="2800" dirty="0">
                <a:solidFill>
                  <a:schemeClr val="tx1"/>
                </a:solidFill>
              </a:rPr>
              <a:t>Payment models need to be improved</a:t>
            </a:r>
          </a:p>
          <a:p>
            <a:pPr marL="342900" indent="-342900">
              <a:buFont typeface="+mj-lt"/>
              <a:buAutoNum type="arabicPeriod"/>
            </a:pPr>
            <a:r>
              <a:rPr lang="en-US" sz="2800" dirty="0">
                <a:solidFill>
                  <a:schemeClr val="tx1"/>
                </a:solidFill>
              </a:rPr>
              <a:t>Not enough time in the program</a:t>
            </a:r>
          </a:p>
          <a:p>
            <a:pPr marL="342900" indent="-342900">
              <a:buFont typeface="+mj-lt"/>
              <a:buAutoNum type="arabicPeriod"/>
            </a:pPr>
            <a:r>
              <a:rPr lang="en-US" sz="2800" dirty="0">
                <a:solidFill>
                  <a:schemeClr val="tx1"/>
                </a:solidFill>
              </a:rPr>
              <a:t>No clear business case</a:t>
            </a:r>
          </a:p>
        </p:txBody>
      </p:sp>
    </p:spTree>
    <p:extLst>
      <p:ext uri="{BB962C8B-B14F-4D97-AF65-F5344CB8AC3E}">
        <p14:creationId xmlns:p14="http://schemas.microsoft.com/office/powerpoint/2010/main" val="1127412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16605" y="1628078"/>
            <a:ext cx="3657600" cy="702527"/>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sp>
        <p:nvSpPr>
          <p:cNvPr id="2" name="Title 1"/>
          <p:cNvSpPr>
            <a:spLocks noGrp="1"/>
          </p:cNvSpPr>
          <p:nvPr>
            <p:ph type="title"/>
          </p:nvPr>
        </p:nvSpPr>
        <p:spPr>
          <a:xfrm>
            <a:off x="202203" y="784487"/>
            <a:ext cx="8229600" cy="457200"/>
          </a:xfrm>
        </p:spPr>
        <p:txBody>
          <a:bodyPr>
            <a:noAutofit/>
          </a:bodyPr>
          <a:lstStyle/>
          <a:p>
            <a:r>
              <a:rPr lang="en-US" dirty="0"/>
              <a:t>Challenges to Successfully Participating in ACO Arrangements</a:t>
            </a:r>
          </a:p>
        </p:txBody>
      </p:sp>
      <p:sp>
        <p:nvSpPr>
          <p:cNvPr id="3" name="Slide Number Placeholder 2"/>
          <p:cNvSpPr>
            <a:spLocks noGrp="1"/>
          </p:cNvSpPr>
          <p:nvPr>
            <p:ph type="sldNum" sz="quarter" idx="12"/>
          </p:nvPr>
        </p:nvSpPr>
        <p:spPr>
          <a:xfrm>
            <a:off x="6563247" y="4767263"/>
            <a:ext cx="2133600" cy="273844"/>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30D2CD-9BC2-1545-9CA9-436CF28268A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Content Placeholder 5"/>
          <p:cNvSpPr>
            <a:spLocks noGrp="1"/>
          </p:cNvSpPr>
          <p:nvPr>
            <p:ph sz="quarter" idx="19"/>
          </p:nvPr>
        </p:nvSpPr>
        <p:spPr>
          <a:xfrm>
            <a:off x="700823" y="1788804"/>
            <a:ext cx="4208942" cy="668423"/>
          </a:xfrm>
        </p:spPr>
        <p:txBody>
          <a:bodyPr>
            <a:noAutofit/>
          </a:bodyPr>
          <a:lstStyle/>
          <a:p>
            <a:pPr>
              <a:spcBef>
                <a:spcPts val="0"/>
              </a:spcBef>
            </a:pPr>
            <a:r>
              <a:rPr lang="en-US" sz="1800" dirty="0">
                <a:solidFill>
                  <a:schemeClr val="tx2">
                    <a:lumMod val="50000"/>
                  </a:schemeClr>
                </a:solidFill>
              </a:rPr>
              <a:t>Difficulty finding willing provider partners</a:t>
            </a:r>
          </a:p>
        </p:txBody>
      </p:sp>
      <p:pic>
        <p:nvPicPr>
          <p:cNvPr id="14" name="Picture 13">
            <a:extLst>
              <a:ext uri="{FF2B5EF4-FFF2-40B4-BE49-F238E27FC236}">
                <a16:creationId xmlns:a16="http://schemas.microsoft.com/office/drawing/2014/main" id="{81BA59B6-24C4-4585-9470-4AD64BB63242}"/>
              </a:ext>
            </a:extLst>
          </p:cNvPr>
          <p:cNvPicPr>
            <a:picLocks noChangeAspect="1"/>
          </p:cNvPicPr>
          <p:nvPr/>
        </p:nvPicPr>
        <p:blipFill>
          <a:blip r:embed="rId2"/>
          <a:stretch>
            <a:fillRect/>
          </a:stretch>
        </p:blipFill>
        <p:spPr>
          <a:xfrm>
            <a:off x="515100" y="1853221"/>
            <a:ext cx="184838" cy="228600"/>
          </a:xfrm>
          <a:prstGeom prst="rect">
            <a:avLst/>
          </a:prstGeom>
        </p:spPr>
      </p:pic>
      <p:sp>
        <p:nvSpPr>
          <p:cNvPr id="7" name="Content Placeholder 5">
            <a:extLst>
              <a:ext uri="{FF2B5EF4-FFF2-40B4-BE49-F238E27FC236}">
                <a16:creationId xmlns:a16="http://schemas.microsoft.com/office/drawing/2014/main" id="{EBB21A22-8D47-4DC2-AB41-C8D947D3EFBD}"/>
              </a:ext>
            </a:extLst>
          </p:cNvPr>
          <p:cNvSpPr txBox="1">
            <a:spLocks/>
          </p:cNvSpPr>
          <p:nvPr/>
        </p:nvSpPr>
        <p:spPr>
          <a:xfrm>
            <a:off x="700822" y="2521784"/>
            <a:ext cx="4872133" cy="398249"/>
          </a:xfrm>
          <a:prstGeom prst="rect">
            <a:avLst/>
          </a:prstGeom>
          <a:noFill/>
          <a:ln>
            <a:noFill/>
          </a:ln>
        </p:spPr>
        <p:txBody>
          <a:bodyPr vert="horz" lIns="91440" tIns="45720" rIns="91440" bIns="45720" rtlCol="0" anchor="t">
            <a:normAutofit/>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1800" dirty="0">
                <a:solidFill>
                  <a:schemeClr val="tx2">
                    <a:lumMod val="50000"/>
                  </a:schemeClr>
                </a:solidFill>
              </a:rPr>
              <a:t>Inadequate clinical integration</a:t>
            </a:r>
          </a:p>
          <a:p>
            <a:pPr>
              <a:spcBef>
                <a:spcPts val="0"/>
              </a:spcBef>
            </a:pPr>
            <a:endParaRPr lang="en-US" sz="1800" dirty="0">
              <a:solidFill>
                <a:schemeClr val="tx2">
                  <a:lumMod val="50000"/>
                </a:schemeClr>
              </a:solidFill>
            </a:endParaRPr>
          </a:p>
        </p:txBody>
      </p:sp>
      <p:pic>
        <p:nvPicPr>
          <p:cNvPr id="15" name="Picture 14">
            <a:extLst>
              <a:ext uri="{FF2B5EF4-FFF2-40B4-BE49-F238E27FC236}">
                <a16:creationId xmlns:a16="http://schemas.microsoft.com/office/drawing/2014/main" id="{0B8D11E2-DC46-4679-8857-78337984F421}"/>
              </a:ext>
            </a:extLst>
          </p:cNvPr>
          <p:cNvPicPr>
            <a:picLocks noChangeAspect="1"/>
          </p:cNvPicPr>
          <p:nvPr/>
        </p:nvPicPr>
        <p:blipFill>
          <a:blip r:embed="rId2"/>
          <a:stretch>
            <a:fillRect/>
          </a:stretch>
        </p:blipFill>
        <p:spPr>
          <a:xfrm>
            <a:off x="515984" y="2609411"/>
            <a:ext cx="184838" cy="228600"/>
          </a:xfrm>
          <a:prstGeom prst="rect">
            <a:avLst/>
          </a:prstGeom>
        </p:spPr>
      </p:pic>
      <p:sp>
        <p:nvSpPr>
          <p:cNvPr id="8" name="Content Placeholder 5">
            <a:extLst>
              <a:ext uri="{FF2B5EF4-FFF2-40B4-BE49-F238E27FC236}">
                <a16:creationId xmlns:a16="http://schemas.microsoft.com/office/drawing/2014/main" id="{C2264884-5898-4F1B-9BBD-AA8526933E8A}"/>
              </a:ext>
            </a:extLst>
          </p:cNvPr>
          <p:cNvSpPr txBox="1">
            <a:spLocks/>
          </p:cNvSpPr>
          <p:nvPr/>
        </p:nvSpPr>
        <p:spPr>
          <a:xfrm>
            <a:off x="700822" y="3164956"/>
            <a:ext cx="4872133" cy="360100"/>
          </a:xfrm>
          <a:prstGeom prst="rect">
            <a:avLst/>
          </a:prstGeom>
          <a:noFill/>
          <a:ln>
            <a:noFill/>
          </a:ln>
        </p:spPr>
        <p:txBody>
          <a:bodyPr vert="horz" lIns="91440" tIns="45720" rIns="91440" bIns="45720" rtlCol="0" anchor="t">
            <a:normAutofit lnSpcReduction="10000"/>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1800" dirty="0">
                <a:solidFill>
                  <a:schemeClr val="tx2">
                    <a:lumMod val="50000"/>
                  </a:schemeClr>
                </a:solidFill>
              </a:rPr>
              <a:t>Accounting or financial tracking</a:t>
            </a:r>
          </a:p>
          <a:p>
            <a:pPr>
              <a:spcBef>
                <a:spcPts val="0"/>
              </a:spcBef>
            </a:pPr>
            <a:endParaRPr lang="en-US" sz="1800" dirty="0">
              <a:solidFill>
                <a:schemeClr val="tx2">
                  <a:lumMod val="50000"/>
                </a:schemeClr>
              </a:solidFill>
            </a:endParaRPr>
          </a:p>
        </p:txBody>
      </p:sp>
      <p:pic>
        <p:nvPicPr>
          <p:cNvPr id="16" name="Picture 15">
            <a:extLst>
              <a:ext uri="{FF2B5EF4-FFF2-40B4-BE49-F238E27FC236}">
                <a16:creationId xmlns:a16="http://schemas.microsoft.com/office/drawing/2014/main" id="{3E378B62-181B-4E3A-8D2F-CD32C057CD07}"/>
              </a:ext>
            </a:extLst>
          </p:cNvPr>
          <p:cNvPicPr>
            <a:picLocks noChangeAspect="1"/>
          </p:cNvPicPr>
          <p:nvPr/>
        </p:nvPicPr>
        <p:blipFill>
          <a:blip r:embed="rId2"/>
          <a:stretch>
            <a:fillRect/>
          </a:stretch>
        </p:blipFill>
        <p:spPr>
          <a:xfrm>
            <a:off x="515984" y="3231900"/>
            <a:ext cx="184838" cy="228600"/>
          </a:xfrm>
          <a:prstGeom prst="rect">
            <a:avLst/>
          </a:prstGeom>
        </p:spPr>
      </p:pic>
      <p:sp>
        <p:nvSpPr>
          <p:cNvPr id="9" name="Content Placeholder 5">
            <a:extLst>
              <a:ext uri="{FF2B5EF4-FFF2-40B4-BE49-F238E27FC236}">
                <a16:creationId xmlns:a16="http://schemas.microsoft.com/office/drawing/2014/main" id="{37204270-F907-4F62-BE5E-123DF92875C3}"/>
              </a:ext>
            </a:extLst>
          </p:cNvPr>
          <p:cNvSpPr txBox="1">
            <a:spLocks/>
          </p:cNvSpPr>
          <p:nvPr/>
        </p:nvSpPr>
        <p:spPr>
          <a:xfrm>
            <a:off x="700822" y="3769979"/>
            <a:ext cx="4319474" cy="391196"/>
          </a:xfrm>
          <a:prstGeom prst="rect">
            <a:avLst/>
          </a:prstGeom>
          <a:noFill/>
          <a:ln>
            <a:noFill/>
          </a:ln>
        </p:spPr>
        <p:txBody>
          <a:bodyPr vert="horz" lIns="91440" tIns="45720" rIns="91440" bIns="45720" rtlCol="0" anchor="t">
            <a:normAutofit/>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US" sz="1800" dirty="0">
                <a:solidFill>
                  <a:schemeClr val="tx2">
                    <a:lumMod val="50000"/>
                  </a:schemeClr>
                </a:solidFill>
              </a:rPr>
              <a:t>Misaligned quality requirements</a:t>
            </a:r>
          </a:p>
        </p:txBody>
      </p:sp>
      <p:pic>
        <p:nvPicPr>
          <p:cNvPr id="17" name="Picture 16">
            <a:extLst>
              <a:ext uri="{FF2B5EF4-FFF2-40B4-BE49-F238E27FC236}">
                <a16:creationId xmlns:a16="http://schemas.microsoft.com/office/drawing/2014/main" id="{2832D405-C1D5-4720-B16C-7803B2C8F5D7}"/>
              </a:ext>
            </a:extLst>
          </p:cNvPr>
          <p:cNvPicPr>
            <a:picLocks noChangeAspect="1"/>
          </p:cNvPicPr>
          <p:nvPr/>
        </p:nvPicPr>
        <p:blipFill>
          <a:blip r:embed="rId2"/>
          <a:stretch>
            <a:fillRect/>
          </a:stretch>
        </p:blipFill>
        <p:spPr>
          <a:xfrm>
            <a:off x="515100" y="3851277"/>
            <a:ext cx="184838" cy="228600"/>
          </a:xfrm>
          <a:prstGeom prst="rect">
            <a:avLst/>
          </a:prstGeom>
        </p:spPr>
      </p:pic>
      <p:grpSp>
        <p:nvGrpSpPr>
          <p:cNvPr id="25" name="Group 24">
            <a:extLst>
              <a:ext uri="{FF2B5EF4-FFF2-40B4-BE49-F238E27FC236}">
                <a16:creationId xmlns:a16="http://schemas.microsoft.com/office/drawing/2014/main" id="{5374965F-9759-441A-930E-C9961FE6C8B7}"/>
              </a:ext>
            </a:extLst>
          </p:cNvPr>
          <p:cNvGrpSpPr/>
          <p:nvPr/>
        </p:nvGrpSpPr>
        <p:grpSpPr>
          <a:xfrm>
            <a:off x="4724927" y="1801861"/>
            <a:ext cx="4530584" cy="2680929"/>
            <a:chOff x="4724927" y="1821906"/>
            <a:chExt cx="5111090" cy="2631375"/>
          </a:xfrm>
        </p:grpSpPr>
        <p:grpSp>
          <p:nvGrpSpPr>
            <p:cNvPr id="24" name="Group 23">
              <a:extLst>
                <a:ext uri="{FF2B5EF4-FFF2-40B4-BE49-F238E27FC236}">
                  <a16:creationId xmlns:a16="http://schemas.microsoft.com/office/drawing/2014/main" id="{93700AF0-7340-4A15-A3A6-70B3A2DFD2D5}"/>
                </a:ext>
              </a:extLst>
            </p:cNvPr>
            <p:cNvGrpSpPr/>
            <p:nvPr/>
          </p:nvGrpSpPr>
          <p:grpSpPr>
            <a:xfrm>
              <a:off x="4724927" y="1821906"/>
              <a:ext cx="5111090" cy="352420"/>
              <a:chOff x="4724927" y="1821906"/>
              <a:chExt cx="5111090" cy="352420"/>
            </a:xfrm>
          </p:grpSpPr>
          <p:sp>
            <p:nvSpPr>
              <p:cNvPr id="10" name="Content Placeholder 5">
                <a:extLst>
                  <a:ext uri="{FF2B5EF4-FFF2-40B4-BE49-F238E27FC236}">
                    <a16:creationId xmlns:a16="http://schemas.microsoft.com/office/drawing/2014/main" id="{EB67E116-E140-4811-A5BA-666BA27E64BF}"/>
                  </a:ext>
                </a:extLst>
              </p:cNvPr>
              <p:cNvSpPr txBox="1">
                <a:spLocks/>
              </p:cNvSpPr>
              <p:nvPr/>
            </p:nvSpPr>
            <p:spPr>
              <a:xfrm>
                <a:off x="4963884" y="1821906"/>
                <a:ext cx="4872133" cy="352420"/>
              </a:xfrm>
              <a:prstGeom prst="rect">
                <a:avLst/>
              </a:prstGeom>
              <a:noFill/>
              <a:ln>
                <a:noFill/>
              </a:ln>
            </p:spPr>
            <p:txBody>
              <a:bodyPr vert="horz" lIns="91440" tIns="45720" rIns="91440" bIns="45720" rtlCol="0" anchor="t">
                <a:normAutofit lnSpcReduction="10000"/>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solidFill>
                      <a:schemeClr val="tx2">
                        <a:lumMod val="50000"/>
                      </a:schemeClr>
                    </a:solidFill>
                  </a:rPr>
                  <a:t>Cultural compatibility with value</a:t>
                </a:r>
              </a:p>
            </p:txBody>
          </p:sp>
          <p:pic>
            <p:nvPicPr>
              <p:cNvPr id="18" name="Picture 17">
                <a:extLst>
                  <a:ext uri="{FF2B5EF4-FFF2-40B4-BE49-F238E27FC236}">
                    <a16:creationId xmlns:a16="http://schemas.microsoft.com/office/drawing/2014/main" id="{C101A6D3-954F-4216-8E4D-51577C9A3D5B}"/>
                  </a:ext>
                </a:extLst>
              </p:cNvPr>
              <p:cNvPicPr>
                <a:picLocks noChangeAspect="1"/>
              </p:cNvPicPr>
              <p:nvPr/>
            </p:nvPicPr>
            <p:blipFill>
              <a:blip r:embed="rId2"/>
              <a:stretch>
                <a:fillRect/>
              </a:stretch>
            </p:blipFill>
            <p:spPr>
              <a:xfrm>
                <a:off x="4724927" y="1881310"/>
                <a:ext cx="184838" cy="228600"/>
              </a:xfrm>
              <a:prstGeom prst="rect">
                <a:avLst/>
              </a:prstGeom>
            </p:spPr>
          </p:pic>
        </p:grpSp>
        <p:grpSp>
          <p:nvGrpSpPr>
            <p:cNvPr id="23" name="Group 22">
              <a:extLst>
                <a:ext uri="{FF2B5EF4-FFF2-40B4-BE49-F238E27FC236}">
                  <a16:creationId xmlns:a16="http://schemas.microsoft.com/office/drawing/2014/main" id="{C8387FA2-961D-45A1-B402-8EEF11FB3C7F}"/>
                </a:ext>
              </a:extLst>
            </p:cNvPr>
            <p:cNvGrpSpPr/>
            <p:nvPr/>
          </p:nvGrpSpPr>
          <p:grpSpPr>
            <a:xfrm>
              <a:off x="4724927" y="2454702"/>
              <a:ext cx="3563645" cy="733287"/>
              <a:chOff x="4724927" y="2454702"/>
              <a:chExt cx="3563645" cy="733287"/>
            </a:xfrm>
          </p:grpSpPr>
          <p:sp>
            <p:nvSpPr>
              <p:cNvPr id="11" name="Content Placeholder 5">
                <a:extLst>
                  <a:ext uri="{FF2B5EF4-FFF2-40B4-BE49-F238E27FC236}">
                    <a16:creationId xmlns:a16="http://schemas.microsoft.com/office/drawing/2014/main" id="{49E28BAC-6D4F-49C5-BC3A-7C7AD112425E}"/>
                  </a:ext>
                </a:extLst>
              </p:cNvPr>
              <p:cNvSpPr txBox="1">
                <a:spLocks/>
              </p:cNvSpPr>
              <p:nvPr/>
            </p:nvSpPr>
            <p:spPr>
              <a:xfrm>
                <a:off x="4963885" y="2454702"/>
                <a:ext cx="3324687" cy="733287"/>
              </a:xfrm>
              <a:prstGeom prst="rect">
                <a:avLst/>
              </a:prstGeom>
              <a:noFill/>
              <a:ln>
                <a:noFill/>
              </a:ln>
            </p:spPr>
            <p:txBody>
              <a:bodyPr vert="horz" lIns="91440" tIns="45720" rIns="91440" bIns="45720" rtlCol="0" anchor="t">
                <a:normAutofit/>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solidFill>
                      <a:schemeClr val="tx2">
                        <a:lumMod val="50000"/>
                      </a:schemeClr>
                    </a:solidFill>
                  </a:rPr>
                  <a:t>Lack of technology to support value-based care</a:t>
                </a:r>
              </a:p>
            </p:txBody>
          </p:sp>
          <p:pic>
            <p:nvPicPr>
              <p:cNvPr id="19" name="Picture 18">
                <a:extLst>
                  <a:ext uri="{FF2B5EF4-FFF2-40B4-BE49-F238E27FC236}">
                    <a16:creationId xmlns:a16="http://schemas.microsoft.com/office/drawing/2014/main" id="{8F9BAF38-3F8E-493C-9CC5-3B3D5BC08E06}"/>
                  </a:ext>
                </a:extLst>
              </p:cNvPr>
              <p:cNvPicPr>
                <a:picLocks noChangeAspect="1"/>
              </p:cNvPicPr>
              <p:nvPr/>
            </p:nvPicPr>
            <p:blipFill>
              <a:blip r:embed="rId2"/>
              <a:stretch>
                <a:fillRect/>
              </a:stretch>
            </p:blipFill>
            <p:spPr>
              <a:xfrm>
                <a:off x="4724927" y="2534995"/>
                <a:ext cx="184838" cy="228600"/>
              </a:xfrm>
              <a:prstGeom prst="rect">
                <a:avLst/>
              </a:prstGeom>
            </p:spPr>
          </p:pic>
        </p:grpSp>
        <p:grpSp>
          <p:nvGrpSpPr>
            <p:cNvPr id="22" name="Group 21">
              <a:extLst>
                <a:ext uri="{FF2B5EF4-FFF2-40B4-BE49-F238E27FC236}">
                  <a16:creationId xmlns:a16="http://schemas.microsoft.com/office/drawing/2014/main" id="{AB79726F-093E-412A-996F-57C777EC3BD7}"/>
                </a:ext>
              </a:extLst>
            </p:cNvPr>
            <p:cNvGrpSpPr/>
            <p:nvPr/>
          </p:nvGrpSpPr>
          <p:grpSpPr>
            <a:xfrm>
              <a:off x="4724927" y="3156926"/>
              <a:ext cx="4872931" cy="702343"/>
              <a:chOff x="4724927" y="3156926"/>
              <a:chExt cx="4872931" cy="702343"/>
            </a:xfrm>
          </p:grpSpPr>
          <p:sp>
            <p:nvSpPr>
              <p:cNvPr id="12" name="Content Placeholder 5">
                <a:extLst>
                  <a:ext uri="{FF2B5EF4-FFF2-40B4-BE49-F238E27FC236}">
                    <a16:creationId xmlns:a16="http://schemas.microsoft.com/office/drawing/2014/main" id="{A9804B45-6160-4CFA-BC85-2C3524497FFE}"/>
                  </a:ext>
                </a:extLst>
              </p:cNvPr>
              <p:cNvSpPr txBox="1">
                <a:spLocks/>
              </p:cNvSpPr>
              <p:nvPr/>
            </p:nvSpPr>
            <p:spPr>
              <a:xfrm>
                <a:off x="4963886" y="3156926"/>
                <a:ext cx="4633972" cy="702343"/>
              </a:xfrm>
              <a:prstGeom prst="rect">
                <a:avLst/>
              </a:prstGeom>
              <a:noFill/>
              <a:ln>
                <a:noFill/>
              </a:ln>
            </p:spPr>
            <p:txBody>
              <a:bodyPr vert="horz" lIns="91440" tIns="45720" rIns="91440" bIns="45720" rtlCol="0" anchor="t">
                <a:normAutofit/>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solidFill>
                      <a:schemeClr val="tx2">
                        <a:lumMod val="50000"/>
                      </a:schemeClr>
                    </a:solidFill>
                  </a:rPr>
                  <a:t>Lack of interest of payers or purchasers to engage</a:t>
                </a:r>
              </a:p>
              <a:p>
                <a:endParaRPr lang="en-US" sz="1800" dirty="0">
                  <a:solidFill>
                    <a:schemeClr val="tx2">
                      <a:lumMod val="50000"/>
                    </a:schemeClr>
                  </a:solidFill>
                </a:endParaRPr>
              </a:p>
            </p:txBody>
          </p:sp>
          <p:pic>
            <p:nvPicPr>
              <p:cNvPr id="20" name="Picture 19">
                <a:extLst>
                  <a:ext uri="{FF2B5EF4-FFF2-40B4-BE49-F238E27FC236}">
                    <a16:creationId xmlns:a16="http://schemas.microsoft.com/office/drawing/2014/main" id="{D330B40C-A837-4B69-8666-BF0865F05555}"/>
                  </a:ext>
                </a:extLst>
              </p:cNvPr>
              <p:cNvPicPr>
                <a:picLocks noChangeAspect="1"/>
              </p:cNvPicPr>
              <p:nvPr/>
            </p:nvPicPr>
            <p:blipFill>
              <a:blip r:embed="rId2"/>
              <a:stretch>
                <a:fillRect/>
              </a:stretch>
            </p:blipFill>
            <p:spPr>
              <a:xfrm>
                <a:off x="4724927" y="3233109"/>
                <a:ext cx="184838" cy="228600"/>
              </a:xfrm>
              <a:prstGeom prst="rect">
                <a:avLst/>
              </a:prstGeom>
            </p:spPr>
          </p:pic>
        </p:grpSp>
        <p:grpSp>
          <p:nvGrpSpPr>
            <p:cNvPr id="4" name="Group 3">
              <a:extLst>
                <a:ext uri="{FF2B5EF4-FFF2-40B4-BE49-F238E27FC236}">
                  <a16:creationId xmlns:a16="http://schemas.microsoft.com/office/drawing/2014/main" id="{E9A248B2-AA9B-4741-8F53-D4A572E6F0C6}"/>
                </a:ext>
              </a:extLst>
            </p:cNvPr>
            <p:cNvGrpSpPr/>
            <p:nvPr/>
          </p:nvGrpSpPr>
          <p:grpSpPr>
            <a:xfrm>
              <a:off x="4724927" y="3777973"/>
              <a:ext cx="3695591" cy="675308"/>
              <a:chOff x="4724927" y="3777973"/>
              <a:chExt cx="3695591" cy="675308"/>
            </a:xfrm>
          </p:grpSpPr>
          <p:sp>
            <p:nvSpPr>
              <p:cNvPr id="13" name="Content Placeholder 5">
                <a:extLst>
                  <a:ext uri="{FF2B5EF4-FFF2-40B4-BE49-F238E27FC236}">
                    <a16:creationId xmlns:a16="http://schemas.microsoft.com/office/drawing/2014/main" id="{E8C95C07-4E3D-4B6E-9AE2-29E37C99AF52}"/>
                  </a:ext>
                </a:extLst>
              </p:cNvPr>
              <p:cNvSpPr txBox="1">
                <a:spLocks/>
              </p:cNvSpPr>
              <p:nvPr/>
            </p:nvSpPr>
            <p:spPr>
              <a:xfrm>
                <a:off x="4963885" y="3777973"/>
                <a:ext cx="3456633" cy="675308"/>
              </a:xfrm>
              <a:prstGeom prst="rect">
                <a:avLst/>
              </a:prstGeom>
              <a:noFill/>
              <a:ln>
                <a:noFill/>
              </a:ln>
            </p:spPr>
            <p:txBody>
              <a:bodyPr vert="horz" lIns="91440" tIns="45720" rIns="91440" bIns="45720" rtlCol="0" anchor="t">
                <a:normAutofit/>
              </a:bodyPr>
              <a:lstStyle>
                <a:lvl1pPr marL="0" indent="0" algn="l" defTabSz="457200" rtl="0" eaLnBrk="1" latinLnBrk="0" hangingPunct="1">
                  <a:spcBef>
                    <a:spcPct val="20000"/>
                  </a:spcBef>
                  <a:buFont typeface="Arial"/>
                  <a:buNone/>
                  <a:defRPr sz="1400" kern="1200" spc="30">
                    <a:ln>
                      <a:noFill/>
                    </a:ln>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spc="30">
                    <a:solidFill>
                      <a:schemeClr val="bg1">
                        <a:lumMod val="65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spc="30">
                    <a:solidFill>
                      <a:schemeClr val="bg1">
                        <a:lumMod val="65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spc="30">
                    <a:solidFill>
                      <a:schemeClr val="bg1">
                        <a:lumMod val="6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800" dirty="0">
                    <a:solidFill>
                      <a:schemeClr val="tx2">
                        <a:lumMod val="50000"/>
                      </a:schemeClr>
                    </a:solidFill>
                  </a:rPr>
                  <a:t>Difficulty securing reserves necessary for risk</a:t>
                </a:r>
              </a:p>
            </p:txBody>
          </p:sp>
          <p:pic>
            <p:nvPicPr>
              <p:cNvPr id="21" name="Picture 20">
                <a:extLst>
                  <a:ext uri="{FF2B5EF4-FFF2-40B4-BE49-F238E27FC236}">
                    <a16:creationId xmlns:a16="http://schemas.microsoft.com/office/drawing/2014/main" id="{BE902F06-B066-440C-817F-8EFA56E9DC63}"/>
                  </a:ext>
                </a:extLst>
              </p:cNvPr>
              <p:cNvPicPr>
                <a:picLocks noChangeAspect="1"/>
              </p:cNvPicPr>
              <p:nvPr/>
            </p:nvPicPr>
            <p:blipFill>
              <a:blip r:embed="rId2"/>
              <a:stretch>
                <a:fillRect/>
              </a:stretch>
            </p:blipFill>
            <p:spPr>
              <a:xfrm>
                <a:off x="4724927" y="3859270"/>
                <a:ext cx="184838" cy="228600"/>
              </a:xfrm>
              <a:prstGeom prst="rect">
                <a:avLst/>
              </a:prstGeom>
            </p:spPr>
          </p:pic>
        </p:grpSp>
      </p:grpSp>
    </p:spTree>
    <p:extLst>
      <p:ext uri="{BB962C8B-B14F-4D97-AF65-F5344CB8AC3E}">
        <p14:creationId xmlns:p14="http://schemas.microsoft.com/office/powerpoint/2010/main" val="167297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263" y="488205"/>
            <a:ext cx="8229600" cy="457200"/>
          </a:xfrm>
        </p:spPr>
        <p:txBody>
          <a:bodyPr>
            <a:normAutofit fontScale="90000"/>
          </a:bodyPr>
          <a:lstStyle/>
          <a:p>
            <a:r>
              <a:rPr lang="en-US" dirty="0"/>
              <a:t>Percent of Market Population Covered by Population-Based Payment Models</a:t>
            </a:r>
          </a:p>
        </p:txBody>
      </p:sp>
      <p:graphicFrame>
        <p:nvGraphicFramePr>
          <p:cNvPr id="6" name="Content Placeholder 5"/>
          <p:cNvGraphicFramePr>
            <a:graphicFrameLocks noGrp="1"/>
          </p:cNvGraphicFramePr>
          <p:nvPr>
            <p:ph sz="quarter" idx="19"/>
            <p:extLst/>
          </p:nvPr>
        </p:nvGraphicFramePr>
        <p:xfrm>
          <a:off x="469334" y="1632174"/>
          <a:ext cx="8229600" cy="31337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p:cNvGraphicFramePr>
            <a:graphicFrameLocks/>
          </p:cNvGraphicFramePr>
          <p:nvPr>
            <p:extLst/>
          </p:nvPr>
        </p:nvGraphicFramePr>
        <p:xfrm>
          <a:off x="-231568" y="1473507"/>
          <a:ext cx="4572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nvPr>
        </p:nvGraphicFramePr>
        <p:xfrm>
          <a:off x="2119744" y="1449385"/>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extLst/>
          </p:nvPr>
        </p:nvGraphicFramePr>
        <p:xfrm>
          <a:off x="4584134" y="1457741"/>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0" name="TextBox 9"/>
          <p:cNvSpPr txBox="1"/>
          <p:nvPr/>
        </p:nvSpPr>
        <p:spPr>
          <a:xfrm>
            <a:off x="7303325" y="4409223"/>
            <a:ext cx="1840675" cy="338554"/>
          </a:xfrm>
          <a:prstGeom prst="rect">
            <a:avLst/>
          </a:prstGeom>
          <a:noFill/>
        </p:spPr>
        <p:txBody>
          <a:bodyPr wrap="square" rtlCol="0">
            <a:spAutoFit/>
          </a:bodyPr>
          <a:lstStyle/>
          <a:p>
            <a:r>
              <a:rPr lang="en-US" sz="1600" dirty="0"/>
              <a:t>N=945 Markets</a:t>
            </a:r>
          </a:p>
        </p:txBody>
      </p:sp>
      <p:sp>
        <p:nvSpPr>
          <p:cNvPr id="11" name="TextBox 10">
            <a:extLst>
              <a:ext uri="{FF2B5EF4-FFF2-40B4-BE49-F238E27FC236}">
                <a16:creationId xmlns:a16="http://schemas.microsoft.com/office/drawing/2014/main" id="{CE7C8B74-05BC-4754-8CAF-364D80E425BD}"/>
              </a:ext>
            </a:extLst>
          </p:cNvPr>
          <p:cNvSpPr txBox="1"/>
          <p:nvPr/>
        </p:nvSpPr>
        <p:spPr>
          <a:xfrm>
            <a:off x="449263" y="4821730"/>
            <a:ext cx="8494295" cy="253916"/>
          </a:xfrm>
          <a:prstGeom prst="rect">
            <a:avLst/>
          </a:prstGeom>
          <a:noFill/>
        </p:spPr>
        <p:txBody>
          <a:bodyPr wrap="square" rtlCol="0">
            <a:spAutoFit/>
          </a:bodyPr>
          <a:lstStyle/>
          <a:p>
            <a:pPr defTabSz="685800"/>
            <a:r>
              <a:rPr lang="en-US" sz="1050" i="1" dirty="0">
                <a:solidFill>
                  <a:prstClr val="black"/>
                </a:solidFill>
                <a:latin typeface="Calibri" panose="020F0502020204030204"/>
              </a:rPr>
              <a:t>Source: Leavitt Partners ACO Database</a:t>
            </a:r>
          </a:p>
        </p:txBody>
      </p:sp>
    </p:spTree>
    <p:extLst>
      <p:ext uri="{BB962C8B-B14F-4D97-AF65-F5344CB8AC3E}">
        <p14:creationId xmlns:p14="http://schemas.microsoft.com/office/powerpoint/2010/main" val="3202795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64BE5-8695-42B1-BD93-30FC506283A5}"/>
              </a:ext>
            </a:extLst>
          </p:cNvPr>
          <p:cNvSpPr>
            <a:spLocks noGrp="1"/>
          </p:cNvSpPr>
          <p:nvPr>
            <p:ph type="title"/>
          </p:nvPr>
        </p:nvSpPr>
        <p:spPr/>
        <p:txBody>
          <a:bodyPr/>
          <a:lstStyle/>
          <a:p>
            <a:r>
              <a:rPr lang="en-US" dirty="0"/>
              <a:t>Barriers to making the Business Case</a:t>
            </a:r>
          </a:p>
        </p:txBody>
      </p:sp>
      <p:sp>
        <p:nvSpPr>
          <p:cNvPr id="3" name="Text Placeholder 2">
            <a:extLst>
              <a:ext uri="{FF2B5EF4-FFF2-40B4-BE49-F238E27FC236}">
                <a16:creationId xmlns:a16="http://schemas.microsoft.com/office/drawing/2014/main" id="{05480C20-20A5-4BC1-86D0-AF3FD0B7F97A}"/>
              </a:ext>
            </a:extLst>
          </p:cNvPr>
          <p:cNvSpPr>
            <a:spLocks noGrp="1"/>
          </p:cNvSpPr>
          <p:nvPr>
            <p:ph type="body" sz="quarter" idx="16"/>
          </p:nvPr>
        </p:nvSpPr>
        <p:spPr/>
        <p:txBody>
          <a:bodyPr/>
          <a:lstStyle/>
          <a:p>
            <a:endParaRPr lang="en-US" dirty="0"/>
          </a:p>
        </p:txBody>
      </p:sp>
      <p:sp>
        <p:nvSpPr>
          <p:cNvPr id="4" name="Text Placeholder 3">
            <a:extLst>
              <a:ext uri="{FF2B5EF4-FFF2-40B4-BE49-F238E27FC236}">
                <a16:creationId xmlns:a16="http://schemas.microsoft.com/office/drawing/2014/main" id="{D867ABC6-0CBA-4A54-B7EC-58CE4ECCBDFD}"/>
              </a:ext>
            </a:extLst>
          </p:cNvPr>
          <p:cNvSpPr>
            <a:spLocks noGrp="1"/>
          </p:cNvSpPr>
          <p:nvPr>
            <p:ph type="body" sz="quarter" idx="17"/>
          </p:nvPr>
        </p:nvSpPr>
        <p:spPr/>
        <p:txBody>
          <a:bodyPr/>
          <a:lstStyle/>
          <a:p>
            <a:endParaRPr lang="en-US" dirty="0"/>
          </a:p>
        </p:txBody>
      </p:sp>
      <p:sp>
        <p:nvSpPr>
          <p:cNvPr id="5" name="Content Placeholder 4">
            <a:extLst>
              <a:ext uri="{FF2B5EF4-FFF2-40B4-BE49-F238E27FC236}">
                <a16:creationId xmlns:a16="http://schemas.microsoft.com/office/drawing/2014/main" id="{823572B2-43D1-4A6C-992A-D1B98F093017}"/>
              </a:ext>
            </a:extLst>
          </p:cNvPr>
          <p:cNvSpPr>
            <a:spLocks noGrp="1"/>
          </p:cNvSpPr>
          <p:nvPr>
            <p:ph sz="quarter" idx="19"/>
          </p:nvPr>
        </p:nvSpPr>
        <p:spPr>
          <a:xfrm>
            <a:off x="448735" y="1667219"/>
            <a:ext cx="8229598" cy="2057838"/>
          </a:xfrm>
        </p:spPr>
        <p:txBody>
          <a:bodyPr>
            <a:normAutofit/>
          </a:bodyPr>
          <a:lstStyle/>
          <a:p>
            <a:pPr marL="285750" indent="-285750">
              <a:buFont typeface="Arial" panose="020B0604020202020204" pitchFamily="34" charset="0"/>
              <a:buChar char="•"/>
            </a:pPr>
            <a:r>
              <a:rPr lang="en-US" sz="2800" dirty="0">
                <a:solidFill>
                  <a:schemeClr val="tx2">
                    <a:lumMod val="50000"/>
                  </a:schemeClr>
                </a:solidFill>
              </a:rPr>
              <a:t>Experimentation </a:t>
            </a:r>
            <a:r>
              <a:rPr lang="en-US" sz="2800">
                <a:solidFill>
                  <a:schemeClr val="tx2">
                    <a:lumMod val="50000"/>
                  </a:schemeClr>
                </a:solidFill>
              </a:rPr>
              <a:t>vs roll-out</a:t>
            </a:r>
            <a:endParaRPr lang="en-US" sz="2800" dirty="0">
              <a:solidFill>
                <a:schemeClr val="tx2">
                  <a:lumMod val="50000"/>
                </a:schemeClr>
              </a:solidFill>
            </a:endParaRPr>
          </a:p>
          <a:p>
            <a:pPr marL="285750" indent="-285750">
              <a:buFont typeface="Arial" panose="020B0604020202020204" pitchFamily="34" charset="0"/>
              <a:buChar char="•"/>
            </a:pPr>
            <a:r>
              <a:rPr lang="en-US" sz="2800" dirty="0">
                <a:solidFill>
                  <a:schemeClr val="tx2">
                    <a:lumMod val="50000"/>
                  </a:schemeClr>
                </a:solidFill>
              </a:rPr>
              <a:t>CFO Dilemma</a:t>
            </a:r>
          </a:p>
          <a:p>
            <a:pPr marL="285750" indent="-285750">
              <a:buFont typeface="Arial" panose="020B0604020202020204" pitchFamily="34" charset="0"/>
              <a:buChar char="•"/>
            </a:pPr>
            <a:r>
              <a:rPr lang="en-US" sz="2800" dirty="0">
                <a:solidFill>
                  <a:schemeClr val="tx2">
                    <a:lumMod val="50000"/>
                  </a:schemeClr>
                </a:solidFill>
              </a:rPr>
              <a:t>Governance</a:t>
            </a:r>
          </a:p>
        </p:txBody>
      </p:sp>
    </p:spTree>
    <p:extLst>
      <p:ext uri="{BB962C8B-B14F-4D97-AF65-F5344CB8AC3E}">
        <p14:creationId xmlns:p14="http://schemas.microsoft.com/office/powerpoint/2010/main" val="733716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Challenges with Transformation</a:t>
            </a:r>
          </a:p>
        </p:txBody>
      </p:sp>
      <p:sp>
        <p:nvSpPr>
          <p:cNvPr id="3" name="Slide Number Placeholder 2"/>
          <p:cNvSpPr>
            <a:spLocks noGrp="1"/>
          </p:cNvSpPr>
          <p:nvPr>
            <p:ph type="sldNum" sz="quarter" idx="12"/>
          </p:nvPr>
        </p:nvSpPr>
        <p:spPr/>
        <p:txBody>
          <a:bodyPr/>
          <a:lstStyle/>
          <a:p>
            <a:fld id="{C930D2CD-9BC2-1545-9CA9-436CF28268A4}" type="slidenum">
              <a:rPr lang="en-US" smtClean="0"/>
              <a:t>18</a:t>
            </a:fld>
            <a:endParaRPr lang="en-US" dirty="0"/>
          </a:p>
        </p:txBody>
      </p:sp>
      <p:sp>
        <p:nvSpPr>
          <p:cNvPr id="4" name="Text Placeholder 3"/>
          <p:cNvSpPr>
            <a:spLocks noGrp="1"/>
          </p:cNvSpPr>
          <p:nvPr>
            <p:ph type="body" sz="quarter" idx="16"/>
          </p:nvPr>
        </p:nvSpPr>
        <p:spPr/>
        <p:txBody>
          <a:bodyPr/>
          <a:lstStyle/>
          <a:p>
            <a:endParaRPr lang="en-US" dirty="0"/>
          </a:p>
        </p:txBody>
      </p:sp>
      <p:sp>
        <p:nvSpPr>
          <p:cNvPr id="5" name="Content Placeholder 4"/>
          <p:cNvSpPr>
            <a:spLocks noGrp="1"/>
          </p:cNvSpPr>
          <p:nvPr>
            <p:ph sz="quarter" idx="19"/>
          </p:nvPr>
        </p:nvSpPr>
        <p:spPr>
          <a:xfrm>
            <a:off x="685800" y="1292351"/>
            <a:ext cx="7772400" cy="3748755"/>
          </a:xfrm>
        </p:spPr>
        <p:txBody>
          <a:bodyPr>
            <a:normAutofit lnSpcReduction="10000"/>
          </a:bodyPr>
          <a:lstStyle/>
          <a:p>
            <a:pPr marL="457200" indent="-457200">
              <a:buFont typeface="+mj-lt"/>
              <a:buAutoNum type="arabicPeriod"/>
            </a:pPr>
            <a:r>
              <a:rPr lang="en-US" sz="2400" dirty="0">
                <a:solidFill>
                  <a:schemeClr val="tx2">
                    <a:lumMod val="50000"/>
                  </a:schemeClr>
                </a:solidFill>
              </a:rPr>
              <a:t>Change is hard, change when times are good is nearly Impossible</a:t>
            </a:r>
          </a:p>
          <a:p>
            <a:pPr marL="1028700" lvl="1">
              <a:buFont typeface="Arial" charset="0"/>
              <a:buChar char="•"/>
            </a:pPr>
            <a:r>
              <a:rPr lang="en-US" sz="2400" dirty="0">
                <a:solidFill>
                  <a:schemeClr val="tx2">
                    <a:lumMod val="50000"/>
                  </a:schemeClr>
                </a:solidFill>
              </a:rPr>
              <a:t>Fee-for-service has been very good for most providers</a:t>
            </a:r>
          </a:p>
          <a:p>
            <a:pPr marL="457200" indent="-457200">
              <a:buFont typeface="+mj-lt"/>
              <a:buAutoNum type="arabicPeriod"/>
            </a:pPr>
            <a:r>
              <a:rPr lang="en-US" sz="2400" dirty="0">
                <a:solidFill>
                  <a:schemeClr val="tx2">
                    <a:lumMod val="50000"/>
                  </a:schemeClr>
                </a:solidFill>
              </a:rPr>
              <a:t>Current business models and systems are built around fee-for-service</a:t>
            </a:r>
          </a:p>
          <a:p>
            <a:pPr marL="457200" indent="-457200">
              <a:buFont typeface="+mj-lt"/>
              <a:buAutoNum type="arabicPeriod"/>
            </a:pPr>
            <a:r>
              <a:rPr lang="en-US" sz="2400" dirty="0">
                <a:solidFill>
                  <a:schemeClr val="tx2">
                    <a:lumMod val="50000"/>
                  </a:schemeClr>
                </a:solidFill>
              </a:rPr>
              <a:t>Lack of organizational preparedness and leadership support to fully adopt new business models</a:t>
            </a:r>
          </a:p>
          <a:p>
            <a:pPr marL="457200" indent="-457200">
              <a:buFont typeface="+mj-lt"/>
              <a:buAutoNum type="arabicPeriod"/>
            </a:pPr>
            <a:r>
              <a:rPr lang="en-US" sz="2400" dirty="0">
                <a:solidFill>
                  <a:schemeClr val="tx2">
                    <a:lumMod val="50000"/>
                  </a:schemeClr>
                </a:solidFill>
              </a:rPr>
              <a:t>There has not been a precipitating event to cause markets to “tip”</a:t>
            </a:r>
            <a:endParaRPr lang="en-US" dirty="0">
              <a:solidFill>
                <a:schemeClr val="tx2">
                  <a:lumMod val="50000"/>
                </a:schemeClr>
              </a:solidFill>
            </a:endParaRPr>
          </a:p>
        </p:txBody>
      </p:sp>
    </p:spTree>
    <p:extLst>
      <p:ext uri="{BB962C8B-B14F-4D97-AF65-F5344CB8AC3E}">
        <p14:creationId xmlns:p14="http://schemas.microsoft.com/office/powerpoint/2010/main" val="499837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953F-1559-DA42-A083-1F935B94007F}"/>
              </a:ext>
            </a:extLst>
          </p:cNvPr>
          <p:cNvSpPr>
            <a:spLocks noGrp="1"/>
          </p:cNvSpPr>
          <p:nvPr>
            <p:ph type="title"/>
          </p:nvPr>
        </p:nvSpPr>
        <p:spPr/>
        <p:txBody>
          <a:bodyPr/>
          <a:lstStyle/>
          <a:p>
            <a:r>
              <a:rPr lang="en-US" dirty="0"/>
              <a:t>Keys to Making the Transition</a:t>
            </a:r>
          </a:p>
        </p:txBody>
      </p:sp>
      <p:sp>
        <p:nvSpPr>
          <p:cNvPr id="3" name="Slide Number Placeholder 2">
            <a:extLst>
              <a:ext uri="{FF2B5EF4-FFF2-40B4-BE49-F238E27FC236}">
                <a16:creationId xmlns:a16="http://schemas.microsoft.com/office/drawing/2014/main" id="{C7D94B59-AB01-BB40-A83A-2C72994FF807}"/>
              </a:ext>
            </a:extLst>
          </p:cNvPr>
          <p:cNvSpPr>
            <a:spLocks noGrp="1"/>
          </p:cNvSpPr>
          <p:nvPr>
            <p:ph type="sldNum" sz="quarter" idx="12"/>
          </p:nvPr>
        </p:nvSpPr>
        <p:spPr/>
        <p:txBody>
          <a:bodyPr/>
          <a:lstStyle/>
          <a:p>
            <a:fld id="{C930D2CD-9BC2-1545-9CA9-436CF28268A4}" type="slidenum">
              <a:rPr lang="en-US" smtClean="0"/>
              <a:t>19</a:t>
            </a:fld>
            <a:endParaRPr lang="en-US" dirty="0"/>
          </a:p>
        </p:txBody>
      </p:sp>
      <p:sp>
        <p:nvSpPr>
          <p:cNvPr id="4" name="Text Placeholder 3">
            <a:extLst>
              <a:ext uri="{FF2B5EF4-FFF2-40B4-BE49-F238E27FC236}">
                <a16:creationId xmlns:a16="http://schemas.microsoft.com/office/drawing/2014/main" id="{14FC1F3C-73C6-E34A-9444-447684D813A2}"/>
              </a:ext>
            </a:extLst>
          </p:cNvPr>
          <p:cNvSpPr>
            <a:spLocks noGrp="1"/>
          </p:cNvSpPr>
          <p:nvPr>
            <p:ph type="body" sz="quarter" idx="16"/>
          </p:nvPr>
        </p:nvSpPr>
        <p:spPr/>
        <p:txBody>
          <a:bodyPr/>
          <a:lstStyle/>
          <a:p>
            <a:endParaRPr lang="en-US" dirty="0"/>
          </a:p>
        </p:txBody>
      </p:sp>
      <p:sp>
        <p:nvSpPr>
          <p:cNvPr id="5" name="Content Placeholder 4">
            <a:extLst>
              <a:ext uri="{FF2B5EF4-FFF2-40B4-BE49-F238E27FC236}">
                <a16:creationId xmlns:a16="http://schemas.microsoft.com/office/drawing/2014/main" id="{CCC4AE6E-4F9A-6048-B4E9-99FADEF4D93D}"/>
              </a:ext>
            </a:extLst>
          </p:cNvPr>
          <p:cNvSpPr>
            <a:spLocks noGrp="1"/>
          </p:cNvSpPr>
          <p:nvPr>
            <p:ph sz="quarter" idx="19"/>
          </p:nvPr>
        </p:nvSpPr>
        <p:spPr/>
        <p:txBody>
          <a:bodyPr>
            <a:normAutofit/>
          </a:bodyPr>
          <a:lstStyle/>
          <a:p>
            <a:pPr marL="342900" indent="-342900">
              <a:buFont typeface="+mj-lt"/>
              <a:buAutoNum type="arabicPeriod"/>
            </a:pPr>
            <a:r>
              <a:rPr lang="en-US" sz="2800" dirty="0">
                <a:solidFill>
                  <a:schemeClr val="tx2">
                    <a:lumMod val="50000"/>
                  </a:schemeClr>
                </a:solidFill>
              </a:rPr>
              <a:t>Cultural buy-in and belief in value-focused models</a:t>
            </a:r>
          </a:p>
          <a:p>
            <a:pPr marL="342900" indent="-342900">
              <a:buFont typeface="+mj-lt"/>
              <a:buAutoNum type="arabicPeriod"/>
            </a:pPr>
            <a:r>
              <a:rPr lang="en-US" sz="2800" dirty="0">
                <a:solidFill>
                  <a:schemeClr val="tx2">
                    <a:lumMod val="50000"/>
                  </a:schemeClr>
                </a:solidFill>
              </a:rPr>
              <a:t>Sufficient revenue at risk to justify making the shift from FFS (breadth of risk, not depth of risk)</a:t>
            </a:r>
          </a:p>
          <a:p>
            <a:pPr marL="342900" indent="-342900">
              <a:buFont typeface="+mj-lt"/>
              <a:buAutoNum type="arabicPeriod"/>
            </a:pPr>
            <a:r>
              <a:rPr lang="en-US" sz="2800" dirty="0">
                <a:solidFill>
                  <a:schemeClr val="tx2">
                    <a:lumMod val="50000"/>
                  </a:schemeClr>
                </a:solidFill>
              </a:rPr>
              <a:t>Learning the competencies and skills necessary to manage a population</a:t>
            </a:r>
          </a:p>
          <a:p>
            <a:pPr marL="342900" indent="-342900">
              <a:buFont typeface="+mj-lt"/>
              <a:buAutoNum type="arabicPeriod"/>
            </a:pPr>
            <a:r>
              <a:rPr lang="en-US" sz="2800" dirty="0">
                <a:solidFill>
                  <a:schemeClr val="tx2">
                    <a:lumMod val="50000"/>
                  </a:schemeClr>
                </a:solidFill>
              </a:rPr>
              <a:t>Patience</a:t>
            </a:r>
          </a:p>
        </p:txBody>
      </p:sp>
    </p:spTree>
    <p:extLst>
      <p:ext uri="{BB962C8B-B14F-4D97-AF65-F5344CB8AC3E}">
        <p14:creationId xmlns:p14="http://schemas.microsoft.com/office/powerpoint/2010/main" val="4194486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930D2CD-9BC2-1545-9CA9-436CF28268A4}" type="slidenum">
              <a:rPr lang="en-US" smtClean="0">
                <a:solidFill>
                  <a:prstClr val="black">
                    <a:tint val="75000"/>
                  </a:prstClr>
                </a:solidFill>
              </a:rPr>
              <a:pPr/>
              <a:t>2</a:t>
            </a:fld>
            <a:endParaRPr lang="en-US" dirty="0">
              <a:solidFill>
                <a:prstClr val="black">
                  <a:tint val="75000"/>
                </a:prstClr>
              </a:solidFill>
            </a:endParaRPr>
          </a:p>
        </p:txBody>
      </p:sp>
      <p:sp>
        <p:nvSpPr>
          <p:cNvPr id="73" name="Title 5"/>
          <p:cNvSpPr>
            <a:spLocks noGrp="1"/>
          </p:cNvSpPr>
          <p:nvPr>
            <p:ph type="title" idx="4294967295"/>
          </p:nvPr>
        </p:nvSpPr>
        <p:spPr>
          <a:xfrm>
            <a:off x="2793025" y="264486"/>
            <a:ext cx="3490912" cy="457200"/>
          </a:xfrm>
        </p:spPr>
        <p:txBody>
          <a:bodyPr>
            <a:noAutofit/>
          </a:bodyPr>
          <a:lstStyle/>
          <a:p>
            <a:pPr algn="ctr"/>
            <a:r>
              <a:rPr lang="en-US" sz="2600" dirty="0">
                <a:solidFill>
                  <a:schemeClr val="bg1"/>
                </a:solidFill>
              </a:rPr>
              <a:t>Changing Risk and Relationships</a:t>
            </a:r>
          </a:p>
        </p:txBody>
      </p:sp>
      <p:sp>
        <p:nvSpPr>
          <p:cNvPr id="10" name="TextBox 9"/>
          <p:cNvSpPr txBox="1"/>
          <p:nvPr/>
        </p:nvSpPr>
        <p:spPr>
          <a:xfrm>
            <a:off x="1455320" y="1325696"/>
            <a:ext cx="1218968" cy="430887"/>
          </a:xfrm>
          <a:prstGeom prst="rect">
            <a:avLst/>
          </a:prstGeom>
          <a:noFill/>
        </p:spPr>
        <p:txBody>
          <a:bodyPr wrap="square" rtlCol="0">
            <a:spAutoFit/>
          </a:bodyPr>
          <a:lstStyle/>
          <a:p>
            <a:r>
              <a:rPr lang="en-US" sz="2200" b="1" dirty="0">
                <a:solidFill>
                  <a:prstClr val="white"/>
                </a:solidFill>
              </a:rPr>
              <a:t>Patients</a:t>
            </a:r>
          </a:p>
        </p:txBody>
      </p:sp>
      <p:sp>
        <p:nvSpPr>
          <p:cNvPr id="11" name="TextBox 10"/>
          <p:cNvSpPr txBox="1"/>
          <p:nvPr/>
        </p:nvSpPr>
        <p:spPr>
          <a:xfrm>
            <a:off x="6481904" y="1323087"/>
            <a:ext cx="1286786" cy="430887"/>
          </a:xfrm>
          <a:prstGeom prst="rect">
            <a:avLst/>
          </a:prstGeom>
          <a:noFill/>
        </p:spPr>
        <p:txBody>
          <a:bodyPr wrap="square" rtlCol="0">
            <a:spAutoFit/>
          </a:bodyPr>
          <a:lstStyle/>
          <a:p>
            <a:r>
              <a:rPr lang="en-US" sz="2200" b="1" dirty="0">
                <a:solidFill>
                  <a:prstClr val="white"/>
                </a:solidFill>
              </a:rPr>
              <a:t>Providers</a:t>
            </a:r>
          </a:p>
        </p:txBody>
      </p:sp>
      <p:sp>
        <p:nvSpPr>
          <p:cNvPr id="12" name="TextBox 11"/>
          <p:cNvSpPr txBox="1"/>
          <p:nvPr/>
        </p:nvSpPr>
        <p:spPr>
          <a:xfrm>
            <a:off x="1192693" y="3506727"/>
            <a:ext cx="1481595" cy="430887"/>
          </a:xfrm>
          <a:prstGeom prst="rect">
            <a:avLst/>
          </a:prstGeom>
          <a:noFill/>
        </p:spPr>
        <p:txBody>
          <a:bodyPr wrap="square" rtlCol="0">
            <a:spAutoFit/>
          </a:bodyPr>
          <a:lstStyle/>
          <a:p>
            <a:r>
              <a:rPr lang="en-US" sz="2200" b="1" dirty="0">
                <a:solidFill>
                  <a:prstClr val="white"/>
                </a:solidFill>
              </a:rPr>
              <a:t>Purchasers </a:t>
            </a:r>
          </a:p>
        </p:txBody>
      </p:sp>
      <p:sp>
        <p:nvSpPr>
          <p:cNvPr id="13" name="TextBox 12"/>
          <p:cNvSpPr txBox="1"/>
          <p:nvPr/>
        </p:nvSpPr>
        <p:spPr>
          <a:xfrm>
            <a:off x="6707485" y="3506727"/>
            <a:ext cx="979337" cy="430887"/>
          </a:xfrm>
          <a:prstGeom prst="rect">
            <a:avLst/>
          </a:prstGeom>
          <a:noFill/>
        </p:spPr>
        <p:txBody>
          <a:bodyPr wrap="square" rtlCol="0">
            <a:spAutoFit/>
          </a:bodyPr>
          <a:lstStyle/>
          <a:p>
            <a:r>
              <a:rPr lang="en-US" sz="2200" b="1" dirty="0">
                <a:solidFill>
                  <a:prstClr val="white"/>
                </a:solidFill>
              </a:rPr>
              <a:t>Payers </a:t>
            </a:r>
          </a:p>
        </p:txBody>
      </p:sp>
      <p:pic>
        <p:nvPicPr>
          <p:cNvPr id="1026" name="Picture 2" descr="http://www.clker.com/cliparts/b/d/Z/4/T/4/blue-man-and-woman-hi.png"/>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439569" y="285959"/>
            <a:ext cx="1347885" cy="12288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www.mynexuscare.com/wp-content/uploads/2014/08/Health-Insurers.png"/>
          <p:cNvPicPr>
            <a:picLocks noChangeAspect="1" noChangeArrowheads="1"/>
          </p:cNvPicPr>
          <p:nvPr/>
        </p:nvPicPr>
        <p:blipFill rotWithShape="1">
          <a:blip r:embed="rId4">
            <a:duotone>
              <a:prstClr val="black"/>
              <a:srgbClr val="99AFCB">
                <a:tint val="45000"/>
                <a:satMod val="400000"/>
              </a:srgbClr>
            </a:duotone>
            <a:extLst>
              <a:ext uri="{28A0092B-C50C-407E-A947-70E740481C1C}">
                <a14:useLocalDpi xmlns:a14="http://schemas.microsoft.com/office/drawing/2010/main" val="0"/>
              </a:ext>
            </a:extLst>
          </a:blip>
          <a:srcRect b="25068"/>
          <a:stretch/>
        </p:blipFill>
        <p:spPr bwMode="auto">
          <a:xfrm>
            <a:off x="5891785" y="3932966"/>
            <a:ext cx="2467024" cy="10443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diabetesagent.org/wp-content/themes/diabetesagent/img/concerns/icon-working-with-health-care-providers.png"/>
          <p:cNvPicPr>
            <a:picLocks noChangeAspect="1" noChangeArrowheads="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553200" y="354057"/>
            <a:ext cx="1011419" cy="101141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partnersdocs.com/template/img/icon-hand-money.png"/>
          <p:cNvPicPr>
            <a:picLocks noChangeAspect="1" noChangeArrowheads="1"/>
          </p:cNvPicPr>
          <p:nvPr/>
        </p:nvPicPr>
        <p:blipFill>
          <a:blip r:embed="rId7">
            <a:duotone>
              <a:prstClr val="black"/>
              <a:srgbClr val="99AFCB">
                <a:tint val="45000"/>
                <a:satMod val="400000"/>
              </a:srgbClr>
            </a:duotone>
            <a:extLst>
              <a:ext uri="{28A0092B-C50C-407E-A947-70E740481C1C}">
                <a14:useLocalDpi xmlns:a14="http://schemas.microsoft.com/office/drawing/2010/main" val="0"/>
              </a:ext>
            </a:extLst>
          </a:blip>
          <a:srcRect/>
          <a:stretch>
            <a:fillRect/>
          </a:stretch>
        </p:blipFill>
        <p:spPr bwMode="auto">
          <a:xfrm>
            <a:off x="1439569" y="3867586"/>
            <a:ext cx="1109765" cy="1109765"/>
          </a:xfrm>
          <a:prstGeom prst="rect">
            <a:avLst/>
          </a:prstGeom>
          <a:noFill/>
          <a:extLst>
            <a:ext uri="{909E8E84-426E-40DD-AFC4-6F175D3DCCD1}">
              <a14:hiddenFill xmlns:a14="http://schemas.microsoft.com/office/drawing/2010/main">
                <a:solidFill>
                  <a:srgbClr val="FFFFFF"/>
                </a:solidFill>
              </a14:hiddenFill>
            </a:ext>
          </a:extLst>
        </p:spPr>
      </p:pic>
      <p:sp>
        <p:nvSpPr>
          <p:cNvPr id="66" name="Up Arrow 65"/>
          <p:cNvSpPr/>
          <p:nvPr/>
        </p:nvSpPr>
        <p:spPr>
          <a:xfrm>
            <a:off x="7042901" y="1819382"/>
            <a:ext cx="308504" cy="1651609"/>
          </a:xfrm>
          <a:prstGeom prst="upArrow">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57" name="Right Arrow 56"/>
          <p:cNvSpPr/>
          <p:nvPr/>
        </p:nvSpPr>
        <p:spPr>
          <a:xfrm>
            <a:off x="2872405" y="4054277"/>
            <a:ext cx="3490922" cy="247422"/>
          </a:xfrm>
          <a:prstGeom prst="rightArrow">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4" name="Right Arrow 23"/>
          <p:cNvSpPr/>
          <p:nvPr/>
        </p:nvSpPr>
        <p:spPr>
          <a:xfrm rot="10800000">
            <a:off x="2872405" y="1414819"/>
            <a:ext cx="3490922" cy="247422"/>
          </a:xfrm>
          <a:prstGeom prst="rightArrow">
            <a:avLst/>
          </a:prstGeom>
          <a:solidFill>
            <a:schemeClr val="bg1">
              <a:lumMod val="75000"/>
            </a:schemeClr>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5" name="Right Arrow 24"/>
          <p:cNvSpPr/>
          <p:nvPr/>
        </p:nvSpPr>
        <p:spPr>
          <a:xfrm>
            <a:off x="2872405" y="4054277"/>
            <a:ext cx="3490922" cy="247422"/>
          </a:xfrm>
          <a:prstGeom prst="rightArrow">
            <a:avLst/>
          </a:prstGeom>
          <a:solidFill>
            <a:schemeClr val="tx2">
              <a:lumMod val="50000"/>
            </a:schemeClr>
          </a:solidFill>
          <a:ln>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6" name="TextBox 25"/>
          <p:cNvSpPr txBox="1"/>
          <p:nvPr/>
        </p:nvSpPr>
        <p:spPr>
          <a:xfrm>
            <a:off x="3794495" y="3867586"/>
            <a:ext cx="1725199" cy="292388"/>
          </a:xfrm>
          <a:prstGeom prst="rect">
            <a:avLst/>
          </a:prstGeom>
          <a:noFill/>
        </p:spPr>
        <p:txBody>
          <a:bodyPr wrap="square" rtlCol="0">
            <a:spAutoFit/>
          </a:bodyPr>
          <a:lstStyle/>
          <a:p>
            <a:r>
              <a:rPr lang="en-US" sz="1300" dirty="0">
                <a:solidFill>
                  <a:prstClr val="white"/>
                </a:solidFill>
              </a:rPr>
              <a:t>Evolving relationships</a:t>
            </a:r>
          </a:p>
        </p:txBody>
      </p:sp>
      <p:sp>
        <p:nvSpPr>
          <p:cNvPr id="28" name="Up Arrow 27"/>
          <p:cNvSpPr/>
          <p:nvPr/>
        </p:nvSpPr>
        <p:spPr>
          <a:xfrm>
            <a:off x="7042901" y="1819382"/>
            <a:ext cx="308504" cy="1651609"/>
          </a:xfrm>
          <a:prstGeom prst="upArrow">
            <a:avLst/>
          </a:prstGeom>
          <a:solidFill>
            <a:schemeClr val="tx2">
              <a:lumMod val="50000"/>
            </a:schemeClr>
          </a:solidFill>
          <a:ln>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29" name="TextBox 28"/>
          <p:cNvSpPr txBox="1"/>
          <p:nvPr/>
        </p:nvSpPr>
        <p:spPr>
          <a:xfrm>
            <a:off x="6412735" y="2465707"/>
            <a:ext cx="1497325" cy="492443"/>
          </a:xfrm>
          <a:prstGeom prst="rect">
            <a:avLst/>
          </a:prstGeom>
          <a:noFill/>
        </p:spPr>
        <p:txBody>
          <a:bodyPr wrap="square" rtlCol="0">
            <a:spAutoFit/>
          </a:bodyPr>
          <a:lstStyle/>
          <a:p>
            <a:pPr algn="ctr"/>
            <a:r>
              <a:rPr lang="en-US" sz="1300" i="1" dirty="0">
                <a:solidFill>
                  <a:prstClr val="white"/>
                </a:solidFill>
              </a:rPr>
              <a:t>Value-based payment models</a:t>
            </a:r>
          </a:p>
        </p:txBody>
      </p:sp>
      <p:sp>
        <p:nvSpPr>
          <p:cNvPr id="31" name="TextBox 30"/>
          <p:cNvSpPr txBox="1"/>
          <p:nvPr/>
        </p:nvSpPr>
        <p:spPr>
          <a:xfrm>
            <a:off x="3911469" y="1207970"/>
            <a:ext cx="1608225" cy="292388"/>
          </a:xfrm>
          <a:prstGeom prst="rect">
            <a:avLst/>
          </a:prstGeom>
          <a:noFill/>
        </p:spPr>
        <p:txBody>
          <a:bodyPr wrap="square" rtlCol="0">
            <a:spAutoFit/>
          </a:bodyPr>
          <a:lstStyle/>
          <a:p>
            <a:r>
              <a:rPr lang="en-US" sz="1300" dirty="0">
                <a:solidFill>
                  <a:prstClr val="white"/>
                </a:solidFill>
              </a:rPr>
              <a:t>Evolving utilization</a:t>
            </a:r>
          </a:p>
        </p:txBody>
      </p:sp>
      <p:sp>
        <p:nvSpPr>
          <p:cNvPr id="33" name="Right Arrow 32"/>
          <p:cNvSpPr/>
          <p:nvPr/>
        </p:nvSpPr>
        <p:spPr>
          <a:xfrm rot="10800000">
            <a:off x="2872405" y="1414820"/>
            <a:ext cx="3490922" cy="247422"/>
          </a:xfrm>
          <a:prstGeom prst="rightArrow">
            <a:avLst/>
          </a:prstGeom>
          <a:solidFill>
            <a:schemeClr val="tx2">
              <a:lumMod val="50000"/>
            </a:schemeClr>
          </a:solidFill>
          <a:ln>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4" name="Up Arrow 33"/>
          <p:cNvSpPr/>
          <p:nvPr/>
        </p:nvSpPr>
        <p:spPr>
          <a:xfrm>
            <a:off x="1881553" y="1819381"/>
            <a:ext cx="277293" cy="1651609"/>
          </a:xfrm>
          <a:prstGeom prst="upArrow">
            <a:avLst/>
          </a:prstGeom>
          <a:solidFill>
            <a:schemeClr val="tx2">
              <a:lumMod val="50000"/>
            </a:schemeClr>
          </a:solidFill>
          <a:ln>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5" name="TextBox 34"/>
          <p:cNvSpPr txBox="1"/>
          <p:nvPr/>
        </p:nvSpPr>
        <p:spPr>
          <a:xfrm>
            <a:off x="1157505" y="2455067"/>
            <a:ext cx="1673890" cy="292388"/>
          </a:xfrm>
          <a:prstGeom prst="rect">
            <a:avLst/>
          </a:prstGeom>
          <a:noFill/>
        </p:spPr>
        <p:style>
          <a:lnRef idx="0">
            <a:scrgbClr r="0" g="0" b="0"/>
          </a:lnRef>
          <a:fillRef idx="1001">
            <a:schemeClr val="lt1"/>
          </a:fillRef>
          <a:effectRef idx="0">
            <a:scrgbClr r="0" g="0" b="0"/>
          </a:effectRef>
          <a:fontRef idx="major"/>
        </p:style>
        <p:txBody>
          <a:bodyPr wrap="square" rtlCol="0">
            <a:spAutoFit/>
          </a:bodyPr>
          <a:lstStyle/>
          <a:p>
            <a:pPr algn="ctr"/>
            <a:r>
              <a:rPr lang="en-US" sz="1300" i="1" dirty="0">
                <a:solidFill>
                  <a:prstClr val="white"/>
                </a:solidFill>
              </a:rPr>
              <a:t>Shifting risk</a:t>
            </a:r>
          </a:p>
        </p:txBody>
      </p:sp>
      <p:sp>
        <p:nvSpPr>
          <p:cNvPr id="36" name="Down Arrow 35"/>
          <p:cNvSpPr/>
          <p:nvPr/>
        </p:nvSpPr>
        <p:spPr>
          <a:xfrm rot="-3720000">
            <a:off x="4316100" y="566484"/>
            <a:ext cx="292254" cy="4504805"/>
          </a:xfrm>
          <a:prstGeom prst="downArrow">
            <a:avLst/>
          </a:prstGeom>
          <a:solidFill>
            <a:schemeClr val="tx2">
              <a:lumMod val="50000"/>
            </a:schemeClr>
          </a:solidFill>
          <a:ln w="9525">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7" name="TextBox 36"/>
          <p:cNvSpPr txBox="1"/>
          <p:nvPr/>
        </p:nvSpPr>
        <p:spPr>
          <a:xfrm rot="1675473">
            <a:off x="2438710" y="2181121"/>
            <a:ext cx="2952401" cy="292388"/>
          </a:xfrm>
          <a:prstGeom prst="rect">
            <a:avLst/>
          </a:prstGeom>
          <a:noFill/>
        </p:spPr>
        <p:txBody>
          <a:bodyPr wrap="square" rtlCol="0">
            <a:spAutoFit/>
          </a:bodyPr>
          <a:lstStyle/>
          <a:p>
            <a:r>
              <a:rPr lang="en-US" sz="1300" dirty="0">
                <a:solidFill>
                  <a:prstClr val="white"/>
                </a:solidFill>
              </a:rPr>
              <a:t>Consumer purchasing decisions</a:t>
            </a:r>
          </a:p>
        </p:txBody>
      </p:sp>
      <p:sp>
        <p:nvSpPr>
          <p:cNvPr id="38" name="Down Arrow 37"/>
          <p:cNvSpPr/>
          <p:nvPr/>
        </p:nvSpPr>
        <p:spPr>
          <a:xfrm rot="14465605">
            <a:off x="4467720" y="819352"/>
            <a:ext cx="274662" cy="4049621"/>
          </a:xfrm>
          <a:prstGeom prst="downArrow">
            <a:avLst/>
          </a:prstGeom>
          <a:solidFill>
            <a:schemeClr val="tx2">
              <a:lumMod val="50000"/>
            </a:schemeClr>
          </a:solidFill>
          <a:ln w="9525">
            <a:solidFill>
              <a:schemeClr val="tx2">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prstClr val="white"/>
              </a:solidFill>
            </a:endParaRPr>
          </a:p>
        </p:txBody>
      </p:sp>
      <p:sp>
        <p:nvSpPr>
          <p:cNvPr id="39" name="TextBox 38"/>
          <p:cNvSpPr txBox="1"/>
          <p:nvPr/>
        </p:nvSpPr>
        <p:spPr>
          <a:xfrm rot="19863728">
            <a:off x="4732267" y="2019635"/>
            <a:ext cx="1517623" cy="292388"/>
          </a:xfrm>
          <a:prstGeom prst="rect">
            <a:avLst/>
          </a:prstGeom>
          <a:noFill/>
        </p:spPr>
        <p:txBody>
          <a:bodyPr wrap="square" rtlCol="0">
            <a:spAutoFit/>
          </a:bodyPr>
          <a:lstStyle/>
          <a:p>
            <a:r>
              <a:rPr lang="en-US" sz="1300" dirty="0">
                <a:solidFill>
                  <a:prstClr val="white"/>
                </a:solidFill>
              </a:rPr>
              <a:t>Direct contracting</a:t>
            </a:r>
          </a:p>
        </p:txBody>
      </p:sp>
      <p:sp>
        <p:nvSpPr>
          <p:cNvPr id="2" name="Oval 1"/>
          <p:cNvSpPr/>
          <p:nvPr/>
        </p:nvSpPr>
        <p:spPr>
          <a:xfrm>
            <a:off x="3639590" y="2104984"/>
            <a:ext cx="2116909" cy="1417235"/>
          </a:xfrm>
          <a:prstGeom prst="ellipse">
            <a:avLst/>
          </a:prstGeom>
          <a:solidFill>
            <a:srgbClr val="10253F"/>
          </a:solidFill>
          <a:ln w="76200">
            <a:solidFill>
              <a:srgbClr val="10253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p>
          <a:p>
            <a:pPr algn="ctr"/>
            <a:endParaRPr lang="en-US" sz="1400" b="1" dirty="0"/>
          </a:p>
          <a:p>
            <a:pPr algn="ctr"/>
            <a:r>
              <a:rPr lang="en-US" sz="2800" b="1" dirty="0"/>
              <a:t>Policitics</a:t>
            </a:r>
          </a:p>
        </p:txBody>
      </p:sp>
      <p:pic>
        <p:nvPicPr>
          <p:cNvPr id="30" name="Picture 2" descr="Related image"/>
          <p:cNvPicPr>
            <a:picLocks noChangeAspect="1" noChangeArrowheads="1"/>
          </p:cNvPicPr>
          <p:nvPr/>
        </p:nvPicPr>
        <p:blipFill>
          <a:blip r:embed="rId8">
            <a:duotone>
              <a:schemeClr val="accent1">
                <a:shade val="45000"/>
                <a:satMod val="135000"/>
              </a:schemeClr>
              <a:prstClr val="white"/>
            </a:duotone>
            <a:extLst>
              <a:ext uri="{BEBA8EAE-BF5A-486C-A8C5-ECC9F3942E4B}">
                <a14:imgProps xmlns:a14="http://schemas.microsoft.com/office/drawing/2010/main">
                  <a14:imgLayer r:embed="rId9">
                    <a14:imgEffect>
                      <a14:colorTemperature colorTemp="1500"/>
                    </a14:imgEffect>
                    <a14:imgEffect>
                      <a14:saturation sat="0"/>
                    </a14:imgEffect>
                    <a14:imgEffect>
                      <a14:brightnessContrast bright="-40000" contrast="-89000"/>
                    </a14:imgEffect>
                  </a14:imgLayer>
                </a14:imgProps>
              </a:ext>
              <a:ext uri="{28A0092B-C50C-407E-A947-70E740481C1C}">
                <a14:useLocalDpi xmlns:a14="http://schemas.microsoft.com/office/drawing/2010/main" val="0"/>
              </a:ext>
            </a:extLst>
          </a:blip>
          <a:srcRect/>
          <a:stretch>
            <a:fillRect/>
          </a:stretch>
        </p:blipFill>
        <p:spPr bwMode="auto">
          <a:xfrm>
            <a:off x="4234137" y="2224242"/>
            <a:ext cx="893044" cy="893044"/>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a:extLst>
              <a:ext uri="{FF2B5EF4-FFF2-40B4-BE49-F238E27FC236}">
                <a16:creationId xmlns:a16="http://schemas.microsoft.com/office/drawing/2014/main" id="{1490C70F-7662-6042-80A9-747EC764A17F}"/>
              </a:ext>
            </a:extLst>
          </p:cNvPr>
          <p:cNvSpPr/>
          <p:nvPr/>
        </p:nvSpPr>
        <p:spPr>
          <a:xfrm>
            <a:off x="6130692" y="2180213"/>
            <a:ext cx="2132922" cy="1163727"/>
          </a:xfrm>
          <a:prstGeom prst="ellipse">
            <a:avLst/>
          </a:prstGeom>
          <a:noFill/>
          <a:ln w="76200">
            <a:solidFill>
              <a:srgbClr val="E30000"/>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911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8" grpId="0" animBg="1"/>
      <p:bldP spid="29" grpId="0"/>
      <p:bldP spid="31" grpId="0"/>
      <p:bldP spid="33" grpId="0" animBg="1"/>
      <p:bldP spid="34" grpId="0" animBg="1"/>
      <p:bldP spid="35" grpId="0"/>
      <p:bldP spid="36" grpId="0" animBg="1"/>
      <p:bldP spid="37" grpId="0"/>
      <p:bldP spid="38" grpId="0" animBg="1"/>
      <p:bldP spid="39" grpId="0"/>
      <p:bldP spid="2" grpId="0" animBg="1"/>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1504" y="2412027"/>
            <a:ext cx="2786576" cy="815507"/>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7221" y="1897602"/>
            <a:ext cx="1434754" cy="1434754"/>
          </a:xfrm>
          <a:prstGeom prst="rect">
            <a:avLst/>
          </a:prstGeom>
        </p:spPr>
      </p:pic>
      <p:sp>
        <p:nvSpPr>
          <p:cNvPr id="6" name="TextBox 5"/>
          <p:cNvSpPr txBox="1"/>
          <p:nvPr/>
        </p:nvSpPr>
        <p:spPr>
          <a:xfrm>
            <a:off x="3678435" y="1811922"/>
            <a:ext cx="3065228" cy="646331"/>
          </a:xfrm>
          <a:prstGeom prst="rect">
            <a:avLst/>
          </a:prstGeom>
          <a:noFill/>
        </p:spPr>
        <p:txBody>
          <a:bodyPr wrap="square" rtlCol="0">
            <a:spAutoFit/>
          </a:bodyPr>
          <a:lstStyle/>
          <a:p>
            <a:pPr defTabSz="685800">
              <a:defRPr/>
            </a:pPr>
            <a:r>
              <a:rPr lang="en-US" sz="3600" dirty="0">
                <a:solidFill>
                  <a:srgbClr val="687DA1"/>
                </a:solidFill>
                <a:latin typeface="Calibri" panose="020F0502020204030204"/>
              </a:rPr>
              <a:t>Smart on Value</a:t>
            </a:r>
          </a:p>
        </p:txBody>
      </p:sp>
      <p:cxnSp>
        <p:nvCxnSpPr>
          <p:cNvPr id="7" name="Straight Connector 6"/>
          <p:cNvCxnSpPr/>
          <p:nvPr/>
        </p:nvCxnSpPr>
        <p:spPr>
          <a:xfrm>
            <a:off x="3634202" y="1959803"/>
            <a:ext cx="0" cy="130302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37923" y="3289934"/>
            <a:ext cx="1370888" cy="230832"/>
          </a:xfrm>
          <a:prstGeom prst="rect">
            <a:avLst/>
          </a:prstGeom>
          <a:noFill/>
        </p:spPr>
        <p:txBody>
          <a:bodyPr wrap="none" rtlCol="0">
            <a:spAutoFit/>
          </a:bodyPr>
          <a:lstStyle/>
          <a:p>
            <a:pPr defTabSz="685800">
              <a:defRPr/>
            </a:pPr>
            <a:r>
              <a:rPr lang="en-US" sz="900" dirty="0">
                <a:solidFill>
                  <a:prstClr val="black">
                    <a:lumMod val="50000"/>
                    <a:lumOff val="50000"/>
                  </a:prstClr>
                </a:solidFill>
                <a:latin typeface="Calibri Light" panose="020F0302020204030204"/>
              </a:rPr>
              <a:t>www.leavittpartners.com</a:t>
            </a:r>
          </a:p>
        </p:txBody>
      </p:sp>
    </p:spTree>
    <p:extLst>
      <p:ext uri="{BB962C8B-B14F-4D97-AF65-F5344CB8AC3E}">
        <p14:creationId xmlns:p14="http://schemas.microsoft.com/office/powerpoint/2010/main" val="2985510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517"/>
          <a:stretch/>
        </p:blipFill>
        <p:spPr>
          <a:xfrm>
            <a:off x="0" y="-1"/>
            <a:ext cx="9144001" cy="5143501"/>
          </a:xfrm>
          <a:prstGeom prst="rect">
            <a:avLst/>
          </a:prstGeom>
        </p:spPr>
      </p:pic>
      <p:sp>
        <p:nvSpPr>
          <p:cNvPr id="10" name="Rectangle 9"/>
          <p:cNvSpPr/>
          <p:nvPr/>
        </p:nvSpPr>
        <p:spPr>
          <a:xfrm>
            <a:off x="0" y="-2"/>
            <a:ext cx="9144001" cy="5143502"/>
          </a:xfrm>
          <a:prstGeom prst="rect">
            <a:avLst/>
          </a:prstGeom>
          <a:gradFill flip="none" rotWithShape="1">
            <a:gsLst>
              <a:gs pos="1000">
                <a:srgbClr val="062466">
                  <a:alpha val="85000"/>
                </a:srgbClr>
              </a:gs>
              <a:gs pos="92000">
                <a:srgbClr val="66D5FF">
                  <a:alpha val="50000"/>
                </a:srgbClr>
              </a:gs>
            </a:gsLst>
            <a:lin ang="0" scaled="1"/>
            <a:tileRect/>
          </a:gradFill>
          <a:ln w="9525" cap="flat" cmpd="sng" algn="ctr">
            <a:noFill/>
            <a:prstDash val="solid"/>
          </a:ln>
          <a:effectLst/>
        </p:spPr>
        <p:txBody>
          <a:bodyPr rtlCol="0" anchor="ctr"/>
          <a:lstStyle/>
          <a:p>
            <a:pPr algn="ctr" defTabSz="685800">
              <a:defRPr/>
            </a:pPr>
            <a:endParaRPr lang="en-US" sz="1350" kern="0" dirty="0">
              <a:solidFill>
                <a:srgbClr val="FFFFFF"/>
              </a:solidFill>
              <a:latin typeface="Roboto Light"/>
              <a:cs typeface="Roboto Light"/>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475" y="4486275"/>
            <a:ext cx="1334923" cy="314325"/>
          </a:xfrm>
          <a:prstGeom prst="rect">
            <a:avLst/>
          </a:prstGeom>
        </p:spPr>
      </p:pic>
      <p:sp>
        <p:nvSpPr>
          <p:cNvPr id="5" name="Freeform 4"/>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Box 12"/>
          <p:cNvSpPr txBox="1"/>
          <p:nvPr/>
        </p:nvSpPr>
        <p:spPr>
          <a:xfrm>
            <a:off x="371474" y="1891006"/>
            <a:ext cx="5114926" cy="1246495"/>
          </a:xfrm>
          <a:prstGeom prst="rect">
            <a:avLst/>
          </a:prstGeom>
          <a:noFill/>
        </p:spPr>
        <p:txBody>
          <a:bodyPr wrap="square" lIns="0" tIns="0" rIns="0" bIns="0" rtlCol="0">
            <a:spAutoFit/>
          </a:bodyPr>
          <a:lstStyle/>
          <a:p>
            <a:r>
              <a:rPr lang="en-US" sz="2700" b="1" dirty="0">
                <a:solidFill>
                  <a:srgbClr val="F1F2F7"/>
                </a:solidFill>
                <a:latin typeface="Ebrima" panose="02000000000000000000" pitchFamily="2" charset="0"/>
                <a:ea typeface="Ebrima" panose="02000000000000000000" pitchFamily="2" charset="0"/>
                <a:cs typeface="Ebrima" panose="02000000000000000000" pitchFamily="2" charset="0"/>
              </a:rPr>
              <a:t>CareMore: </a:t>
            </a:r>
          </a:p>
          <a:p>
            <a:r>
              <a:rPr lang="en-US" sz="2700" b="1" dirty="0">
                <a:solidFill>
                  <a:srgbClr val="F1F2F7"/>
                </a:solidFill>
                <a:latin typeface="Ebrima" panose="02000000000000000000" pitchFamily="2" charset="0"/>
                <a:ea typeface="Ebrima" panose="02000000000000000000" pitchFamily="2" charset="0"/>
                <a:cs typeface="Ebrima" panose="02000000000000000000" pitchFamily="2" charset="0"/>
              </a:rPr>
              <a:t>Radical care for those</a:t>
            </a:r>
          </a:p>
          <a:p>
            <a:r>
              <a:rPr lang="en-US" sz="2700" b="1" dirty="0">
                <a:solidFill>
                  <a:srgbClr val="F1F2F7"/>
                </a:solidFill>
                <a:latin typeface="Ebrima" panose="02000000000000000000" pitchFamily="2" charset="0"/>
                <a:ea typeface="Ebrima" panose="02000000000000000000" pitchFamily="2" charset="0"/>
                <a:cs typeface="Ebrima" panose="02000000000000000000" pitchFamily="2" charset="0"/>
              </a:rPr>
              <a:t>who need it most</a:t>
            </a:r>
          </a:p>
        </p:txBody>
      </p:sp>
      <p:sp>
        <p:nvSpPr>
          <p:cNvPr id="8" name="TextBox 7"/>
          <p:cNvSpPr txBox="1"/>
          <p:nvPr/>
        </p:nvSpPr>
        <p:spPr>
          <a:xfrm>
            <a:off x="371473" y="3193534"/>
            <a:ext cx="1921670" cy="230832"/>
          </a:xfrm>
          <a:prstGeom prst="rect">
            <a:avLst/>
          </a:prstGeom>
          <a:noFill/>
        </p:spPr>
        <p:txBody>
          <a:bodyPr wrap="square" lIns="0" tIns="0" rIns="0" bIns="0" rtlCol="0">
            <a:spAutoFit/>
          </a:bodyPr>
          <a:lstStyle/>
          <a:p>
            <a:r>
              <a:rPr lang="en-US" sz="1500" dirty="0">
                <a:solidFill>
                  <a:srgbClr val="66D5FF"/>
                </a:solidFill>
                <a:latin typeface="Ebrima" panose="02000000000000000000" pitchFamily="2" charset="0"/>
                <a:ea typeface="Ebrima" panose="02000000000000000000" pitchFamily="2" charset="0"/>
                <a:cs typeface="Ebrima" panose="02000000000000000000" pitchFamily="2" charset="0"/>
              </a:rPr>
              <a:t>Vivek Garg, MD, MBA</a:t>
            </a:r>
          </a:p>
        </p:txBody>
      </p:sp>
    </p:spTree>
    <p:extLst>
      <p:ext uri="{BB962C8B-B14F-4D97-AF65-F5344CB8AC3E}">
        <p14:creationId xmlns:p14="http://schemas.microsoft.com/office/powerpoint/2010/main" val="953717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a:blip r:embed="rId3"/>
          <a:stretch>
            <a:fillRect/>
          </a:stretch>
        </p:blipFill>
        <p:spPr>
          <a:xfrm>
            <a:off x="0" y="0"/>
            <a:ext cx="9144000" cy="5143500"/>
          </a:xfrm>
          <a:prstGeom prst="rect">
            <a:avLst/>
          </a:prstGeom>
        </p:spPr>
      </p:pic>
      <p:sp>
        <p:nvSpPr>
          <p:cNvPr id="4" name="TextBox 3"/>
          <p:cNvSpPr txBox="1"/>
          <p:nvPr/>
        </p:nvSpPr>
        <p:spPr>
          <a:xfrm>
            <a:off x="673859" y="3930510"/>
            <a:ext cx="6210300" cy="611706"/>
          </a:xfrm>
          <a:prstGeom prst="rect">
            <a:avLst/>
          </a:prstGeom>
          <a:noFill/>
        </p:spPr>
        <p:txBody>
          <a:bodyPr wrap="square" lIns="0" tIns="0" rIns="0" bIns="0" rtlCol="0">
            <a:spAutoFit/>
          </a:bodyPr>
          <a:lstStyle/>
          <a:p>
            <a:r>
              <a:rPr lang="en-US" sz="3975" dirty="0">
                <a:solidFill>
                  <a:schemeClr val="bg1"/>
                </a:solidFill>
                <a:latin typeface="Ebrima" panose="02000000000000000000" pitchFamily="2" charset="0"/>
                <a:ea typeface="Ebrima" panose="02000000000000000000" pitchFamily="2" charset="0"/>
                <a:cs typeface="Ebrima" panose="02000000000000000000" pitchFamily="2" charset="0"/>
              </a:rPr>
              <a:t>DOWNEY, CA</a:t>
            </a:r>
          </a:p>
        </p:txBody>
      </p:sp>
      <p:sp>
        <p:nvSpPr>
          <p:cNvPr id="6" name="TextBox 5"/>
          <p:cNvSpPr txBox="1"/>
          <p:nvPr/>
        </p:nvSpPr>
        <p:spPr>
          <a:xfrm>
            <a:off x="673859" y="4546063"/>
            <a:ext cx="6210300" cy="369332"/>
          </a:xfrm>
          <a:prstGeom prst="rect">
            <a:avLst/>
          </a:prstGeom>
          <a:noFill/>
        </p:spPr>
        <p:txBody>
          <a:bodyPr wrap="square" lIns="0" tIns="0" rIns="0" bIns="0" rtlCol="0">
            <a:spAutoFit/>
          </a:bodyPr>
          <a:lstStyle/>
          <a:p>
            <a:r>
              <a:rPr lang="en-US" sz="2400" dirty="0">
                <a:solidFill>
                  <a:schemeClr val="bg1"/>
                </a:solidFill>
                <a:latin typeface="Ebrima" panose="02000000000000000000" pitchFamily="2" charset="0"/>
                <a:ea typeface="Ebrima" panose="02000000000000000000" pitchFamily="2" charset="0"/>
                <a:cs typeface="Ebrima" panose="02000000000000000000" pitchFamily="2" charset="0"/>
              </a:rPr>
              <a:t>THE BIRTH OF AN IDEA</a:t>
            </a:r>
          </a:p>
        </p:txBody>
      </p:sp>
      <p:sp>
        <p:nvSpPr>
          <p:cNvPr id="7" name="TextBox 6"/>
          <p:cNvSpPr txBox="1"/>
          <p:nvPr/>
        </p:nvSpPr>
        <p:spPr>
          <a:xfrm>
            <a:off x="3242479" y="30707"/>
            <a:ext cx="2209802" cy="1765868"/>
          </a:xfrm>
          <a:prstGeom prst="rect">
            <a:avLst/>
          </a:prstGeom>
          <a:noFill/>
        </p:spPr>
        <p:txBody>
          <a:bodyPr wrap="square" lIns="0" tIns="0" rIns="0" bIns="0" rtlCol="0">
            <a:spAutoFit/>
          </a:bodyPr>
          <a:lstStyle/>
          <a:p>
            <a:pPr algn="ctr"/>
            <a:r>
              <a:rPr lang="en-US" sz="11475" dirty="0">
                <a:solidFill>
                  <a:schemeClr val="bg1"/>
                </a:solidFill>
                <a:latin typeface="Ebrima" panose="02000000000000000000" pitchFamily="2" charset="0"/>
                <a:ea typeface="Ebrima" panose="02000000000000000000" pitchFamily="2" charset="0"/>
                <a:cs typeface="Ebrima" panose="02000000000000000000" pitchFamily="2" charset="0"/>
              </a:rPr>
              <a:t>25</a:t>
            </a:r>
          </a:p>
        </p:txBody>
      </p:sp>
      <p:sp>
        <p:nvSpPr>
          <p:cNvPr id="8" name="TextBox 7"/>
          <p:cNvSpPr txBox="1"/>
          <p:nvPr/>
        </p:nvSpPr>
        <p:spPr>
          <a:xfrm>
            <a:off x="3566710" y="1615756"/>
            <a:ext cx="2095500" cy="369332"/>
          </a:xfrm>
          <a:prstGeom prst="rect">
            <a:avLst/>
          </a:prstGeom>
          <a:noFill/>
        </p:spPr>
        <p:txBody>
          <a:bodyPr wrap="square" lIns="0" tIns="0" rIns="0" bIns="0" rtlCol="0">
            <a:spAutoFit/>
          </a:bodyPr>
          <a:lstStyle/>
          <a:p>
            <a:r>
              <a:rPr lang="en-US" sz="2400" spc="100" dirty="0">
                <a:solidFill>
                  <a:schemeClr val="bg1"/>
                </a:solidFill>
                <a:latin typeface="Ebrima" panose="02000000000000000000" pitchFamily="2" charset="0"/>
                <a:ea typeface="Ebrima" panose="02000000000000000000" pitchFamily="2" charset="0"/>
                <a:cs typeface="Ebrima" panose="02000000000000000000" pitchFamily="2" charset="0"/>
              </a:rPr>
              <a:t>YEARS AGO</a:t>
            </a:r>
          </a:p>
        </p:txBody>
      </p:sp>
    </p:spTree>
    <p:extLst>
      <p:ext uri="{BB962C8B-B14F-4D97-AF65-F5344CB8AC3E}">
        <p14:creationId xmlns:p14="http://schemas.microsoft.com/office/powerpoint/2010/main" val="1273689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p:cNvPicPr/>
          <p:nvPr/>
        </p:nvPicPr>
        <p:blipFill>
          <a:blip r:embed="rId3"/>
          <a:stretch>
            <a:fillRect/>
          </a:stretch>
        </p:blipFill>
        <p:spPr>
          <a:xfrm>
            <a:off x="0" y="12032"/>
            <a:ext cx="9144000" cy="5143500"/>
          </a:xfrm>
          <a:prstGeom prst="rect">
            <a:avLst/>
          </a:prstGeom>
        </p:spPr>
      </p:pic>
      <p:sp>
        <p:nvSpPr>
          <p:cNvPr id="18" name="TextBox 17"/>
          <p:cNvSpPr txBox="1"/>
          <p:nvPr/>
        </p:nvSpPr>
        <p:spPr>
          <a:xfrm>
            <a:off x="183502" y="114278"/>
            <a:ext cx="1900148" cy="646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defRPr sz="2800">
                <a:solidFill>
                  <a:srgbClr val="97C0D8"/>
                </a:solidFill>
                <a:latin typeface="Kozuka Gothic Pro H"/>
                <a:ea typeface="Kozuka Gothic Pro H"/>
                <a:cs typeface="Kozuka Gothic Pro H"/>
                <a:sym typeface="Kozuka Gothic Pro H"/>
              </a:defRPr>
            </a:pPr>
            <a:r>
              <a:rPr sz="2100" b="1" dirty="0">
                <a:solidFill>
                  <a:schemeClr val="bg1"/>
                </a:solidFill>
                <a:latin typeface="Ebrima" panose="02000000000000000000" pitchFamily="2" charset="0"/>
                <a:ea typeface="Ebrima" panose="02000000000000000000" pitchFamily="2" charset="0"/>
                <a:cs typeface="Ebrima" panose="02000000000000000000" pitchFamily="2" charset="0"/>
              </a:rPr>
              <a:t>RELENTLESS </a:t>
            </a:r>
            <a:r>
              <a:rPr sz="2100" dirty="0">
                <a:solidFill>
                  <a:schemeClr val="bg1"/>
                </a:solidFill>
                <a:latin typeface="Ebrima" panose="02000000000000000000" pitchFamily="2" charset="0"/>
                <a:ea typeface="Ebrima" panose="02000000000000000000" pitchFamily="2" charset="0"/>
                <a:cs typeface="Ebrima" panose="02000000000000000000" pitchFamily="2" charset="0"/>
              </a:rPr>
              <a:t>COMMITMENT  </a:t>
            </a:r>
          </a:p>
        </p:txBody>
      </p:sp>
      <p:sp>
        <p:nvSpPr>
          <p:cNvPr id="19" name="TextBox 26"/>
          <p:cNvSpPr txBox="1"/>
          <p:nvPr/>
        </p:nvSpPr>
        <p:spPr>
          <a:xfrm>
            <a:off x="4115427" y="3490445"/>
            <a:ext cx="1193007" cy="646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b="1">
                <a:solidFill>
                  <a:srgbClr val="97C0D8"/>
                </a:solidFill>
                <a:latin typeface="Kozuka Gothic Pro B"/>
                <a:ea typeface="Kozuka Gothic Pro B"/>
                <a:cs typeface="Kozuka Gothic Pro B"/>
                <a:sym typeface="Kozuka Gothic Pro B"/>
              </a:defRPr>
            </a:lvl1pPr>
          </a:lstStyle>
          <a:p>
            <a:r>
              <a:rPr sz="21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PREVENT</a:t>
            </a:r>
          </a:p>
        </p:txBody>
      </p:sp>
      <p:sp>
        <p:nvSpPr>
          <p:cNvPr id="20" name="TextBox 27"/>
          <p:cNvSpPr txBox="1"/>
          <p:nvPr/>
        </p:nvSpPr>
        <p:spPr>
          <a:xfrm>
            <a:off x="4125664" y="3709715"/>
            <a:ext cx="1548739"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600">
                <a:solidFill>
                  <a:srgbClr val="97C0D8"/>
                </a:solidFill>
                <a:latin typeface="Kozuka Gothic Pr6N L"/>
                <a:ea typeface="Kozuka Gothic Pr6N L"/>
                <a:cs typeface="Kozuka Gothic Pr6N L"/>
                <a:sym typeface="Kozuka Gothic Pr6N L"/>
              </a:defRPr>
            </a:lvl1pPr>
          </a:lstStyle>
          <a:p>
            <a:r>
              <a:rPr sz="18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progression of disease</a:t>
            </a:r>
          </a:p>
        </p:txBody>
      </p:sp>
      <p:sp>
        <p:nvSpPr>
          <p:cNvPr id="21" name="TextBox 24"/>
          <p:cNvSpPr txBox="1"/>
          <p:nvPr/>
        </p:nvSpPr>
        <p:spPr>
          <a:xfrm>
            <a:off x="672997" y="1407660"/>
            <a:ext cx="1193007" cy="323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b="1">
                <a:solidFill>
                  <a:srgbClr val="97C0D8"/>
                </a:solidFill>
                <a:latin typeface="Kozuka Gothic Pro B"/>
                <a:ea typeface="Kozuka Gothic Pro B"/>
                <a:cs typeface="Kozuka Gothic Pro B"/>
                <a:sym typeface="Kozuka Gothic Pro B"/>
              </a:defRPr>
            </a:lvl1pPr>
          </a:lstStyle>
          <a:p>
            <a:r>
              <a:rPr sz="21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FOCUS</a:t>
            </a:r>
          </a:p>
        </p:txBody>
      </p:sp>
      <p:sp>
        <p:nvSpPr>
          <p:cNvPr id="22" name="TextBox 25"/>
          <p:cNvSpPr txBox="1"/>
          <p:nvPr/>
        </p:nvSpPr>
        <p:spPr>
          <a:xfrm>
            <a:off x="672997" y="1641912"/>
            <a:ext cx="1548739" cy="55399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600">
                <a:solidFill>
                  <a:srgbClr val="97C0D8"/>
                </a:solidFill>
                <a:latin typeface="Kozuka Gothic Pr6N L"/>
                <a:ea typeface="Kozuka Gothic Pr6N L"/>
                <a:cs typeface="Kozuka Gothic Pr6N L"/>
                <a:sym typeface="Kozuka Gothic Pr6N L"/>
              </a:defRPr>
            </a:lvl1pPr>
          </a:lstStyle>
          <a:p>
            <a:r>
              <a:rPr sz="18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on sickest of the sick</a:t>
            </a:r>
          </a:p>
        </p:txBody>
      </p:sp>
      <p:sp>
        <p:nvSpPr>
          <p:cNvPr id="23" name="TextBox 22"/>
          <p:cNvSpPr txBox="1"/>
          <p:nvPr/>
        </p:nvSpPr>
        <p:spPr>
          <a:xfrm>
            <a:off x="2411964" y="2478895"/>
            <a:ext cx="1193007" cy="64633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b="1">
                <a:solidFill>
                  <a:srgbClr val="97C0D8"/>
                </a:solidFill>
                <a:latin typeface="Kozuka Gothic Pro B"/>
                <a:ea typeface="Kozuka Gothic Pro B"/>
                <a:cs typeface="Kozuka Gothic Pro B"/>
                <a:sym typeface="Kozuka Gothic Pro B"/>
              </a:defRPr>
            </a:lvl1pPr>
          </a:lstStyle>
          <a:p>
            <a:r>
              <a:rPr sz="21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MANAGE</a:t>
            </a:r>
          </a:p>
        </p:txBody>
      </p:sp>
      <p:sp>
        <p:nvSpPr>
          <p:cNvPr id="24" name="TextBox 23"/>
          <p:cNvSpPr txBox="1"/>
          <p:nvPr/>
        </p:nvSpPr>
        <p:spPr>
          <a:xfrm>
            <a:off x="2411964" y="2700337"/>
            <a:ext cx="1548739" cy="2769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1600">
                <a:solidFill>
                  <a:srgbClr val="97C0D8"/>
                </a:solidFill>
                <a:latin typeface="Kozuka Gothic Pr6N L"/>
                <a:ea typeface="Kozuka Gothic Pr6N L"/>
                <a:cs typeface="Kozuka Gothic Pr6N L"/>
                <a:sym typeface="Kozuka Gothic Pr6N L"/>
              </a:defRPr>
            </a:lvl1pPr>
          </a:lstStyle>
          <a:p>
            <a:r>
              <a:rPr sz="1800"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care properly</a:t>
            </a:r>
          </a:p>
        </p:txBody>
      </p:sp>
      <p:sp>
        <p:nvSpPr>
          <p:cNvPr id="25" name="TextBox 21"/>
          <p:cNvSpPr txBox="1"/>
          <p:nvPr/>
        </p:nvSpPr>
        <p:spPr>
          <a:xfrm>
            <a:off x="2535664" y="120391"/>
            <a:ext cx="3171827" cy="96949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defRPr sz="2800">
                <a:solidFill>
                  <a:srgbClr val="97C0D8"/>
                </a:solidFill>
                <a:latin typeface="Kozuka Gothic Pro H"/>
                <a:ea typeface="Kozuka Gothic Pro H"/>
                <a:cs typeface="Kozuka Gothic Pro H"/>
                <a:sym typeface="Kozuka Gothic Pro H"/>
              </a:defRPr>
            </a:pPr>
            <a:r>
              <a:rPr sz="2100" b="1" dirty="0">
                <a:solidFill>
                  <a:schemeClr val="bg1"/>
                </a:solidFill>
                <a:latin typeface="Ebrima" panose="02000000000000000000" pitchFamily="2" charset="0"/>
                <a:ea typeface="Ebrima" panose="02000000000000000000" pitchFamily="2" charset="0"/>
                <a:cs typeface="Ebrima" panose="02000000000000000000" pitchFamily="2" charset="0"/>
              </a:rPr>
              <a:t>UNSWERVING</a:t>
            </a:r>
            <a:r>
              <a:rPr sz="2100" dirty="0">
                <a:solidFill>
                  <a:schemeClr val="bg1"/>
                </a:solidFill>
                <a:latin typeface="Ebrima" panose="02000000000000000000" pitchFamily="2" charset="0"/>
                <a:ea typeface="Ebrima" panose="02000000000000000000" pitchFamily="2" charset="0"/>
                <a:cs typeface="Ebrima" panose="02000000000000000000" pitchFamily="2" charset="0"/>
              </a:rPr>
              <a:t> DEDICATION</a:t>
            </a:r>
            <a:r>
              <a:rPr lang="en-US" sz="2100" dirty="0">
                <a:solidFill>
                  <a:schemeClr val="bg1"/>
                </a:solidFill>
                <a:latin typeface="Ebrima" panose="02000000000000000000" pitchFamily="2" charset="0"/>
                <a:ea typeface="Ebrima" panose="02000000000000000000" pitchFamily="2" charset="0"/>
                <a:cs typeface="Ebrima" panose="02000000000000000000" pitchFamily="2" charset="0"/>
              </a:rPr>
              <a:t> </a:t>
            </a:r>
            <a:r>
              <a:rPr sz="2100" dirty="0">
                <a:solidFill>
                  <a:schemeClr val="bg1"/>
                </a:solidFill>
                <a:latin typeface="Ebrima" panose="02000000000000000000" pitchFamily="2" charset="0"/>
                <a:ea typeface="Ebrima" panose="02000000000000000000" pitchFamily="2" charset="0"/>
                <a:cs typeface="Ebrima" panose="02000000000000000000" pitchFamily="2" charset="0"/>
              </a:rPr>
              <a:t>TO PATIENT</a:t>
            </a:r>
            <a:r>
              <a:rPr lang="en-US" sz="2100" dirty="0">
                <a:solidFill>
                  <a:schemeClr val="bg1"/>
                </a:solidFill>
                <a:latin typeface="Ebrima" panose="02000000000000000000" pitchFamily="2" charset="0"/>
                <a:ea typeface="Ebrima" panose="02000000000000000000" pitchFamily="2" charset="0"/>
                <a:cs typeface="Ebrima" panose="02000000000000000000" pitchFamily="2" charset="0"/>
              </a:rPr>
              <a:t>S</a:t>
            </a:r>
            <a:endParaRPr sz="2100"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
        <p:nvSpPr>
          <p:cNvPr id="37" name="TextBox 36"/>
          <p:cNvSpPr txBox="1"/>
          <p:nvPr/>
        </p:nvSpPr>
        <p:spPr>
          <a:xfrm>
            <a:off x="2130697" y="276546"/>
            <a:ext cx="171450" cy="32316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p>
            <a:pPr>
              <a:defRPr sz="2800">
                <a:solidFill>
                  <a:srgbClr val="97C0D8"/>
                </a:solidFill>
                <a:latin typeface="Kozuka Gothic Pro H"/>
                <a:ea typeface="Kozuka Gothic Pro H"/>
                <a:cs typeface="Kozuka Gothic Pro H"/>
                <a:sym typeface="Kozuka Gothic Pro H"/>
              </a:defRPr>
            </a:pPr>
            <a:r>
              <a:rPr lang="en-US" sz="2100" dirty="0">
                <a:solidFill>
                  <a:schemeClr val="bg1"/>
                </a:solidFill>
                <a:latin typeface="Ebrima" panose="02000000000000000000" pitchFamily="2" charset="0"/>
                <a:ea typeface="Ebrima" panose="02000000000000000000" pitchFamily="2" charset="0"/>
                <a:cs typeface="Ebrima" panose="02000000000000000000" pitchFamily="2" charset="0"/>
              </a:rPr>
              <a:t>+</a:t>
            </a:r>
            <a:endParaRPr sz="2100" dirty="0">
              <a:solidFill>
                <a:schemeClr val="bg1"/>
              </a:solidFill>
              <a:latin typeface="Ebrima" panose="02000000000000000000" pitchFamily="2" charset="0"/>
              <a:ea typeface="Ebrima" panose="02000000000000000000" pitchFamily="2" charset="0"/>
              <a:cs typeface="Ebrima" panose="02000000000000000000" pitchFamily="2" charset="0"/>
            </a:endParaRPr>
          </a:p>
        </p:txBody>
      </p:sp>
      <p:sp>
        <p:nvSpPr>
          <p:cNvPr id="38" name="TextBox 37"/>
          <p:cNvSpPr txBox="1"/>
          <p:nvPr/>
        </p:nvSpPr>
        <p:spPr>
          <a:xfrm>
            <a:off x="6858001" y="4883203"/>
            <a:ext cx="1221474" cy="138499"/>
          </a:xfrm>
          <a:prstGeom prst="rect">
            <a:avLst/>
          </a:prstGeom>
          <a:noFill/>
        </p:spPr>
        <p:txBody>
          <a:bodyPr wrap="square" lIns="0" tIns="0" rIns="0" bIns="0" rtlCol="0">
            <a:spAutoFit/>
          </a:bodyPr>
          <a:lstStyle/>
          <a:p>
            <a:r>
              <a:rPr lang="en-US" sz="900" b="1"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Sheldon </a:t>
            </a:r>
            <a:r>
              <a:rPr lang="en-US" sz="900" b="1" dirty="0" err="1">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Zinberg</a:t>
            </a:r>
            <a:r>
              <a:rPr lang="en-US" sz="900" b="1" dirty="0">
                <a:solidFill>
                  <a:schemeClr val="accent1">
                    <a:lumMod val="40000"/>
                    <a:lumOff val="60000"/>
                  </a:schemeClr>
                </a:solidFill>
                <a:latin typeface="Ebrima" panose="02000000000000000000" pitchFamily="2" charset="0"/>
                <a:ea typeface="Ebrima" panose="02000000000000000000" pitchFamily="2" charset="0"/>
                <a:cs typeface="Ebrima" panose="02000000000000000000" pitchFamily="2" charset="0"/>
              </a:rPr>
              <a:t>, MD</a:t>
            </a:r>
          </a:p>
        </p:txBody>
      </p:sp>
    </p:spTree>
    <p:extLst>
      <p:ext uri="{BB962C8B-B14F-4D97-AF65-F5344CB8AC3E}">
        <p14:creationId xmlns:p14="http://schemas.microsoft.com/office/powerpoint/2010/main" val="9053862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38150"/>
            <a:ext cx="4657579" cy="857250"/>
          </a:xfrm>
        </p:spPr>
        <p:txBody>
          <a:bodyPr vert="horz" lIns="68580" tIns="34290" rIns="68580" bIns="34290" rtlCol="0" anchor="ctr">
            <a:normAutofit fontScale="90000"/>
          </a:bodyPr>
          <a:lstStyle/>
          <a:p>
            <a:r>
              <a:rPr lang="en-US" dirty="0">
                <a:solidFill>
                  <a:srgbClr val="0070C0"/>
                </a:solidFill>
              </a:rPr>
              <a:t>CareMore’s Medicare Patients</a:t>
            </a:r>
          </a:p>
        </p:txBody>
      </p:sp>
      <p:sp>
        <p:nvSpPr>
          <p:cNvPr id="20"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Focus</a:t>
            </a:r>
          </a:p>
        </p:txBody>
      </p:sp>
      <p:pic>
        <p:nvPicPr>
          <p:cNvPr id="32" name="Picture Placeholder 31"/>
          <p:cNvPicPr>
            <a:picLocks noGrp="1" noChangeAspect="1"/>
          </p:cNvPicPr>
          <p:nvPr>
            <p:ph type="pic" sz="quarter" idx="25"/>
          </p:nvPr>
        </p:nvPicPr>
        <p:blipFill rotWithShape="1">
          <a:blip r:embed="rId2" cstate="print">
            <a:extLst>
              <a:ext uri="{28A0092B-C50C-407E-A947-70E740481C1C}">
                <a14:useLocalDpi xmlns:a14="http://schemas.microsoft.com/office/drawing/2010/main" val="0"/>
              </a:ext>
            </a:extLst>
          </a:blip>
          <a:srcRect l="21023" r="8013"/>
          <a:stretch/>
        </p:blipFill>
        <p:spPr/>
      </p:pic>
      <p:pic>
        <p:nvPicPr>
          <p:cNvPr id="33" name="Picture Placeholder 32"/>
          <p:cNvPicPr>
            <a:picLocks noGrp="1" noChangeAspect="1"/>
          </p:cNvPicPr>
          <p:nvPr>
            <p:ph type="pic" sz="quarter" idx="26"/>
          </p:nvPr>
        </p:nvPicPr>
        <p:blipFill>
          <a:blip r:embed="rId3" cstate="print">
            <a:extLst>
              <a:ext uri="{28A0092B-C50C-407E-A947-70E740481C1C}">
                <a14:useLocalDpi xmlns:a14="http://schemas.microsoft.com/office/drawing/2010/main" val="0"/>
              </a:ext>
            </a:extLst>
          </a:blip>
          <a:srcRect l="2161" r="2161"/>
          <a:stretch>
            <a:fillRect/>
          </a:stretch>
        </p:blipFill>
        <p:spPr/>
      </p:pic>
      <p:pic>
        <p:nvPicPr>
          <p:cNvPr id="34" name="Picture Placeholder 33"/>
          <p:cNvPicPr>
            <a:picLocks noGrp="1" noChangeAspect="1"/>
          </p:cNvPicPr>
          <p:nvPr>
            <p:ph type="pic" sz="quarter" idx="27"/>
          </p:nvPr>
        </p:nvPicPr>
        <p:blipFill rotWithShape="1">
          <a:blip r:embed="rId4" cstate="print">
            <a:extLst>
              <a:ext uri="{28A0092B-C50C-407E-A947-70E740481C1C}">
                <a14:useLocalDpi xmlns:a14="http://schemas.microsoft.com/office/drawing/2010/main" val="0"/>
              </a:ext>
            </a:extLst>
          </a:blip>
          <a:srcRect l="6522" t="9857" r="6522" b="35974"/>
          <a:stretch/>
        </p:blipFill>
        <p:spPr/>
      </p:pic>
      <p:pic>
        <p:nvPicPr>
          <p:cNvPr id="35" name="Picture Placeholder 34"/>
          <p:cNvPicPr>
            <a:picLocks noGrp="1" noChangeAspect="1"/>
          </p:cNvPicPr>
          <p:nvPr>
            <p:ph type="pic" sz="quarter" idx="32"/>
          </p:nvPr>
        </p:nvPicPr>
        <p:blipFill rotWithShape="1">
          <a:blip r:embed="rId5" cstate="print">
            <a:extLst>
              <a:ext uri="{28A0092B-C50C-407E-A947-70E740481C1C}">
                <a14:useLocalDpi xmlns:a14="http://schemas.microsoft.com/office/drawing/2010/main" val="0"/>
              </a:ext>
            </a:extLst>
          </a:blip>
          <a:srcRect l="2214" r="26108"/>
          <a:stretch/>
        </p:blipFill>
        <p:spPr/>
      </p:pic>
      <p:pic>
        <p:nvPicPr>
          <p:cNvPr id="36" name="Picture Placeholder 35"/>
          <p:cNvPicPr>
            <a:picLocks noGrp="1" noChangeAspect="1"/>
          </p:cNvPicPr>
          <p:nvPr>
            <p:ph type="pic" sz="quarter" idx="33"/>
          </p:nvPr>
        </p:nvPicPr>
        <p:blipFill rotWithShape="1">
          <a:blip r:embed="rId6" cstate="print">
            <a:extLst>
              <a:ext uri="{28A0092B-C50C-407E-A947-70E740481C1C}">
                <a14:useLocalDpi xmlns:a14="http://schemas.microsoft.com/office/drawing/2010/main" val="0"/>
              </a:ext>
            </a:extLst>
          </a:blip>
          <a:srcRect l="37954" b="13178"/>
          <a:stretch/>
        </p:blipFill>
        <p:spPr/>
      </p:pic>
      <p:pic>
        <p:nvPicPr>
          <p:cNvPr id="37" name="Picture Placeholder 36"/>
          <p:cNvPicPr>
            <a:picLocks noGrp="1" noChangeAspect="1"/>
          </p:cNvPicPr>
          <p:nvPr>
            <p:ph type="pic" sz="quarter" idx="34"/>
          </p:nvPr>
        </p:nvPicPr>
        <p:blipFill rotWithShape="1">
          <a:blip r:embed="rId7" cstate="print">
            <a:extLst>
              <a:ext uri="{28A0092B-C50C-407E-A947-70E740481C1C}">
                <a14:useLocalDpi xmlns:a14="http://schemas.microsoft.com/office/drawing/2010/main" val="0"/>
              </a:ext>
            </a:extLst>
          </a:blip>
          <a:srcRect l="14259" t="4083" r="20621" b="4451"/>
          <a:stretch/>
        </p:blipFill>
        <p:spPr>
          <a:xfrm>
            <a:off x="2895600" y="3638550"/>
            <a:ext cx="1143000" cy="1066800"/>
          </a:xfrm>
        </p:spPr>
      </p:pic>
      <p:pic>
        <p:nvPicPr>
          <p:cNvPr id="12" name="Picture Placeholder 11"/>
          <p:cNvPicPr>
            <a:picLocks noGrp="1" noChangeAspect="1"/>
          </p:cNvPicPr>
          <p:nvPr>
            <p:ph type="pic" sz="quarter" idx="38"/>
          </p:nvPr>
        </p:nvPicPr>
        <p:blipFill>
          <a:blip r:embed="rId8" cstate="print">
            <a:extLst>
              <a:ext uri="{28A0092B-C50C-407E-A947-70E740481C1C}">
                <a14:useLocalDpi xmlns:a14="http://schemas.microsoft.com/office/drawing/2010/main" val="0"/>
              </a:ext>
            </a:extLst>
          </a:blip>
          <a:srcRect l="14268" r="14268"/>
          <a:stretch>
            <a:fillRect/>
          </a:stretch>
        </p:blipFill>
        <p:spPr/>
      </p:pic>
      <p:pic>
        <p:nvPicPr>
          <p:cNvPr id="30" name="Picture Placeholder 29"/>
          <p:cNvPicPr>
            <a:picLocks noGrp="1" noChangeAspect="1"/>
          </p:cNvPicPr>
          <p:nvPr>
            <p:ph type="pic" sz="quarter" idx="39"/>
          </p:nvPr>
        </p:nvPicPr>
        <p:blipFill rotWithShape="1">
          <a:blip r:embed="rId9" cstate="print">
            <a:extLst>
              <a:ext uri="{28A0092B-C50C-407E-A947-70E740481C1C}">
                <a14:useLocalDpi xmlns:a14="http://schemas.microsoft.com/office/drawing/2010/main" val="0"/>
              </a:ext>
            </a:extLst>
          </a:blip>
          <a:srcRect r="28536"/>
          <a:stretch/>
        </p:blipFill>
        <p:spPr/>
      </p:pic>
      <p:pic>
        <p:nvPicPr>
          <p:cNvPr id="31" name="Picture Placeholder 30"/>
          <p:cNvPicPr>
            <a:picLocks noGrp="1" noChangeAspect="1"/>
          </p:cNvPicPr>
          <p:nvPr>
            <p:ph type="pic" sz="quarter" idx="40"/>
          </p:nvPr>
        </p:nvPicPr>
        <p:blipFill rotWithShape="1">
          <a:blip r:embed="rId10" cstate="print">
            <a:extLst>
              <a:ext uri="{28A0092B-C50C-407E-A947-70E740481C1C}">
                <a14:useLocalDpi xmlns:a14="http://schemas.microsoft.com/office/drawing/2010/main" val="0"/>
              </a:ext>
            </a:extLst>
          </a:blip>
          <a:srcRect l="7122" r="21414"/>
          <a:stretch/>
        </p:blipFill>
        <p:spPr/>
      </p:pic>
      <p:sp>
        <p:nvSpPr>
          <p:cNvPr id="19" name="Freeform 18"/>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13" name="Text Placeholder 5"/>
          <p:cNvSpPr txBox="1">
            <a:spLocks/>
          </p:cNvSpPr>
          <p:nvPr/>
        </p:nvSpPr>
        <p:spPr>
          <a:xfrm>
            <a:off x="4726781" y="2012506"/>
            <a:ext cx="1676400" cy="338554"/>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defRPr/>
            </a:pPr>
            <a:r>
              <a:rPr lang="en-US" sz="1000" dirty="0">
                <a:solidFill>
                  <a:schemeClr val="accent6">
                    <a:lumMod val="50000"/>
                  </a:schemeClr>
                </a:solidFill>
                <a:latin typeface="+mj-lt"/>
                <a:cs typeface="Roboto Light"/>
              </a:rPr>
              <a:t>34.2% of our patients are diabetics</a:t>
            </a:r>
            <a:endParaRPr lang="en-JM" sz="1000" dirty="0">
              <a:solidFill>
                <a:schemeClr val="accent6">
                  <a:lumMod val="50000"/>
                </a:schemeClr>
              </a:solidFill>
              <a:latin typeface="+mj-lt"/>
              <a:cs typeface="Roboto Light"/>
            </a:endParaRPr>
          </a:p>
        </p:txBody>
      </p:sp>
      <p:sp>
        <p:nvSpPr>
          <p:cNvPr id="14" name="Text Placeholder 7"/>
          <p:cNvSpPr txBox="1">
            <a:spLocks/>
          </p:cNvSpPr>
          <p:nvPr/>
        </p:nvSpPr>
        <p:spPr>
          <a:xfrm>
            <a:off x="4726781" y="1492535"/>
            <a:ext cx="1114425" cy="507831"/>
          </a:xfrm>
          <a:prstGeom prst="rect">
            <a:avLst/>
          </a:prstGeom>
          <a:noFill/>
        </p:spPr>
        <p:txBody>
          <a:bodyPr vert="horz" wrap="square" lIns="0" tIns="0" rIns="0" bIns="0" rtlCol="0" anchor="ctr">
            <a:sp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300" b="1" dirty="0">
                <a:solidFill>
                  <a:srgbClr val="0070C0"/>
                </a:solidFill>
                <a:latin typeface="+mj-lt"/>
                <a:cs typeface="Roboto Slab Bold"/>
              </a:rPr>
              <a:t>34%</a:t>
            </a:r>
          </a:p>
        </p:txBody>
      </p:sp>
      <p:sp>
        <p:nvSpPr>
          <p:cNvPr id="15" name="Text Placeholder 5"/>
          <p:cNvSpPr txBox="1">
            <a:spLocks/>
          </p:cNvSpPr>
          <p:nvPr/>
        </p:nvSpPr>
        <p:spPr>
          <a:xfrm>
            <a:off x="4726781" y="3236308"/>
            <a:ext cx="1604907" cy="338554"/>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defRPr/>
            </a:pPr>
            <a:r>
              <a:rPr lang="en-US" sz="1000" dirty="0">
                <a:solidFill>
                  <a:schemeClr val="accent6">
                    <a:lumMod val="50000"/>
                  </a:schemeClr>
                </a:solidFill>
                <a:latin typeface="+mj-lt"/>
                <a:cs typeface="Roboto Light"/>
              </a:rPr>
              <a:t>43% of our patients live with 2 or more co-morbidities</a:t>
            </a:r>
            <a:endParaRPr lang="en-JM" sz="1000" dirty="0">
              <a:solidFill>
                <a:schemeClr val="accent6">
                  <a:lumMod val="50000"/>
                </a:schemeClr>
              </a:solidFill>
              <a:latin typeface="+mj-lt"/>
              <a:cs typeface="Roboto Light"/>
            </a:endParaRPr>
          </a:p>
        </p:txBody>
      </p:sp>
      <p:sp>
        <p:nvSpPr>
          <p:cNvPr id="16" name="Text Placeholder 7"/>
          <p:cNvSpPr txBox="1">
            <a:spLocks/>
          </p:cNvSpPr>
          <p:nvPr/>
        </p:nvSpPr>
        <p:spPr>
          <a:xfrm>
            <a:off x="4726781" y="2720201"/>
            <a:ext cx="1114425" cy="507831"/>
          </a:xfrm>
          <a:prstGeom prst="rect">
            <a:avLst/>
          </a:prstGeom>
          <a:noFill/>
        </p:spPr>
        <p:txBody>
          <a:bodyPr vert="horz" wrap="square" lIns="0" tIns="0" rIns="0" bIns="0" rtlCol="0" anchor="ctr">
            <a:sp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300" b="1" dirty="0">
                <a:solidFill>
                  <a:srgbClr val="0070C0"/>
                </a:solidFill>
                <a:latin typeface="+mj-lt"/>
                <a:cs typeface="Roboto Slab Bold"/>
              </a:rPr>
              <a:t>43%</a:t>
            </a:r>
          </a:p>
        </p:txBody>
      </p:sp>
      <p:sp>
        <p:nvSpPr>
          <p:cNvPr id="44" name="Text Placeholder 5"/>
          <p:cNvSpPr txBox="1">
            <a:spLocks/>
          </p:cNvSpPr>
          <p:nvPr/>
        </p:nvSpPr>
        <p:spPr>
          <a:xfrm>
            <a:off x="6705740" y="2012506"/>
            <a:ext cx="1676400" cy="338554"/>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defRPr/>
            </a:pPr>
            <a:r>
              <a:rPr lang="en-US" sz="1000" dirty="0">
                <a:solidFill>
                  <a:schemeClr val="accent6">
                    <a:lumMod val="50000"/>
                  </a:schemeClr>
                </a:solidFill>
                <a:latin typeface="+mj-lt"/>
                <a:cs typeface="Roboto Light"/>
              </a:rPr>
              <a:t>19.4% of our patients live at or below 120% of the FPL</a:t>
            </a:r>
            <a:endParaRPr lang="en-JM" sz="1000" dirty="0">
              <a:solidFill>
                <a:schemeClr val="accent6">
                  <a:lumMod val="50000"/>
                </a:schemeClr>
              </a:solidFill>
              <a:latin typeface="+mj-lt"/>
              <a:cs typeface="Roboto Light"/>
            </a:endParaRPr>
          </a:p>
        </p:txBody>
      </p:sp>
      <p:sp>
        <p:nvSpPr>
          <p:cNvPr id="45" name="Text Placeholder 7"/>
          <p:cNvSpPr txBox="1">
            <a:spLocks/>
          </p:cNvSpPr>
          <p:nvPr/>
        </p:nvSpPr>
        <p:spPr>
          <a:xfrm>
            <a:off x="6705740" y="1492535"/>
            <a:ext cx="1114425" cy="507831"/>
          </a:xfrm>
          <a:prstGeom prst="rect">
            <a:avLst/>
          </a:prstGeom>
          <a:noFill/>
        </p:spPr>
        <p:txBody>
          <a:bodyPr vert="horz" wrap="square" lIns="0" tIns="0" rIns="0" bIns="0" rtlCol="0" anchor="ctr">
            <a:sp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300" b="1" dirty="0">
                <a:solidFill>
                  <a:srgbClr val="0070C0"/>
                </a:solidFill>
                <a:latin typeface="+mj-lt"/>
                <a:cs typeface="Roboto Slab Bold"/>
              </a:rPr>
              <a:t>19%</a:t>
            </a:r>
          </a:p>
        </p:txBody>
      </p:sp>
      <p:sp>
        <p:nvSpPr>
          <p:cNvPr id="46" name="Text Placeholder 5"/>
          <p:cNvSpPr txBox="1">
            <a:spLocks/>
          </p:cNvSpPr>
          <p:nvPr/>
        </p:nvSpPr>
        <p:spPr>
          <a:xfrm>
            <a:off x="6705740" y="3236308"/>
            <a:ext cx="1676400" cy="338554"/>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defRPr/>
            </a:pPr>
            <a:r>
              <a:rPr lang="en-US" sz="1000" dirty="0">
                <a:solidFill>
                  <a:schemeClr val="accent6">
                    <a:lumMod val="50000"/>
                  </a:schemeClr>
                </a:solidFill>
                <a:latin typeface="+mj-lt"/>
                <a:cs typeface="Roboto Light"/>
              </a:rPr>
              <a:t>The average age of our patients is 73.6 years old</a:t>
            </a:r>
            <a:endParaRPr lang="en-JM" sz="1000" dirty="0">
              <a:solidFill>
                <a:schemeClr val="accent6">
                  <a:lumMod val="50000"/>
                </a:schemeClr>
              </a:solidFill>
              <a:latin typeface="+mj-lt"/>
              <a:cs typeface="Roboto Light"/>
            </a:endParaRPr>
          </a:p>
        </p:txBody>
      </p:sp>
      <p:sp>
        <p:nvSpPr>
          <p:cNvPr id="47" name="Text Placeholder 7"/>
          <p:cNvSpPr txBox="1">
            <a:spLocks/>
          </p:cNvSpPr>
          <p:nvPr/>
        </p:nvSpPr>
        <p:spPr>
          <a:xfrm>
            <a:off x="6705740" y="2720201"/>
            <a:ext cx="1114425" cy="507831"/>
          </a:xfrm>
          <a:prstGeom prst="rect">
            <a:avLst/>
          </a:prstGeom>
          <a:noFill/>
        </p:spPr>
        <p:txBody>
          <a:bodyPr vert="horz" wrap="square" lIns="0" tIns="0" rIns="0" bIns="0" rtlCol="0" anchor="ctr">
            <a:spAutoFit/>
          </a:bodyPr>
          <a:lstStyle>
            <a:lvl1pPr marL="342900" indent="-342900" algn="l" defTabSz="914400" rtl="0" eaLnBrk="1" latinLnBrk="0" hangingPunct="1">
              <a:spcBef>
                <a:spcPct val="20000"/>
              </a:spcBef>
              <a:buFont typeface="Arial" pitchFamily="34" charset="0"/>
              <a:buChar char="•"/>
              <a:defRPr sz="1400" kern="1200">
                <a:solidFill>
                  <a:schemeClr val="bg2">
                    <a:lumMod val="65000"/>
                  </a:schemeClr>
                </a:solidFill>
                <a:latin typeface="Open Sans"/>
                <a:ea typeface="+mn-ea"/>
                <a:cs typeface="Open Sans"/>
              </a:defRPr>
            </a:lvl1pPr>
            <a:lvl2pPr marL="742950" indent="-285750" algn="l" defTabSz="914400" rtl="0" eaLnBrk="1" latinLnBrk="0" hangingPunct="1">
              <a:spcBef>
                <a:spcPct val="20000"/>
              </a:spcBef>
              <a:buFont typeface="Arial" pitchFamily="34" charset="0"/>
              <a:buChar char="–"/>
              <a:defRPr sz="1200" kern="1200">
                <a:solidFill>
                  <a:schemeClr val="bg2">
                    <a:lumMod val="65000"/>
                  </a:schemeClr>
                </a:solidFill>
                <a:latin typeface="Open Sans"/>
                <a:ea typeface="+mn-ea"/>
                <a:cs typeface="Open Sans"/>
              </a:defRPr>
            </a:lvl2pPr>
            <a:lvl3pPr marL="1143000" indent="-228600" algn="l" defTabSz="914400" rtl="0" eaLnBrk="1" latinLnBrk="0" hangingPunct="1">
              <a:spcBef>
                <a:spcPct val="20000"/>
              </a:spcBef>
              <a:buFont typeface="Arial" pitchFamily="34" charset="0"/>
              <a:buChar char="•"/>
              <a:defRPr sz="1100" kern="1200">
                <a:solidFill>
                  <a:schemeClr val="bg2">
                    <a:lumMod val="65000"/>
                  </a:schemeClr>
                </a:solidFill>
                <a:latin typeface="Open Sans"/>
                <a:ea typeface="+mn-ea"/>
                <a:cs typeface="Open Sans"/>
              </a:defRPr>
            </a:lvl3pPr>
            <a:lvl4pPr marL="16002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4pPr>
            <a:lvl5pPr marL="2057400" indent="-228600" algn="l" defTabSz="914400" rtl="0" eaLnBrk="1" latinLnBrk="0" hangingPunct="1">
              <a:spcBef>
                <a:spcPct val="20000"/>
              </a:spcBef>
              <a:buFont typeface="Arial" pitchFamily="34" charset="0"/>
              <a:buChar char="»"/>
              <a:defRPr sz="1050" kern="1200">
                <a:solidFill>
                  <a:schemeClr val="bg2">
                    <a:lumMod val="65000"/>
                  </a:schemeClr>
                </a:solidFill>
                <a:latin typeface="Open Sans"/>
                <a:ea typeface="+mn-ea"/>
                <a:cs typeface="Open San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300" b="1" dirty="0">
                <a:solidFill>
                  <a:srgbClr val="0070C0"/>
                </a:solidFill>
                <a:latin typeface="+mj-lt"/>
                <a:cs typeface="Roboto Slab Bold"/>
              </a:rPr>
              <a:t>74</a:t>
            </a:r>
          </a:p>
        </p:txBody>
      </p:sp>
      <p:sp>
        <p:nvSpPr>
          <p:cNvPr id="22" name="Text Placeholder 5"/>
          <p:cNvSpPr txBox="1">
            <a:spLocks/>
          </p:cNvSpPr>
          <p:nvPr/>
        </p:nvSpPr>
        <p:spPr>
          <a:xfrm>
            <a:off x="4726781" y="3629214"/>
            <a:ext cx="1438275" cy="253916"/>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2000" kern="1200">
                <a:solidFill>
                  <a:schemeClr val="tx1">
                    <a:lumMod val="65000"/>
                    <a:lumOff val="35000"/>
                  </a:schemeClr>
                </a:solidFill>
                <a:latin typeface="Franklin Gothic Book" pitchFamily="34" charset="0"/>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lumMod val="65000"/>
                    <a:lumOff val="35000"/>
                  </a:schemeClr>
                </a:solidFill>
                <a:latin typeface="Franklin Gothic Book" pitchFamily="34" charset="0"/>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65000"/>
                    <a:lumOff val="35000"/>
                  </a:schemeClr>
                </a:solidFill>
                <a:latin typeface="Franklin Gothic Book" pitchFamily="34" charset="0"/>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lumMod val="65000"/>
                    <a:lumOff val="35000"/>
                  </a:schemeClr>
                </a:solidFill>
                <a:latin typeface="Franklin Gothic Book"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spcBef>
                <a:spcPts val="0"/>
              </a:spcBef>
              <a:buNone/>
              <a:defRPr/>
            </a:pPr>
            <a:r>
              <a:rPr lang="en-US" sz="750" i="1" dirty="0">
                <a:solidFill>
                  <a:schemeClr val="accent6"/>
                </a:solidFill>
                <a:latin typeface="+mj-lt"/>
                <a:cs typeface="Roboto Light"/>
              </a:rPr>
              <a:t>(ESRD, CKD, CHF, Diabetes, COPD, BH, ACC)</a:t>
            </a:r>
            <a:endParaRPr lang="en-JM" sz="750" i="1" dirty="0">
              <a:solidFill>
                <a:schemeClr val="accent6"/>
              </a:solidFill>
              <a:latin typeface="+mj-lt"/>
              <a:cs typeface="Roboto Light"/>
            </a:endParaRPr>
          </a:p>
        </p:txBody>
      </p:sp>
    </p:spTree>
    <p:extLst>
      <p:ext uri="{BB962C8B-B14F-4D97-AF65-F5344CB8AC3E}">
        <p14:creationId xmlns:p14="http://schemas.microsoft.com/office/powerpoint/2010/main" val="28086439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9" y="438150"/>
            <a:ext cx="5121443" cy="857250"/>
          </a:xfrm>
        </p:spPr>
        <p:txBody>
          <a:bodyPr vert="horz" lIns="68580" tIns="34290" rIns="68580" bIns="34290" rtlCol="0" anchor="ctr">
            <a:normAutofit fontScale="90000"/>
          </a:bodyPr>
          <a:lstStyle/>
          <a:p>
            <a:r>
              <a:rPr lang="en-US" dirty="0">
                <a:solidFill>
                  <a:srgbClr val="0070C0"/>
                </a:solidFill>
              </a:rPr>
              <a:t>CareMore’s Medicare Clinical Model</a:t>
            </a:r>
          </a:p>
        </p:txBody>
      </p:sp>
      <p:sp>
        <p:nvSpPr>
          <p:cNvPr id="20"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Model</a:t>
            </a:r>
          </a:p>
        </p:txBody>
      </p:sp>
      <p:sp>
        <p:nvSpPr>
          <p:cNvPr id="19" name="Freeform 18"/>
          <p:cNvSpPr/>
          <p:nvPr/>
        </p:nvSpPr>
        <p:spPr>
          <a:xfrm rot="5400000">
            <a:off x="2000250" y="-2024313"/>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41" name="4-Point Star 40"/>
          <p:cNvSpPr/>
          <p:nvPr/>
        </p:nvSpPr>
        <p:spPr>
          <a:xfrm rot="2700000">
            <a:off x="2885523" y="3150079"/>
            <a:ext cx="417195" cy="417195"/>
          </a:xfrm>
          <a:prstGeom prst="star4">
            <a:avLst>
              <a:gd name="adj" fmla="val 20719"/>
            </a:avLst>
          </a:prstGeom>
          <a:solidFill>
            <a:schemeClr val="bg1">
              <a:lumMod val="95000"/>
            </a:schemeClr>
          </a:solidFill>
          <a:ln w="952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Ebrima" panose="02000000000000000000" pitchFamily="2" charset="0"/>
              <a:ea typeface="Ebrima" panose="02000000000000000000" pitchFamily="2" charset="0"/>
              <a:cs typeface="Ebrima" panose="02000000000000000000" pitchFamily="2" charset="0"/>
            </a:endParaRPr>
          </a:p>
        </p:txBody>
      </p:sp>
      <p:grpSp>
        <p:nvGrpSpPr>
          <p:cNvPr id="42" name="Group 41"/>
          <p:cNvGrpSpPr/>
          <p:nvPr/>
        </p:nvGrpSpPr>
        <p:grpSpPr>
          <a:xfrm>
            <a:off x="5837201" y="3046522"/>
            <a:ext cx="669680" cy="628883"/>
            <a:chOff x="6677278" y="2011879"/>
            <a:chExt cx="1123444" cy="1055004"/>
          </a:xfrm>
        </p:grpSpPr>
        <p:sp>
          <p:nvSpPr>
            <p:cNvPr id="43" name="Rounded Rectangle 42"/>
            <p:cNvSpPr/>
            <p:nvPr/>
          </p:nvSpPr>
          <p:spPr>
            <a:xfrm>
              <a:off x="6677278" y="2011879"/>
              <a:ext cx="1123444" cy="1055004"/>
            </a:xfrm>
            <a:prstGeom prst="roundRect">
              <a:avLst/>
            </a:prstGeom>
            <a:gradFill>
              <a:gsLst>
                <a:gs pos="100000">
                  <a:srgbClr val="AFC2BB"/>
                </a:gs>
                <a:gs pos="0">
                  <a:srgbClr val="C6D4CF"/>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endParaRPr lang="en-US" sz="750" b="1"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pic>
          <p:nvPicPr>
            <p:cNvPr id="48" name="Picture 18" descr="https://d30y9cdsu7xlg0.cloudfront.net/png/575969-200.png">
              <a:hlinkClick r:id="rId2" tooltip="Hospital"/>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6915992" y="2216373"/>
              <a:ext cx="646016" cy="646016"/>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grpSp>
      <p:sp>
        <p:nvSpPr>
          <p:cNvPr id="49" name="Oval 48"/>
          <p:cNvSpPr/>
          <p:nvPr/>
        </p:nvSpPr>
        <p:spPr>
          <a:xfrm>
            <a:off x="1719774" y="3015975"/>
            <a:ext cx="689981" cy="689978"/>
          </a:xfrm>
          <a:prstGeom prst="ellipse">
            <a:avLst/>
          </a:prstGeom>
          <a:gradFill>
            <a:gsLst>
              <a:gs pos="100000">
                <a:srgbClr val="A2BDCF"/>
              </a:gs>
              <a:gs pos="0">
                <a:srgbClr val="BDD0DD"/>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endParaRPr lang="en-US" sz="750" b="1"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pic>
        <p:nvPicPr>
          <p:cNvPr id="50" name="Picture 6" descr="https://d30y9cdsu7xlg0.cloudfront.net/png/166482-200.png">
            <a:hlinkClick r:id="rId5" tooltip="User"/>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1864432" y="3160632"/>
            <a:ext cx="400667" cy="400665"/>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51" name="Oval 50"/>
          <p:cNvSpPr/>
          <p:nvPr/>
        </p:nvSpPr>
        <p:spPr>
          <a:xfrm>
            <a:off x="3778487" y="3015975"/>
            <a:ext cx="689981" cy="689978"/>
          </a:xfrm>
          <a:prstGeom prst="ellipse">
            <a:avLst/>
          </a:prstGeom>
          <a:gradFill>
            <a:gsLst>
              <a:gs pos="100000">
                <a:srgbClr val="BDD0DD">
                  <a:lumMod val="90000"/>
                </a:srgbClr>
              </a:gs>
              <a:gs pos="0">
                <a:srgbClr val="BDD0DD"/>
              </a:gs>
            </a:gsLst>
            <a:lin ang="5400000" scaled="1"/>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ctr"/>
            <a:endParaRPr lang="en-US" sz="750" b="1"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pic>
        <p:nvPicPr>
          <p:cNvPr id="52" name="Picture 4" descr="https://d30y9cdsu7xlg0.cloudfront.net/png/514926-200.png">
            <a:hlinkClick r:id="rId8" tooltip="Doctor"/>
          </p:cNvPr>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3913586" y="3151074"/>
            <a:ext cx="419778" cy="419777"/>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sp>
        <p:nvSpPr>
          <p:cNvPr id="53" name="TextBox 52"/>
          <p:cNvSpPr txBox="1"/>
          <p:nvPr/>
        </p:nvSpPr>
        <p:spPr>
          <a:xfrm>
            <a:off x="2746840" y="3534706"/>
            <a:ext cx="694562" cy="207749"/>
          </a:xfrm>
          <a:prstGeom prst="rect">
            <a:avLst/>
          </a:prstGeom>
          <a:noFill/>
        </p:spPr>
        <p:txBody>
          <a:bodyPr wrap="square" lIns="0" tIns="0" rIns="0" bIns="0" rtlCol="0">
            <a:spAutoFit/>
          </a:bodyPr>
          <a:lstStyle/>
          <a:p>
            <a:pPr algn="ctr"/>
            <a:r>
              <a:rPr lang="en-US" sz="675" dirty="0">
                <a:solidFill>
                  <a:prstClr val="black">
                    <a:lumMod val="50000"/>
                    <a:lumOff val="50000"/>
                  </a:prstClr>
                </a:solidFill>
                <a:latin typeface="Ebrima" panose="02000000000000000000" pitchFamily="2" charset="0"/>
                <a:ea typeface="Ebrima" panose="02000000000000000000" pitchFamily="2" charset="0"/>
                <a:cs typeface="Ebrima" panose="02000000000000000000" pitchFamily="2" charset="0"/>
              </a:rPr>
              <a:t>Traditional </a:t>
            </a:r>
          </a:p>
          <a:p>
            <a:pPr algn="ctr"/>
            <a:r>
              <a:rPr lang="en-US" sz="675" dirty="0">
                <a:solidFill>
                  <a:prstClr val="black">
                    <a:lumMod val="50000"/>
                    <a:lumOff val="50000"/>
                  </a:prstClr>
                </a:solidFill>
                <a:latin typeface="Ebrima" panose="02000000000000000000" pitchFamily="2" charset="0"/>
                <a:ea typeface="Ebrima" panose="02000000000000000000" pitchFamily="2" charset="0"/>
                <a:cs typeface="Ebrima" panose="02000000000000000000" pitchFamily="2" charset="0"/>
              </a:rPr>
              <a:t>Gap</a:t>
            </a:r>
          </a:p>
        </p:txBody>
      </p:sp>
      <p:sp>
        <p:nvSpPr>
          <p:cNvPr id="54" name="TextBox 53"/>
          <p:cNvSpPr txBox="1"/>
          <p:nvPr/>
        </p:nvSpPr>
        <p:spPr>
          <a:xfrm>
            <a:off x="1800336" y="3754978"/>
            <a:ext cx="528856" cy="126958"/>
          </a:xfrm>
          <a:prstGeom prst="rect">
            <a:avLst/>
          </a:prstGeom>
          <a:noFill/>
        </p:spPr>
        <p:txBody>
          <a:bodyPr wrap="square" lIns="0" tIns="0" rIns="0" bIns="0" rtlCol="0">
            <a:spAutoFit/>
          </a:bodyPr>
          <a:lstStyle/>
          <a:p>
            <a:pPr algn="ctr"/>
            <a:r>
              <a:rPr lang="en-US" sz="825" b="1" dirty="0">
                <a:solidFill>
                  <a:srgbClr val="6A95B2"/>
                </a:solidFill>
                <a:latin typeface="Ebrima" panose="02000000000000000000" pitchFamily="2" charset="0"/>
                <a:ea typeface="Ebrima" panose="02000000000000000000" pitchFamily="2" charset="0"/>
                <a:cs typeface="Ebrima" panose="02000000000000000000" pitchFamily="2" charset="0"/>
              </a:rPr>
              <a:t>PATIENT</a:t>
            </a:r>
          </a:p>
        </p:txBody>
      </p:sp>
      <p:sp>
        <p:nvSpPr>
          <p:cNvPr id="55" name="TextBox 54"/>
          <p:cNvSpPr txBox="1"/>
          <p:nvPr/>
        </p:nvSpPr>
        <p:spPr>
          <a:xfrm>
            <a:off x="3947187" y="3754978"/>
            <a:ext cx="352582" cy="126958"/>
          </a:xfrm>
          <a:prstGeom prst="rect">
            <a:avLst/>
          </a:prstGeom>
          <a:noFill/>
        </p:spPr>
        <p:txBody>
          <a:bodyPr wrap="square" lIns="0" tIns="0" rIns="0" bIns="0" rtlCol="0">
            <a:spAutoFit/>
          </a:bodyPr>
          <a:lstStyle/>
          <a:p>
            <a:pPr algn="ctr"/>
            <a:r>
              <a:rPr lang="en-US" sz="825" b="1" dirty="0">
                <a:solidFill>
                  <a:srgbClr val="6A95B2"/>
                </a:solidFill>
                <a:latin typeface="Ebrima" panose="02000000000000000000" pitchFamily="2" charset="0"/>
                <a:ea typeface="Ebrima" panose="02000000000000000000" pitchFamily="2" charset="0"/>
                <a:cs typeface="Ebrima" panose="02000000000000000000" pitchFamily="2" charset="0"/>
              </a:rPr>
              <a:t>PCP</a:t>
            </a:r>
          </a:p>
        </p:txBody>
      </p:sp>
      <p:sp>
        <p:nvSpPr>
          <p:cNvPr id="56" name="TextBox 55"/>
          <p:cNvSpPr txBox="1"/>
          <p:nvPr/>
        </p:nvSpPr>
        <p:spPr>
          <a:xfrm>
            <a:off x="5995751" y="3716878"/>
            <a:ext cx="352582" cy="253916"/>
          </a:xfrm>
          <a:prstGeom prst="rect">
            <a:avLst/>
          </a:prstGeom>
          <a:noFill/>
        </p:spPr>
        <p:txBody>
          <a:bodyPr wrap="square" lIns="0" tIns="0" rIns="0" bIns="0" rtlCol="0">
            <a:spAutoFit/>
          </a:bodyPr>
          <a:lstStyle/>
          <a:p>
            <a:pPr algn="ctr"/>
            <a:r>
              <a:rPr lang="en-US" sz="825" b="1" dirty="0">
                <a:solidFill>
                  <a:srgbClr val="7F9D93"/>
                </a:solidFill>
                <a:latin typeface="Ebrima" panose="02000000000000000000" pitchFamily="2" charset="0"/>
                <a:ea typeface="Ebrima" panose="02000000000000000000" pitchFamily="2" charset="0"/>
                <a:cs typeface="Ebrima" panose="02000000000000000000" pitchFamily="2" charset="0"/>
              </a:rPr>
              <a:t>ACUTE</a:t>
            </a:r>
          </a:p>
        </p:txBody>
      </p:sp>
      <p:sp>
        <p:nvSpPr>
          <p:cNvPr id="57" name="TextBox 56"/>
          <p:cNvSpPr txBox="1"/>
          <p:nvPr/>
        </p:nvSpPr>
        <p:spPr>
          <a:xfrm>
            <a:off x="1402394" y="2025831"/>
            <a:ext cx="1160994" cy="323165"/>
          </a:xfrm>
          <a:prstGeom prst="rect">
            <a:avLst/>
          </a:prstGeom>
          <a:noFill/>
          <a:ln>
            <a:noFill/>
          </a:ln>
        </p:spPr>
        <p:txBody>
          <a:bodyPr wrap="square" lIns="0" tIns="0" rIns="0" bIns="0" rtlCol="0" anchor="ctr">
            <a:spAutoFit/>
          </a:bodyPr>
          <a:lstStyle/>
          <a:p>
            <a:pPr algn="ctr"/>
            <a:r>
              <a:rPr lang="en-US" sz="1050" b="1" dirty="0">
                <a:solidFill>
                  <a:srgbClr val="007AD6"/>
                </a:solidFill>
                <a:latin typeface="Ebrima" panose="02000000000000000000" pitchFamily="2" charset="0"/>
                <a:ea typeface="Ebrima" panose="02000000000000000000" pitchFamily="2" charset="0"/>
                <a:cs typeface="Ebrima" panose="02000000000000000000" pitchFamily="2" charset="0"/>
              </a:rPr>
              <a:t>Neighborhood Care Center</a:t>
            </a:r>
          </a:p>
        </p:txBody>
      </p:sp>
      <p:sp>
        <p:nvSpPr>
          <p:cNvPr id="58" name="TextBox 57"/>
          <p:cNvSpPr txBox="1"/>
          <p:nvPr/>
        </p:nvSpPr>
        <p:spPr>
          <a:xfrm>
            <a:off x="3649222" y="2058574"/>
            <a:ext cx="1029311" cy="323165"/>
          </a:xfrm>
          <a:prstGeom prst="rect">
            <a:avLst/>
          </a:prstGeom>
          <a:noFill/>
          <a:ln>
            <a:noFill/>
          </a:ln>
        </p:spPr>
        <p:txBody>
          <a:bodyPr wrap="square" lIns="0" tIns="0" rIns="0" bIns="0" rtlCol="0" anchor="ctr">
            <a:spAutoFit/>
          </a:bodyPr>
          <a:lstStyle/>
          <a:p>
            <a:pPr algn="ctr"/>
            <a:r>
              <a:rPr lang="en-US" sz="1050" b="1" dirty="0">
                <a:solidFill>
                  <a:srgbClr val="007AD6"/>
                </a:solidFill>
                <a:latin typeface="Ebrima" panose="02000000000000000000" pitchFamily="2" charset="0"/>
                <a:ea typeface="Ebrima" panose="02000000000000000000" pitchFamily="2" charset="0"/>
                <a:cs typeface="Ebrima" panose="02000000000000000000" pitchFamily="2" charset="0"/>
              </a:rPr>
              <a:t>Intensive Case Management</a:t>
            </a:r>
          </a:p>
        </p:txBody>
      </p:sp>
      <p:sp>
        <p:nvSpPr>
          <p:cNvPr id="59" name="TextBox 58"/>
          <p:cNvSpPr txBox="1"/>
          <p:nvPr/>
        </p:nvSpPr>
        <p:spPr>
          <a:xfrm>
            <a:off x="6738122" y="2134532"/>
            <a:ext cx="847731" cy="161583"/>
          </a:xfrm>
          <a:prstGeom prst="rect">
            <a:avLst/>
          </a:prstGeom>
          <a:noFill/>
          <a:ln>
            <a:noFill/>
          </a:ln>
        </p:spPr>
        <p:txBody>
          <a:bodyPr wrap="square" lIns="0" tIns="0" rIns="0" bIns="0" rtlCol="0" anchor="ctr">
            <a:spAutoFit/>
          </a:bodyPr>
          <a:lstStyle/>
          <a:p>
            <a:pPr algn="ctr"/>
            <a:r>
              <a:rPr lang="en-US" sz="1050" b="1" dirty="0">
                <a:solidFill>
                  <a:srgbClr val="007AD6"/>
                </a:solidFill>
                <a:latin typeface="Ebrima" panose="02000000000000000000" pitchFamily="2" charset="0"/>
                <a:ea typeface="Ebrima" panose="02000000000000000000" pitchFamily="2" charset="0"/>
                <a:cs typeface="Ebrima" panose="02000000000000000000" pitchFamily="2" charset="0"/>
              </a:rPr>
              <a:t>Extensivists</a:t>
            </a:r>
          </a:p>
        </p:txBody>
      </p:sp>
      <p:cxnSp>
        <p:nvCxnSpPr>
          <p:cNvPr id="60" name="Straight Connector 59"/>
          <p:cNvCxnSpPr/>
          <p:nvPr/>
        </p:nvCxnSpPr>
        <p:spPr>
          <a:xfrm flipV="1">
            <a:off x="3094121" y="2579368"/>
            <a:ext cx="0" cy="772097"/>
          </a:xfrm>
          <a:prstGeom prst="line">
            <a:avLst/>
          </a:prstGeom>
          <a:ln w="57150">
            <a:solidFill>
              <a:srgbClr val="0053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ounded Rectangle 60"/>
          <p:cNvSpPr/>
          <p:nvPr/>
        </p:nvSpPr>
        <p:spPr>
          <a:xfrm>
            <a:off x="2791864" y="2216818"/>
            <a:ext cx="604514" cy="604511"/>
          </a:xfrm>
          <a:prstGeom prst="roundRect">
            <a:avLst/>
          </a:prstGeom>
          <a:gradFill flip="none" rotWithShape="1">
            <a:gsLst>
              <a:gs pos="0">
                <a:srgbClr val="007AD6">
                  <a:lumMod val="85000"/>
                  <a:lumOff val="15000"/>
                </a:srgbClr>
              </a:gs>
              <a:gs pos="47000">
                <a:srgbClr val="007AD6"/>
              </a:gs>
              <a:gs pos="100000">
                <a:srgbClr val="0066B2"/>
              </a:gs>
            </a:gsLst>
            <a:path path="circle">
              <a:fillToRect r="100000" b="100000"/>
            </a:path>
            <a:tileRect l="-100000" t="-100000"/>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spcAft>
                <a:spcPts val="450"/>
              </a:spcAft>
            </a:pPr>
            <a:endParaRPr lang="en-US" b="1" kern="0"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sp>
        <p:nvSpPr>
          <p:cNvPr id="62" name="4-Point Star 61"/>
          <p:cNvSpPr/>
          <p:nvPr/>
        </p:nvSpPr>
        <p:spPr>
          <a:xfrm rot="2700000">
            <a:off x="4944236" y="3150079"/>
            <a:ext cx="417195" cy="417195"/>
          </a:xfrm>
          <a:prstGeom prst="star4">
            <a:avLst>
              <a:gd name="adj" fmla="val 20719"/>
            </a:avLst>
          </a:prstGeom>
          <a:solidFill>
            <a:schemeClr val="bg1">
              <a:lumMod val="95000"/>
            </a:schemeClr>
          </a:solidFill>
          <a:ln w="9525">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latin typeface="Ebrima" panose="02000000000000000000" pitchFamily="2" charset="0"/>
              <a:ea typeface="Ebrima" panose="02000000000000000000" pitchFamily="2" charset="0"/>
              <a:cs typeface="Ebrima" panose="02000000000000000000" pitchFamily="2" charset="0"/>
            </a:endParaRPr>
          </a:p>
        </p:txBody>
      </p:sp>
      <p:cxnSp>
        <p:nvCxnSpPr>
          <p:cNvPr id="63" name="Straight Arrow Connector 62"/>
          <p:cNvCxnSpPr/>
          <p:nvPr/>
        </p:nvCxnSpPr>
        <p:spPr>
          <a:xfrm>
            <a:off x="4530760" y="3351464"/>
            <a:ext cx="1244150" cy="0"/>
          </a:xfrm>
          <a:prstGeom prst="straightConnector1">
            <a:avLst/>
          </a:prstGeom>
          <a:ln w="57150">
            <a:solidFill>
              <a:srgbClr val="00539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5152834" y="2579368"/>
            <a:ext cx="0" cy="772097"/>
          </a:xfrm>
          <a:prstGeom prst="line">
            <a:avLst/>
          </a:prstGeom>
          <a:ln w="57150">
            <a:solidFill>
              <a:srgbClr val="005392"/>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4850577" y="2216818"/>
            <a:ext cx="604514" cy="604511"/>
          </a:xfrm>
          <a:prstGeom prst="ellipse">
            <a:avLst/>
          </a:prstGeom>
          <a:gradFill flip="none" rotWithShape="1">
            <a:gsLst>
              <a:gs pos="0">
                <a:srgbClr val="007AD6">
                  <a:lumMod val="85000"/>
                  <a:lumOff val="15000"/>
                </a:srgbClr>
              </a:gs>
              <a:gs pos="47000">
                <a:srgbClr val="007AD6"/>
              </a:gs>
              <a:gs pos="100000">
                <a:srgbClr val="0066B2"/>
              </a:gs>
            </a:gsLst>
            <a:path path="circle">
              <a:fillToRect r="100000" b="100000"/>
            </a:path>
            <a:tileRect l="-100000" t="-100000"/>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spcAft>
                <a:spcPts val="450"/>
              </a:spcAft>
            </a:pPr>
            <a:endParaRPr lang="en-US" b="1" kern="0"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cxnSp>
        <p:nvCxnSpPr>
          <p:cNvPr id="66" name="Straight Connector 65"/>
          <p:cNvCxnSpPr/>
          <p:nvPr/>
        </p:nvCxnSpPr>
        <p:spPr>
          <a:xfrm flipV="1">
            <a:off x="6178298" y="2579368"/>
            <a:ext cx="0" cy="868679"/>
          </a:xfrm>
          <a:prstGeom prst="line">
            <a:avLst/>
          </a:prstGeom>
          <a:ln w="57150">
            <a:solidFill>
              <a:srgbClr val="00539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Oval 66"/>
          <p:cNvSpPr/>
          <p:nvPr/>
        </p:nvSpPr>
        <p:spPr>
          <a:xfrm>
            <a:off x="5876041" y="2216818"/>
            <a:ext cx="604514" cy="604511"/>
          </a:xfrm>
          <a:prstGeom prst="ellipse">
            <a:avLst/>
          </a:prstGeom>
          <a:gradFill flip="none" rotWithShape="1">
            <a:gsLst>
              <a:gs pos="0">
                <a:srgbClr val="007AD6">
                  <a:lumMod val="85000"/>
                  <a:lumOff val="15000"/>
                </a:srgbClr>
              </a:gs>
              <a:gs pos="47000">
                <a:srgbClr val="007AD6"/>
              </a:gs>
              <a:gs pos="100000">
                <a:srgbClr val="0066B2"/>
              </a:gs>
            </a:gsLst>
            <a:path path="circle">
              <a:fillToRect r="100000" b="100000"/>
            </a:path>
            <a:tileRect l="-100000" t="-100000"/>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spcAft>
                <a:spcPts val="450"/>
              </a:spcAft>
            </a:pPr>
            <a:endParaRPr lang="en-US" b="1" kern="0" dirty="0">
              <a:solidFill>
                <a:prstClr val="white"/>
              </a:solidFill>
              <a:latin typeface="Ebrima" panose="02000000000000000000" pitchFamily="2" charset="0"/>
              <a:ea typeface="Ebrima" panose="02000000000000000000" pitchFamily="2" charset="0"/>
              <a:cs typeface="Ebrima" panose="02000000000000000000" pitchFamily="2" charset="0"/>
            </a:endParaRPr>
          </a:p>
        </p:txBody>
      </p:sp>
      <p:sp>
        <p:nvSpPr>
          <p:cNvPr id="68" name="TextBox 67"/>
          <p:cNvSpPr txBox="1"/>
          <p:nvPr/>
        </p:nvSpPr>
        <p:spPr>
          <a:xfrm>
            <a:off x="4805553" y="3534706"/>
            <a:ext cx="694562" cy="207749"/>
          </a:xfrm>
          <a:prstGeom prst="rect">
            <a:avLst/>
          </a:prstGeom>
          <a:noFill/>
        </p:spPr>
        <p:txBody>
          <a:bodyPr wrap="square" lIns="0" tIns="0" rIns="0" bIns="0" rtlCol="0">
            <a:spAutoFit/>
          </a:bodyPr>
          <a:lstStyle/>
          <a:p>
            <a:pPr algn="ctr"/>
            <a:r>
              <a:rPr lang="en-US" sz="675" dirty="0">
                <a:solidFill>
                  <a:prstClr val="black">
                    <a:lumMod val="50000"/>
                    <a:lumOff val="50000"/>
                  </a:prstClr>
                </a:solidFill>
                <a:latin typeface="Ebrima" panose="02000000000000000000" pitchFamily="2" charset="0"/>
                <a:ea typeface="Ebrima" panose="02000000000000000000" pitchFamily="2" charset="0"/>
                <a:cs typeface="Ebrima" panose="02000000000000000000" pitchFamily="2" charset="0"/>
              </a:rPr>
              <a:t>Traditional </a:t>
            </a:r>
          </a:p>
          <a:p>
            <a:pPr algn="ctr"/>
            <a:r>
              <a:rPr lang="en-US" sz="675" dirty="0">
                <a:solidFill>
                  <a:prstClr val="black">
                    <a:lumMod val="50000"/>
                    <a:lumOff val="50000"/>
                  </a:prstClr>
                </a:solidFill>
                <a:latin typeface="Ebrima" panose="02000000000000000000" pitchFamily="2" charset="0"/>
                <a:ea typeface="Ebrima" panose="02000000000000000000" pitchFamily="2" charset="0"/>
                <a:cs typeface="Ebrima" panose="02000000000000000000" pitchFamily="2" charset="0"/>
              </a:rPr>
              <a:t>Gap</a:t>
            </a:r>
          </a:p>
        </p:txBody>
      </p:sp>
      <p:pic>
        <p:nvPicPr>
          <p:cNvPr id="69" name="Picture 2"/>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2883261" y="2387686"/>
            <a:ext cx="421719" cy="265976"/>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0" name="TextBox 69"/>
          <p:cNvSpPr txBox="1"/>
          <p:nvPr/>
        </p:nvSpPr>
        <p:spPr>
          <a:xfrm>
            <a:off x="1219642" y="2402045"/>
            <a:ext cx="1526499" cy="507831"/>
          </a:xfrm>
          <a:prstGeom prst="rect">
            <a:avLst/>
          </a:prstGeom>
          <a:noFill/>
          <a:ln>
            <a:noFill/>
          </a:ln>
        </p:spPr>
        <p:txBody>
          <a:bodyPr wrap="square" lIns="0" tIns="0" rIns="0" bIns="0" rtlCol="0" anchor="ctr">
            <a:spAutoFit/>
          </a:bodyPr>
          <a:lstStyle/>
          <a:p>
            <a:pPr algn="ctr"/>
            <a:r>
              <a:rPr lang="en-US" sz="825"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“Coop” to PCP to provide comprehensive prevention, chronic disease management </a:t>
            </a:r>
          </a:p>
          <a:p>
            <a:pPr algn="ctr"/>
            <a:r>
              <a:rPr lang="en-US" sz="825"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via interdisciplinary care team</a:t>
            </a:r>
          </a:p>
        </p:txBody>
      </p:sp>
      <p:sp>
        <p:nvSpPr>
          <p:cNvPr id="71" name="TextBox 70"/>
          <p:cNvSpPr txBox="1"/>
          <p:nvPr/>
        </p:nvSpPr>
        <p:spPr>
          <a:xfrm>
            <a:off x="3599638" y="2454625"/>
            <a:ext cx="1133734" cy="380873"/>
          </a:xfrm>
          <a:prstGeom prst="rect">
            <a:avLst/>
          </a:prstGeom>
          <a:noFill/>
          <a:ln>
            <a:noFill/>
          </a:ln>
        </p:spPr>
        <p:txBody>
          <a:bodyPr wrap="square" lIns="0" tIns="0" rIns="0" bIns="0" rtlCol="0" anchor="ctr">
            <a:spAutoFit/>
          </a:bodyPr>
          <a:lstStyle/>
          <a:p>
            <a:pPr algn="ctr"/>
            <a:r>
              <a:rPr lang="en-US" sz="825"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Manage transitions &amp; high risk episodes, coordinate visits</a:t>
            </a:r>
          </a:p>
        </p:txBody>
      </p:sp>
      <p:sp>
        <p:nvSpPr>
          <p:cNvPr id="72" name="TextBox 71"/>
          <p:cNvSpPr txBox="1"/>
          <p:nvPr/>
        </p:nvSpPr>
        <p:spPr>
          <a:xfrm>
            <a:off x="6566611" y="2381738"/>
            <a:ext cx="1241048" cy="380873"/>
          </a:xfrm>
          <a:prstGeom prst="rect">
            <a:avLst/>
          </a:prstGeom>
          <a:noFill/>
          <a:ln>
            <a:noFill/>
          </a:ln>
        </p:spPr>
        <p:txBody>
          <a:bodyPr wrap="square" lIns="0" tIns="0" rIns="0" bIns="0" rtlCol="0" anchor="ctr">
            <a:spAutoFit/>
          </a:bodyPr>
          <a:lstStyle/>
          <a:p>
            <a:pPr algn="ctr"/>
            <a:r>
              <a:rPr lang="en-US" sz="825" dirty="0">
                <a:solidFill>
                  <a:prstClr val="black">
                    <a:lumMod val="75000"/>
                    <a:lumOff val="25000"/>
                  </a:prstClr>
                </a:solidFill>
                <a:latin typeface="Ebrima" panose="02000000000000000000" pitchFamily="2" charset="0"/>
                <a:ea typeface="Ebrima" panose="02000000000000000000" pitchFamily="2" charset="0"/>
                <a:cs typeface="Ebrima" panose="02000000000000000000" pitchFamily="2" charset="0"/>
              </a:rPr>
              <a:t>Manage care in hospital, SNF, and post-discharge clinic; link to PCP</a:t>
            </a:r>
          </a:p>
        </p:txBody>
      </p:sp>
      <p:pic>
        <p:nvPicPr>
          <p:cNvPr id="87" name="Picture 8" descr="https://d30y9cdsu7xlg0.cloudfront.net/png/220168-200.png">
            <a:hlinkClick r:id="rId13" tooltip="Meeting"/>
          </p:cNvPr>
          <p:cNvPicPr>
            <a:picLocks noChangeAspect="1" noChangeArrowheads="1"/>
          </p:cNvPicPr>
          <p:nvPr/>
        </p:nvPicPr>
        <p:blipFill>
          <a:blip r:embed="rId14" cstate="print">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4942024" y="2289213"/>
            <a:ext cx="421620" cy="421620"/>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pic>
        <p:nvPicPr>
          <p:cNvPr id="88" name="Picture 6" descr="https://d30y9cdsu7xlg0.cloudfront.net/png/520597-200.png">
            <a:hlinkClick r:id="rId16" tooltip="Doctor"/>
          </p:cNvPr>
          <p:cNvPicPr>
            <a:picLocks noChangeAspect="1" noChangeArrowheads="1"/>
          </p:cNvPicPr>
          <p:nvPr/>
        </p:nvPicPr>
        <p:blipFill>
          <a:blip r:embed="rId17" cstate="print">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5982222" y="2322996"/>
            <a:ext cx="392155" cy="392155"/>
          </a:xfrm>
          <a:prstGeom prst="rect">
            <a:avLst/>
          </a:prstGeom>
          <a:noFill/>
          <a:effectLst>
            <a:outerShdw blurRad="50800" dist="38100" dir="5400000" sx="99000" sy="99000" algn="t" rotWithShape="0">
              <a:prstClr val="black">
                <a:alpha val="15000"/>
              </a:prstClr>
            </a:outerShdw>
          </a:effectLst>
          <a:extLst>
            <a:ext uri="{909E8E84-426E-40DD-AFC4-6F175D3DCCD1}">
              <a14:hiddenFill xmlns:a14="http://schemas.microsoft.com/office/drawing/2010/main">
                <a:solidFill>
                  <a:srgbClr val="FFFFFF"/>
                </a:solidFill>
              </a14:hiddenFill>
            </a:ext>
          </a:extLst>
        </p:spPr>
      </p:pic>
      <p:cxnSp>
        <p:nvCxnSpPr>
          <p:cNvPr id="90" name="Straight Arrow Connector 89"/>
          <p:cNvCxnSpPr/>
          <p:nvPr/>
        </p:nvCxnSpPr>
        <p:spPr>
          <a:xfrm>
            <a:off x="2472046" y="3351464"/>
            <a:ext cx="1244150" cy="0"/>
          </a:xfrm>
          <a:prstGeom prst="straightConnector1">
            <a:avLst/>
          </a:prstGeom>
          <a:ln w="57150">
            <a:solidFill>
              <a:srgbClr val="00539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4" name="Curved Left Arrow 93"/>
          <p:cNvSpPr/>
          <p:nvPr/>
        </p:nvSpPr>
        <p:spPr>
          <a:xfrm rot="16200000">
            <a:off x="4026525" y="1073751"/>
            <a:ext cx="342395" cy="1910226"/>
          </a:xfrm>
          <a:prstGeom prst="curvedLeftArrow">
            <a:avLst/>
          </a:prstGeom>
          <a:solidFill>
            <a:srgbClr val="0079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Ebrima" panose="02000000000000000000" pitchFamily="2" charset="0"/>
              <a:ea typeface="Ebrima" panose="02000000000000000000" pitchFamily="2" charset="0"/>
              <a:cs typeface="Ebrima" panose="02000000000000000000" pitchFamily="2" charset="0"/>
            </a:endParaRPr>
          </a:p>
        </p:txBody>
      </p:sp>
      <p:sp>
        <p:nvSpPr>
          <p:cNvPr id="95" name="Curved Left Arrow 94"/>
          <p:cNvSpPr/>
          <p:nvPr/>
        </p:nvSpPr>
        <p:spPr>
          <a:xfrm rot="16200000">
            <a:off x="4486276" y="613998"/>
            <a:ext cx="344666" cy="2832001"/>
          </a:xfrm>
          <a:prstGeom prst="curvedLeftArrow">
            <a:avLst/>
          </a:prstGeom>
          <a:solidFill>
            <a:srgbClr val="0079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latin typeface="Ebrima" panose="02000000000000000000" pitchFamily="2" charset="0"/>
              <a:ea typeface="Ebrima" panose="02000000000000000000" pitchFamily="2" charset="0"/>
              <a:cs typeface="Ebrima" panose="02000000000000000000" pitchFamily="2" charset="0"/>
            </a:endParaRPr>
          </a:p>
        </p:txBody>
      </p:sp>
    </p:spTree>
    <p:extLst>
      <p:ext uri="{BB962C8B-B14F-4D97-AF65-F5344CB8AC3E}">
        <p14:creationId xmlns:p14="http://schemas.microsoft.com/office/powerpoint/2010/main" val="1694410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46000"/>
          </a:schemeClr>
        </a:solidFill>
        <a:effectLst/>
      </p:bgPr>
    </p:bg>
    <p:spTree>
      <p:nvGrpSpPr>
        <p:cNvPr id="1" name=""/>
        <p:cNvGrpSpPr/>
        <p:nvPr/>
      </p:nvGrpSpPr>
      <p:grpSpPr>
        <a:xfrm>
          <a:off x="0" y="0"/>
          <a:ext cx="0" cy="0"/>
          <a:chOff x="0" y="0"/>
          <a:chExt cx="0" cy="0"/>
        </a:xfrm>
      </p:grpSpPr>
      <p:pic>
        <p:nvPicPr>
          <p:cNvPr id="16" name="Picture Placeholder 15"/>
          <p:cNvPicPr>
            <a:picLocks noGrp="1" noChangeAspect="1"/>
          </p:cNvPicPr>
          <p:nvPr>
            <p:ph type="pic" sz="quarter" idx="13"/>
          </p:nvPr>
        </p:nvPicPr>
        <p:blipFill rotWithShape="1">
          <a:blip r:embed="rId2" cstate="print">
            <a:extLst>
              <a:ext uri="{BEBA8EAE-BF5A-486C-A8C5-ECC9F3942E4B}">
                <a14:imgProps xmlns:a14="http://schemas.microsoft.com/office/drawing/2010/main">
                  <a14:imgLayer r:embed="rId3">
                    <a14:imgEffect>
                      <a14:brightnessContrast bright="2000" contrast="-75000"/>
                    </a14:imgEffect>
                  </a14:imgLayer>
                </a14:imgProps>
              </a:ext>
              <a:ext uri="{28A0092B-C50C-407E-A947-70E740481C1C}">
                <a14:useLocalDpi xmlns:a14="http://schemas.microsoft.com/office/drawing/2010/main" val="0"/>
              </a:ext>
            </a:extLst>
          </a:blip>
          <a:srcRect t="4876" b="10199"/>
          <a:stretch/>
        </p:blipFill>
        <p:spPr>
          <a:noFill/>
        </p:spPr>
      </p:pic>
      <p:sp>
        <p:nvSpPr>
          <p:cNvPr id="9" name="Freeform 8"/>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Rectangle 6"/>
          <p:cNvSpPr/>
          <p:nvPr/>
        </p:nvSpPr>
        <p:spPr>
          <a:xfrm>
            <a:off x="4277350" y="1697111"/>
            <a:ext cx="184731" cy="1569660"/>
          </a:xfrm>
          <a:prstGeom prst="rect">
            <a:avLst/>
          </a:prstGeom>
        </p:spPr>
        <p:txBody>
          <a:bodyPr wrap="none">
            <a:spAutoFit/>
          </a:bodyPr>
          <a:lstStyle/>
          <a:p>
            <a:endParaRPr lang="en-US" sz="9600"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2" name="Title 1"/>
          <p:cNvSpPr txBox="1">
            <a:spLocks/>
          </p:cNvSpPr>
          <p:nvPr/>
        </p:nvSpPr>
        <p:spPr>
          <a:xfrm>
            <a:off x="509915" y="570306"/>
            <a:ext cx="7829267" cy="857250"/>
          </a:xfrm>
          <a:prstGeom prst="rect">
            <a:avLst/>
          </a:prstGeom>
        </p:spPr>
        <p:txBody>
          <a:bodyPr vert="horz" lIns="68580" tIns="34290" rIns="68580" bIns="34290" rtlCol="0" anchor="ctr">
            <a:normAutofit fontScale="97500"/>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chemeClr val="tx1">
                    <a:lumMod val="10000"/>
                    <a:lumOff val="90000"/>
                  </a:schemeClr>
                </a:solidFill>
              </a:rPr>
              <a:t>We help patients avoid chronic disease progression</a:t>
            </a:r>
          </a:p>
        </p:txBody>
      </p:sp>
      <p:sp>
        <p:nvSpPr>
          <p:cNvPr id="13"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Impact</a:t>
            </a:r>
          </a:p>
        </p:txBody>
      </p:sp>
      <p:sp>
        <p:nvSpPr>
          <p:cNvPr id="14" name="TextBox 13"/>
          <p:cNvSpPr txBox="1"/>
          <p:nvPr/>
        </p:nvSpPr>
        <p:spPr>
          <a:xfrm>
            <a:off x="315574" y="2302837"/>
            <a:ext cx="1031051" cy="369332"/>
          </a:xfrm>
          <a:prstGeom prst="rect">
            <a:avLst/>
          </a:prstGeom>
          <a:noFill/>
        </p:spPr>
        <p:txBody>
          <a:bodyPr wrap="none" rtlCol="0">
            <a:spAutoFit/>
          </a:bodyPr>
          <a:lstStyle/>
          <a:p>
            <a:r>
              <a:rPr lang="en-US"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Diabetes</a:t>
            </a:r>
          </a:p>
        </p:txBody>
      </p:sp>
      <p:sp>
        <p:nvSpPr>
          <p:cNvPr id="17" name="TextBox 16"/>
          <p:cNvSpPr txBox="1"/>
          <p:nvPr/>
        </p:nvSpPr>
        <p:spPr>
          <a:xfrm>
            <a:off x="1948426" y="1812417"/>
            <a:ext cx="1668437"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Status Quo</a:t>
            </a:r>
          </a:p>
        </p:txBody>
      </p:sp>
      <p:sp>
        <p:nvSpPr>
          <p:cNvPr id="18" name="TextBox 17"/>
          <p:cNvSpPr txBox="1"/>
          <p:nvPr/>
        </p:nvSpPr>
        <p:spPr>
          <a:xfrm>
            <a:off x="4202115" y="1764575"/>
            <a:ext cx="1904430"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CareMore Redesign</a:t>
            </a:r>
          </a:p>
        </p:txBody>
      </p:sp>
      <p:sp>
        <p:nvSpPr>
          <p:cNvPr id="20" name="TextBox 19"/>
          <p:cNvSpPr txBox="1"/>
          <p:nvPr/>
        </p:nvSpPr>
        <p:spPr>
          <a:xfrm>
            <a:off x="1624580" y="2095115"/>
            <a:ext cx="1556836"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No time for insulin teaching</a:t>
            </a:r>
          </a:p>
        </p:txBody>
      </p:sp>
      <p:sp>
        <p:nvSpPr>
          <p:cNvPr id="21" name="TextBox 20"/>
          <p:cNvSpPr txBox="1"/>
          <p:nvPr/>
        </p:nvSpPr>
        <p:spPr>
          <a:xfrm>
            <a:off x="1639815" y="2294766"/>
            <a:ext cx="1768433"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No nutrition or exercise support</a:t>
            </a:r>
          </a:p>
        </p:txBody>
      </p:sp>
      <p:sp>
        <p:nvSpPr>
          <p:cNvPr id="22" name="TextBox 21"/>
          <p:cNvSpPr txBox="1"/>
          <p:nvPr/>
        </p:nvSpPr>
        <p:spPr>
          <a:xfrm>
            <a:off x="1639814" y="2479432"/>
            <a:ext cx="1287532"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No intensive follow-up</a:t>
            </a:r>
          </a:p>
        </p:txBody>
      </p:sp>
      <p:sp>
        <p:nvSpPr>
          <p:cNvPr id="23" name="TextBox 22"/>
          <p:cNvSpPr txBox="1"/>
          <p:nvPr/>
        </p:nvSpPr>
        <p:spPr>
          <a:xfrm>
            <a:off x="1639815" y="2678651"/>
            <a:ext cx="1771639"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No coordinated foot/wound care</a:t>
            </a:r>
          </a:p>
        </p:txBody>
      </p:sp>
      <p:sp>
        <p:nvSpPr>
          <p:cNvPr id="24" name="TextBox 23"/>
          <p:cNvSpPr txBox="1"/>
          <p:nvPr/>
        </p:nvSpPr>
        <p:spPr>
          <a:xfrm>
            <a:off x="4193376" y="2039175"/>
            <a:ext cx="1518364"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Intensive patient education</a:t>
            </a:r>
          </a:p>
        </p:txBody>
      </p:sp>
      <p:sp>
        <p:nvSpPr>
          <p:cNvPr id="25" name="TextBox 24"/>
          <p:cNvSpPr txBox="1"/>
          <p:nvPr/>
        </p:nvSpPr>
        <p:spPr>
          <a:xfrm>
            <a:off x="4193376" y="2206619"/>
            <a:ext cx="2278188"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Concentrated care (longer, frequent visits)</a:t>
            </a:r>
          </a:p>
        </p:txBody>
      </p:sp>
      <p:sp>
        <p:nvSpPr>
          <p:cNvPr id="26" name="TextBox 25"/>
          <p:cNvSpPr txBox="1"/>
          <p:nvPr/>
        </p:nvSpPr>
        <p:spPr>
          <a:xfrm>
            <a:off x="4200937" y="2369763"/>
            <a:ext cx="1903085"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Integrated nutrition &amp; wound care</a:t>
            </a:r>
          </a:p>
        </p:txBody>
      </p:sp>
      <p:sp>
        <p:nvSpPr>
          <p:cNvPr id="28" name="TextBox 27"/>
          <p:cNvSpPr txBox="1"/>
          <p:nvPr/>
        </p:nvSpPr>
        <p:spPr>
          <a:xfrm>
            <a:off x="4200937" y="2537207"/>
            <a:ext cx="1726755"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Home monitoring when needed</a:t>
            </a:r>
          </a:p>
        </p:txBody>
      </p:sp>
      <p:sp>
        <p:nvSpPr>
          <p:cNvPr id="29" name="TextBox 28"/>
          <p:cNvSpPr txBox="1"/>
          <p:nvPr/>
        </p:nvSpPr>
        <p:spPr>
          <a:xfrm>
            <a:off x="7222087" y="1764575"/>
            <a:ext cx="1054370"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Outcomes</a:t>
            </a:r>
          </a:p>
        </p:txBody>
      </p:sp>
      <p:sp>
        <p:nvSpPr>
          <p:cNvPr id="30" name="TextBox 29"/>
          <p:cNvSpPr txBox="1"/>
          <p:nvPr/>
        </p:nvSpPr>
        <p:spPr>
          <a:xfrm>
            <a:off x="7079498" y="2120135"/>
            <a:ext cx="1298753" cy="276999"/>
          </a:xfrm>
          <a:prstGeom prst="rect">
            <a:avLst/>
          </a:prstGeom>
          <a:noFill/>
        </p:spPr>
        <p:txBody>
          <a:bodyPr wrap="none" rtlCol="0">
            <a:spAutoFit/>
          </a:bodyPr>
          <a:lstStyle/>
          <a:p>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77.1% lower A1c</a:t>
            </a:r>
          </a:p>
        </p:txBody>
      </p:sp>
      <p:sp>
        <p:nvSpPr>
          <p:cNvPr id="31" name="TextBox 30"/>
          <p:cNvSpPr txBox="1"/>
          <p:nvPr/>
        </p:nvSpPr>
        <p:spPr>
          <a:xfrm>
            <a:off x="6834157" y="2404769"/>
            <a:ext cx="1754455" cy="276999"/>
          </a:xfrm>
          <a:prstGeom prst="rect">
            <a:avLst/>
          </a:prstGeom>
          <a:noFill/>
        </p:spPr>
        <p:txBody>
          <a:bodyPr wrap="none" rtlCol="0">
            <a:spAutoFit/>
          </a:bodyPr>
          <a:lstStyle/>
          <a:p>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66% fewer amputations</a:t>
            </a:r>
          </a:p>
        </p:txBody>
      </p:sp>
      <p:sp>
        <p:nvSpPr>
          <p:cNvPr id="35" name="TextBox 34"/>
          <p:cNvSpPr txBox="1"/>
          <p:nvPr/>
        </p:nvSpPr>
        <p:spPr>
          <a:xfrm>
            <a:off x="265079" y="3725515"/>
            <a:ext cx="1377300" cy="369332"/>
          </a:xfrm>
          <a:prstGeom prst="rect">
            <a:avLst/>
          </a:prstGeom>
          <a:noFill/>
        </p:spPr>
        <p:txBody>
          <a:bodyPr wrap="none" rtlCol="0">
            <a:spAutoFit/>
          </a:bodyPr>
          <a:lstStyle/>
          <a:p>
            <a:r>
              <a:rPr lang="en-US"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CKD/ESRD</a:t>
            </a:r>
          </a:p>
        </p:txBody>
      </p:sp>
      <p:sp>
        <p:nvSpPr>
          <p:cNvPr id="36" name="TextBox 35"/>
          <p:cNvSpPr txBox="1"/>
          <p:nvPr/>
        </p:nvSpPr>
        <p:spPr>
          <a:xfrm>
            <a:off x="1924585" y="3224326"/>
            <a:ext cx="1668437"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Status Quo</a:t>
            </a:r>
          </a:p>
        </p:txBody>
      </p:sp>
      <p:sp>
        <p:nvSpPr>
          <p:cNvPr id="37" name="TextBox 36"/>
          <p:cNvSpPr txBox="1"/>
          <p:nvPr/>
        </p:nvSpPr>
        <p:spPr>
          <a:xfrm>
            <a:off x="4151621" y="3187253"/>
            <a:ext cx="1904430"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CareMore Redesign</a:t>
            </a:r>
          </a:p>
        </p:txBody>
      </p:sp>
      <p:sp>
        <p:nvSpPr>
          <p:cNvPr id="38" name="TextBox 37"/>
          <p:cNvSpPr txBox="1"/>
          <p:nvPr/>
        </p:nvSpPr>
        <p:spPr>
          <a:xfrm>
            <a:off x="4173862" y="3477536"/>
            <a:ext cx="2018501"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Early CKD diagnosis &amp; management</a:t>
            </a:r>
          </a:p>
        </p:txBody>
      </p:sp>
      <p:sp>
        <p:nvSpPr>
          <p:cNvPr id="39" name="TextBox 38"/>
          <p:cNvSpPr txBox="1"/>
          <p:nvPr/>
        </p:nvSpPr>
        <p:spPr>
          <a:xfrm>
            <a:off x="4173862" y="3676756"/>
            <a:ext cx="1588897"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Optimal hemodialysis access</a:t>
            </a:r>
          </a:p>
        </p:txBody>
      </p:sp>
      <p:sp>
        <p:nvSpPr>
          <p:cNvPr id="40" name="TextBox 39"/>
          <p:cNvSpPr txBox="1"/>
          <p:nvPr/>
        </p:nvSpPr>
        <p:spPr>
          <a:xfrm>
            <a:off x="4189096" y="3861853"/>
            <a:ext cx="1531188"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Intensive case management</a:t>
            </a:r>
          </a:p>
        </p:txBody>
      </p:sp>
      <p:sp>
        <p:nvSpPr>
          <p:cNvPr id="41" name="TextBox 40"/>
          <p:cNvSpPr txBox="1"/>
          <p:nvPr/>
        </p:nvSpPr>
        <p:spPr>
          <a:xfrm>
            <a:off x="4189096" y="4061072"/>
            <a:ext cx="1890261"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Urgent response to dialysis centers</a:t>
            </a:r>
          </a:p>
        </p:txBody>
      </p:sp>
      <p:sp>
        <p:nvSpPr>
          <p:cNvPr id="46" name="TextBox 45"/>
          <p:cNvSpPr txBox="1"/>
          <p:nvPr/>
        </p:nvSpPr>
        <p:spPr>
          <a:xfrm>
            <a:off x="7152466" y="3187253"/>
            <a:ext cx="1054370" cy="300082"/>
          </a:xfrm>
          <a:prstGeom prst="rect">
            <a:avLst/>
          </a:prstGeom>
          <a:noFill/>
        </p:spPr>
        <p:txBody>
          <a:bodyPr wrap="square" rtlCol="0">
            <a:spAutoFit/>
          </a:bodyPr>
          <a:lstStyle/>
          <a:p>
            <a:r>
              <a:rPr lang="en-US" sz="1350" b="1" dirty="0">
                <a:solidFill>
                  <a:schemeClr val="tx1">
                    <a:lumMod val="10000"/>
                    <a:lumOff val="90000"/>
                  </a:schemeClr>
                </a:solidFill>
                <a:latin typeface="Ebrima" panose="02000000000000000000" pitchFamily="2" charset="0"/>
                <a:ea typeface="Ebrima" panose="02000000000000000000" pitchFamily="2" charset="0"/>
                <a:cs typeface="Ebrima" panose="02000000000000000000" pitchFamily="2" charset="0"/>
              </a:rPr>
              <a:t>Outcomes</a:t>
            </a:r>
          </a:p>
        </p:txBody>
      </p:sp>
      <p:sp>
        <p:nvSpPr>
          <p:cNvPr id="47" name="TextBox 46"/>
          <p:cNvSpPr txBox="1"/>
          <p:nvPr/>
        </p:nvSpPr>
        <p:spPr>
          <a:xfrm>
            <a:off x="6685347" y="3524765"/>
            <a:ext cx="2057871" cy="461665"/>
          </a:xfrm>
          <a:prstGeom prst="rect">
            <a:avLst/>
          </a:prstGeom>
          <a:noFill/>
        </p:spPr>
        <p:txBody>
          <a:bodyPr wrap="none" rtlCol="0">
            <a:spAutoFit/>
          </a:bodyPr>
          <a:lstStyle/>
          <a:p>
            <a:pPr algn="ctr"/>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CKD 3 to ESRD progression</a:t>
            </a:r>
          </a:p>
          <a:p>
            <a:pPr algn="ctr"/>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delayed by 18 years </a:t>
            </a:r>
          </a:p>
        </p:txBody>
      </p:sp>
      <p:sp>
        <p:nvSpPr>
          <p:cNvPr id="48" name="TextBox 47"/>
          <p:cNvSpPr txBox="1"/>
          <p:nvPr/>
        </p:nvSpPr>
        <p:spPr>
          <a:xfrm>
            <a:off x="6806387" y="3995029"/>
            <a:ext cx="1792927" cy="461665"/>
          </a:xfrm>
          <a:prstGeom prst="rect">
            <a:avLst/>
          </a:prstGeom>
          <a:noFill/>
        </p:spPr>
        <p:txBody>
          <a:bodyPr wrap="none" rtlCol="0">
            <a:spAutoFit/>
          </a:bodyPr>
          <a:lstStyle/>
          <a:p>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45% fewer admissions</a:t>
            </a:r>
          </a:p>
          <a:p>
            <a:r>
              <a:rPr lang="en-US" sz="12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85% fewer hospital days</a:t>
            </a:r>
          </a:p>
        </p:txBody>
      </p:sp>
      <p:sp>
        <p:nvSpPr>
          <p:cNvPr id="49" name="TextBox 48"/>
          <p:cNvSpPr txBox="1"/>
          <p:nvPr/>
        </p:nvSpPr>
        <p:spPr>
          <a:xfrm>
            <a:off x="4173862" y="4254268"/>
            <a:ext cx="2239716"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Monthly preventive care (access, wounds)</a:t>
            </a:r>
          </a:p>
        </p:txBody>
      </p:sp>
      <p:sp>
        <p:nvSpPr>
          <p:cNvPr id="50" name="TextBox 49"/>
          <p:cNvSpPr txBox="1"/>
          <p:nvPr/>
        </p:nvSpPr>
        <p:spPr>
          <a:xfrm>
            <a:off x="1654951" y="3497546"/>
            <a:ext cx="1303562"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Late diagnosis of CKD</a:t>
            </a:r>
          </a:p>
        </p:txBody>
      </p:sp>
      <p:sp>
        <p:nvSpPr>
          <p:cNvPr id="51" name="TextBox 50"/>
          <p:cNvSpPr txBox="1"/>
          <p:nvPr/>
        </p:nvSpPr>
        <p:spPr>
          <a:xfrm>
            <a:off x="1654952" y="3696765"/>
            <a:ext cx="1601721"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Inadequate dialysis planning</a:t>
            </a:r>
          </a:p>
        </p:txBody>
      </p:sp>
      <p:sp>
        <p:nvSpPr>
          <p:cNvPr id="52" name="TextBox 51"/>
          <p:cNvSpPr txBox="1"/>
          <p:nvPr/>
        </p:nvSpPr>
        <p:spPr>
          <a:xfrm>
            <a:off x="1670186" y="3881862"/>
            <a:ext cx="1893467"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Admissions from avoidable factors</a:t>
            </a:r>
          </a:p>
        </p:txBody>
      </p:sp>
      <p:sp>
        <p:nvSpPr>
          <p:cNvPr id="53" name="TextBox 52"/>
          <p:cNvSpPr txBox="1"/>
          <p:nvPr/>
        </p:nvSpPr>
        <p:spPr>
          <a:xfrm>
            <a:off x="1670186" y="4081082"/>
            <a:ext cx="2028119" cy="230832"/>
          </a:xfrm>
          <a:prstGeom prst="rect">
            <a:avLst/>
          </a:prstGeom>
          <a:noFill/>
        </p:spPr>
        <p:txBody>
          <a:bodyPr wrap="none" rtlCol="0">
            <a:spAutoFit/>
          </a:bodyPr>
          <a:lstStyle/>
          <a:p>
            <a:r>
              <a:rPr lang="en-US" sz="900" b="1" dirty="0">
                <a:solidFill>
                  <a:schemeClr val="accent6">
                    <a:lumMod val="20000"/>
                    <a:lumOff val="80000"/>
                  </a:schemeClr>
                </a:solidFill>
                <a:latin typeface="Ebrima" panose="02000000000000000000" pitchFamily="2" charset="0"/>
                <a:ea typeface="Ebrima" panose="02000000000000000000" pitchFamily="2" charset="0"/>
                <a:cs typeface="Ebrima" panose="02000000000000000000" pitchFamily="2" charset="0"/>
              </a:rPr>
              <a:t>Dialysis centers with no primary care</a:t>
            </a:r>
          </a:p>
        </p:txBody>
      </p:sp>
    </p:spTree>
    <p:extLst>
      <p:ext uri="{BB962C8B-B14F-4D97-AF65-F5344CB8AC3E}">
        <p14:creationId xmlns:p14="http://schemas.microsoft.com/office/powerpoint/2010/main" val="36591701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Box 52"/>
          <p:cNvSpPr txBox="1"/>
          <p:nvPr/>
        </p:nvSpPr>
        <p:spPr>
          <a:xfrm>
            <a:off x="115150" y="4849427"/>
            <a:ext cx="4564801" cy="215444"/>
          </a:xfrm>
          <a:prstGeom prst="rect">
            <a:avLst/>
          </a:prstGeom>
          <a:noFill/>
        </p:spPr>
        <p:txBody>
          <a:bodyPr wrap="square" lIns="0" tIns="0" rIns="0" bIns="0" rtlCol="0">
            <a:spAutoFit/>
          </a:bodyPr>
          <a:lstStyle/>
          <a:p>
            <a:r>
              <a:rPr lang="en-US" sz="700" dirty="0">
                <a:solidFill>
                  <a:schemeClr val="bg1"/>
                </a:solidFill>
                <a:latin typeface="+mj-lt"/>
                <a:ea typeface="Adobe Gothic Std B" pitchFamily="34" charset="-128"/>
                <a:cs typeface="Aharoni" panose="02010803020104030203" pitchFamily="2" charset="-79"/>
              </a:rPr>
              <a:t>CareMore 2016 Hospital Metrics. Admissions and days are rates per 1,000 beneficiaries. Inpatient LOS is in days. </a:t>
            </a:r>
          </a:p>
          <a:p>
            <a:r>
              <a:rPr lang="en-US" sz="700" dirty="0">
                <a:solidFill>
                  <a:schemeClr val="bg1"/>
                </a:solidFill>
                <a:latin typeface="+mj-lt"/>
                <a:ea typeface="Adobe Gothic Std B" pitchFamily="34" charset="-128"/>
                <a:cs typeface="Aharoni" panose="02010803020104030203" pitchFamily="2" charset="-79"/>
              </a:rPr>
              <a:t>Medicare averages from most recent data available, 2013 HHS Health Information Warehouse (www.healthindicators.gov).</a:t>
            </a:r>
          </a:p>
        </p:txBody>
      </p:sp>
      <p:sp>
        <p:nvSpPr>
          <p:cNvPr id="60" name="TextBox 59"/>
          <p:cNvSpPr txBox="1"/>
          <p:nvPr/>
        </p:nvSpPr>
        <p:spPr>
          <a:xfrm>
            <a:off x="6124056" y="2337003"/>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5.4</a:t>
            </a:r>
          </a:p>
        </p:txBody>
      </p:sp>
      <p:sp>
        <p:nvSpPr>
          <p:cNvPr id="61" name="TextBox 60"/>
          <p:cNvSpPr txBox="1"/>
          <p:nvPr/>
        </p:nvSpPr>
        <p:spPr>
          <a:xfrm>
            <a:off x="6729774" y="2636722"/>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4.1</a:t>
            </a:r>
          </a:p>
        </p:txBody>
      </p:sp>
      <p:sp>
        <p:nvSpPr>
          <p:cNvPr id="62" name="TextBox 61"/>
          <p:cNvSpPr txBox="1"/>
          <p:nvPr/>
        </p:nvSpPr>
        <p:spPr>
          <a:xfrm>
            <a:off x="6077463" y="3823731"/>
            <a:ext cx="556528"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Medicare Average</a:t>
            </a:r>
          </a:p>
        </p:txBody>
      </p:sp>
      <p:sp>
        <p:nvSpPr>
          <p:cNvPr id="63" name="TextBox 62"/>
          <p:cNvSpPr txBox="1"/>
          <p:nvPr/>
        </p:nvSpPr>
        <p:spPr>
          <a:xfrm>
            <a:off x="6723929" y="3823731"/>
            <a:ext cx="475035"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CareMore </a:t>
            </a:r>
          </a:p>
          <a:p>
            <a:pPr algn="ctr"/>
            <a:r>
              <a:rPr lang="en-US" sz="800" dirty="0">
                <a:solidFill>
                  <a:srgbClr val="002060"/>
                </a:solidFill>
                <a:latin typeface="+mj-lt"/>
                <a:ea typeface="Adobe Gothic Std B" pitchFamily="34" charset="-128"/>
                <a:cs typeface="Aharoni" panose="02010803020104030203" pitchFamily="2" charset="-79"/>
              </a:rPr>
              <a:t>(2016)</a:t>
            </a:r>
          </a:p>
        </p:txBody>
      </p:sp>
      <p:grpSp>
        <p:nvGrpSpPr>
          <p:cNvPr id="2" name="Group 1"/>
          <p:cNvGrpSpPr/>
          <p:nvPr/>
        </p:nvGrpSpPr>
        <p:grpSpPr>
          <a:xfrm>
            <a:off x="5904352" y="2576999"/>
            <a:ext cx="1538561" cy="1218882"/>
            <a:chOff x="6578923" y="2520950"/>
            <a:chExt cx="1538561" cy="1409741"/>
          </a:xfrm>
        </p:grpSpPr>
        <p:sp>
          <p:nvSpPr>
            <p:cNvPr id="64" name="Rectangle 63"/>
            <p:cNvSpPr/>
            <p:nvPr/>
          </p:nvSpPr>
          <p:spPr>
            <a:xfrm>
              <a:off x="6781800" y="2520950"/>
              <a:ext cx="496999" cy="1409740"/>
            </a:xfrm>
            <a:prstGeom prst="rect">
              <a:avLst/>
            </a:prstGeom>
            <a:solidFill>
              <a:srgbClr val="2A4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65" name="Rectangle 64"/>
            <p:cNvSpPr/>
            <p:nvPr/>
          </p:nvSpPr>
          <p:spPr>
            <a:xfrm>
              <a:off x="7387518" y="2863850"/>
              <a:ext cx="496999" cy="106684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cxnSp>
          <p:nvCxnSpPr>
            <p:cNvPr id="66" name="Straight Connector 65"/>
            <p:cNvCxnSpPr/>
            <p:nvPr/>
          </p:nvCxnSpPr>
          <p:spPr>
            <a:xfrm>
              <a:off x="6578923" y="3929598"/>
              <a:ext cx="15385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6014222" y="1654605"/>
            <a:ext cx="1318817" cy="461665"/>
          </a:xfrm>
          <a:prstGeom prst="rect">
            <a:avLst/>
          </a:prstGeom>
          <a:noFill/>
        </p:spPr>
        <p:txBody>
          <a:bodyPr wrap="square" lIns="0" tIns="0" rIns="0" bIns="0" rtlCol="0">
            <a:spAutoFit/>
          </a:bodyPr>
          <a:lstStyle/>
          <a:p>
            <a:pPr algn="ctr"/>
            <a:r>
              <a:rPr lang="en-US" sz="1500" b="1" dirty="0">
                <a:solidFill>
                  <a:srgbClr val="0070C0"/>
                </a:solidFill>
                <a:latin typeface="Ebrima" panose="02000000000000000000" pitchFamily="2" charset="0"/>
                <a:ea typeface="Ebrima" panose="02000000000000000000" pitchFamily="2" charset="0"/>
                <a:cs typeface="Ebrima" panose="02000000000000000000" pitchFamily="2" charset="0"/>
              </a:rPr>
              <a:t>37% lower </a:t>
            </a:r>
          </a:p>
          <a:p>
            <a:pPr algn="ctr"/>
            <a:r>
              <a:rPr lang="en-US" sz="1500" b="1" dirty="0">
                <a:solidFill>
                  <a:srgbClr val="0070C0"/>
                </a:solidFill>
                <a:latin typeface="Ebrima" panose="02000000000000000000" pitchFamily="2" charset="0"/>
                <a:ea typeface="Ebrima" panose="02000000000000000000" pitchFamily="2" charset="0"/>
                <a:cs typeface="Ebrima" panose="02000000000000000000" pitchFamily="2" charset="0"/>
              </a:rPr>
              <a:t>length of stay</a:t>
            </a:r>
          </a:p>
        </p:txBody>
      </p:sp>
      <p:sp>
        <p:nvSpPr>
          <p:cNvPr id="40" name="TextBox 39"/>
          <p:cNvSpPr txBox="1"/>
          <p:nvPr/>
        </p:nvSpPr>
        <p:spPr>
          <a:xfrm>
            <a:off x="1555170" y="2341570"/>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271</a:t>
            </a:r>
          </a:p>
        </p:txBody>
      </p:sp>
      <p:sp>
        <p:nvSpPr>
          <p:cNvPr id="48" name="TextBox 47"/>
          <p:cNvSpPr txBox="1"/>
          <p:nvPr/>
        </p:nvSpPr>
        <p:spPr>
          <a:xfrm>
            <a:off x="2160888" y="2613102"/>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217</a:t>
            </a:r>
          </a:p>
        </p:txBody>
      </p:sp>
      <p:sp>
        <p:nvSpPr>
          <p:cNvPr id="49" name="TextBox 48"/>
          <p:cNvSpPr txBox="1"/>
          <p:nvPr/>
        </p:nvSpPr>
        <p:spPr>
          <a:xfrm>
            <a:off x="1508577" y="3823731"/>
            <a:ext cx="556528"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Medicare Average</a:t>
            </a:r>
          </a:p>
        </p:txBody>
      </p:sp>
      <p:sp>
        <p:nvSpPr>
          <p:cNvPr id="50" name="TextBox 49"/>
          <p:cNvSpPr txBox="1"/>
          <p:nvPr/>
        </p:nvSpPr>
        <p:spPr>
          <a:xfrm>
            <a:off x="2155041" y="3823731"/>
            <a:ext cx="475035"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CareMore </a:t>
            </a:r>
          </a:p>
          <a:p>
            <a:pPr algn="ctr"/>
            <a:r>
              <a:rPr lang="en-US" sz="800" dirty="0">
                <a:solidFill>
                  <a:srgbClr val="002060"/>
                </a:solidFill>
                <a:latin typeface="+mj-lt"/>
                <a:ea typeface="Adobe Gothic Std B" pitchFamily="34" charset="-128"/>
                <a:cs typeface="Aharoni" panose="02010803020104030203" pitchFamily="2" charset="-79"/>
              </a:rPr>
              <a:t>(2016)</a:t>
            </a:r>
          </a:p>
        </p:txBody>
      </p:sp>
      <p:grpSp>
        <p:nvGrpSpPr>
          <p:cNvPr id="5" name="Group 4"/>
          <p:cNvGrpSpPr/>
          <p:nvPr/>
        </p:nvGrpSpPr>
        <p:grpSpPr>
          <a:xfrm>
            <a:off x="1335465" y="2577001"/>
            <a:ext cx="1538561" cy="1218881"/>
            <a:chOff x="1016323" y="2179650"/>
            <a:chExt cx="1538561" cy="1218881"/>
          </a:xfrm>
        </p:grpSpPr>
        <p:sp>
          <p:nvSpPr>
            <p:cNvPr id="51" name="Rectangle 50"/>
            <p:cNvSpPr/>
            <p:nvPr/>
          </p:nvSpPr>
          <p:spPr>
            <a:xfrm>
              <a:off x="1219200" y="2179650"/>
              <a:ext cx="496999" cy="1218881"/>
            </a:xfrm>
            <a:prstGeom prst="rect">
              <a:avLst/>
            </a:prstGeom>
            <a:solidFill>
              <a:srgbClr val="2A4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52" name="Rectangle 51"/>
            <p:cNvSpPr/>
            <p:nvPr/>
          </p:nvSpPr>
          <p:spPr>
            <a:xfrm>
              <a:off x="1824918" y="2421222"/>
              <a:ext cx="496999" cy="977309"/>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2060"/>
                </a:solidFill>
              </a:endParaRPr>
            </a:p>
          </p:txBody>
        </p:sp>
        <p:cxnSp>
          <p:nvCxnSpPr>
            <p:cNvPr id="54" name="Straight Connector 53"/>
            <p:cNvCxnSpPr/>
            <p:nvPr/>
          </p:nvCxnSpPr>
          <p:spPr>
            <a:xfrm>
              <a:off x="1016323" y="3398531"/>
              <a:ext cx="15385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38" name="TextBox 37"/>
          <p:cNvSpPr txBox="1"/>
          <p:nvPr/>
        </p:nvSpPr>
        <p:spPr>
          <a:xfrm>
            <a:off x="1538342" y="1681495"/>
            <a:ext cx="1085850" cy="461665"/>
          </a:xfrm>
          <a:prstGeom prst="rect">
            <a:avLst/>
          </a:prstGeom>
          <a:noFill/>
        </p:spPr>
        <p:txBody>
          <a:bodyPr wrap="square" lIns="0" tIns="0" rIns="0" bIns="0" rtlCol="0">
            <a:spAutoFit/>
          </a:bodyPr>
          <a:lstStyle/>
          <a:p>
            <a:pPr algn="ctr"/>
            <a:r>
              <a:rPr lang="en-US" sz="1500" b="1" dirty="0">
                <a:solidFill>
                  <a:srgbClr val="0070C0"/>
                </a:solidFill>
                <a:latin typeface="Ebrima" panose="02000000000000000000" pitchFamily="2" charset="0"/>
                <a:ea typeface="Ebrima" panose="02000000000000000000" pitchFamily="2" charset="0"/>
                <a:cs typeface="Ebrima" panose="02000000000000000000" pitchFamily="2" charset="0"/>
              </a:rPr>
              <a:t>20% fewer</a:t>
            </a:r>
          </a:p>
          <a:p>
            <a:pPr algn="ctr"/>
            <a:r>
              <a:rPr lang="en-US" sz="1500" b="1" dirty="0">
                <a:solidFill>
                  <a:srgbClr val="0070C0"/>
                </a:solidFill>
                <a:latin typeface="Ebrima" panose="02000000000000000000" pitchFamily="2" charset="0"/>
                <a:ea typeface="Ebrima" panose="02000000000000000000" pitchFamily="2" charset="0"/>
                <a:cs typeface="Ebrima" panose="02000000000000000000" pitchFamily="2" charset="0"/>
              </a:rPr>
              <a:t>admissions</a:t>
            </a:r>
          </a:p>
        </p:txBody>
      </p:sp>
      <p:sp>
        <p:nvSpPr>
          <p:cNvPr id="57" name="TextBox 56"/>
          <p:cNvSpPr txBox="1"/>
          <p:nvPr/>
        </p:nvSpPr>
        <p:spPr>
          <a:xfrm>
            <a:off x="1696566" y="2201136"/>
            <a:ext cx="816358" cy="12311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PTMPY</a:t>
            </a:r>
          </a:p>
        </p:txBody>
      </p:sp>
      <p:sp>
        <p:nvSpPr>
          <p:cNvPr id="85" name="TextBox 84"/>
          <p:cNvSpPr txBox="1"/>
          <p:nvPr/>
        </p:nvSpPr>
        <p:spPr>
          <a:xfrm>
            <a:off x="3839613" y="2452122"/>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17%</a:t>
            </a:r>
          </a:p>
        </p:txBody>
      </p:sp>
      <p:sp>
        <p:nvSpPr>
          <p:cNvPr id="86" name="TextBox 85"/>
          <p:cNvSpPr txBox="1"/>
          <p:nvPr/>
        </p:nvSpPr>
        <p:spPr>
          <a:xfrm>
            <a:off x="4445331" y="2661082"/>
            <a:ext cx="463342" cy="169277"/>
          </a:xfrm>
          <a:prstGeom prst="rect">
            <a:avLst/>
          </a:prstGeom>
          <a:noFill/>
        </p:spPr>
        <p:txBody>
          <a:bodyPr wrap="square" lIns="0" tIns="0" rIns="0" bIns="0" rtlCol="0">
            <a:spAutoFit/>
          </a:bodyPr>
          <a:lstStyle/>
          <a:p>
            <a:pPr algn="ctr"/>
            <a:r>
              <a:rPr lang="en-US" sz="1100" dirty="0">
                <a:solidFill>
                  <a:srgbClr val="002060"/>
                </a:solidFill>
                <a:latin typeface="Georgia" panose="02040502050405020303" pitchFamily="18" charset="0"/>
                <a:ea typeface="Adobe Gothic Std B" pitchFamily="34" charset="-128"/>
                <a:cs typeface="Aharoni" panose="02010803020104030203" pitchFamily="2" charset="-79"/>
              </a:rPr>
              <a:t>13.7%</a:t>
            </a:r>
          </a:p>
        </p:txBody>
      </p:sp>
      <p:sp>
        <p:nvSpPr>
          <p:cNvPr id="89" name="TextBox 88"/>
          <p:cNvSpPr txBox="1"/>
          <p:nvPr/>
        </p:nvSpPr>
        <p:spPr>
          <a:xfrm>
            <a:off x="3793020" y="3823731"/>
            <a:ext cx="556528"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Medicare Average</a:t>
            </a:r>
          </a:p>
        </p:txBody>
      </p:sp>
      <p:grpSp>
        <p:nvGrpSpPr>
          <p:cNvPr id="6156" name="Group 6155"/>
          <p:cNvGrpSpPr/>
          <p:nvPr/>
        </p:nvGrpSpPr>
        <p:grpSpPr>
          <a:xfrm>
            <a:off x="3619908" y="2673082"/>
            <a:ext cx="1538561" cy="1122800"/>
            <a:chOff x="4004917" y="3122072"/>
            <a:chExt cx="1538561" cy="1122800"/>
          </a:xfrm>
        </p:grpSpPr>
        <p:sp>
          <p:nvSpPr>
            <p:cNvPr id="83" name="Rectangle 82"/>
            <p:cNvSpPr/>
            <p:nvPr/>
          </p:nvSpPr>
          <p:spPr>
            <a:xfrm>
              <a:off x="4207794" y="3122072"/>
              <a:ext cx="496999" cy="1122800"/>
            </a:xfrm>
            <a:prstGeom prst="rect">
              <a:avLst/>
            </a:prstGeom>
            <a:solidFill>
              <a:srgbClr val="2A4A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sp>
          <p:nvSpPr>
            <p:cNvPr id="84" name="Rectangle 83"/>
            <p:cNvSpPr/>
            <p:nvPr/>
          </p:nvSpPr>
          <p:spPr>
            <a:xfrm>
              <a:off x="4813512" y="3340036"/>
              <a:ext cx="496999" cy="904836"/>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2060"/>
                </a:solidFill>
              </a:endParaRPr>
            </a:p>
          </p:txBody>
        </p:sp>
        <p:cxnSp>
          <p:nvCxnSpPr>
            <p:cNvPr id="91" name="Straight Connector 90"/>
            <p:cNvCxnSpPr/>
            <p:nvPr/>
          </p:nvCxnSpPr>
          <p:spPr>
            <a:xfrm>
              <a:off x="4004917" y="4243928"/>
              <a:ext cx="15385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87" name="TextBox 86"/>
          <p:cNvSpPr txBox="1"/>
          <p:nvPr/>
        </p:nvSpPr>
        <p:spPr>
          <a:xfrm>
            <a:off x="3674107" y="1654605"/>
            <a:ext cx="1430160" cy="461665"/>
          </a:xfrm>
          <a:prstGeom prst="rect">
            <a:avLst/>
          </a:prstGeom>
          <a:noFill/>
        </p:spPr>
        <p:txBody>
          <a:bodyPr wrap="square" lIns="0" tIns="0" rIns="0" bIns="0" rtlCol="0">
            <a:spAutoFit/>
          </a:bodyPr>
          <a:lstStyle/>
          <a:p>
            <a:pPr algn="ctr"/>
            <a:r>
              <a:rPr lang="en-US" sz="1500" b="1" dirty="0">
                <a:solidFill>
                  <a:srgbClr val="0070C0"/>
                </a:solidFill>
                <a:latin typeface="Ebrima" panose="02000000000000000000" pitchFamily="2" charset="0"/>
                <a:ea typeface="Ebrima" panose="02000000000000000000" pitchFamily="2" charset="0"/>
                <a:cs typeface="Ebrima" panose="02000000000000000000" pitchFamily="2" charset="0"/>
              </a:rPr>
              <a:t>19% fewer readmissions</a:t>
            </a:r>
          </a:p>
        </p:txBody>
      </p:sp>
      <p:sp>
        <p:nvSpPr>
          <p:cNvPr id="88" name="TextBox 87"/>
          <p:cNvSpPr txBox="1"/>
          <p:nvPr/>
        </p:nvSpPr>
        <p:spPr>
          <a:xfrm>
            <a:off x="3981009" y="2194192"/>
            <a:ext cx="816358" cy="12311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PTM</a:t>
            </a:r>
          </a:p>
        </p:txBody>
      </p:sp>
      <p:sp>
        <p:nvSpPr>
          <p:cNvPr id="115" name="TextBox 114"/>
          <p:cNvSpPr txBox="1"/>
          <p:nvPr/>
        </p:nvSpPr>
        <p:spPr>
          <a:xfrm>
            <a:off x="4439484" y="3823731"/>
            <a:ext cx="475035" cy="24622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CareMore </a:t>
            </a:r>
          </a:p>
          <a:p>
            <a:pPr algn="ctr"/>
            <a:r>
              <a:rPr lang="en-US" sz="800" dirty="0">
                <a:solidFill>
                  <a:srgbClr val="002060"/>
                </a:solidFill>
                <a:latin typeface="+mj-lt"/>
                <a:ea typeface="Adobe Gothic Std B" pitchFamily="34" charset="-128"/>
                <a:cs typeface="Aharoni" panose="02010803020104030203" pitchFamily="2" charset="-79"/>
              </a:rPr>
              <a:t>(2016)</a:t>
            </a:r>
          </a:p>
        </p:txBody>
      </p:sp>
      <p:sp>
        <p:nvSpPr>
          <p:cNvPr id="121" name="TextBox 120"/>
          <p:cNvSpPr txBox="1"/>
          <p:nvPr/>
        </p:nvSpPr>
        <p:spPr>
          <a:xfrm>
            <a:off x="6265452" y="2194192"/>
            <a:ext cx="816358" cy="123111"/>
          </a:xfrm>
          <a:prstGeom prst="rect">
            <a:avLst/>
          </a:prstGeom>
          <a:noFill/>
        </p:spPr>
        <p:txBody>
          <a:bodyPr wrap="square" lIns="0" tIns="0" rIns="0" bIns="0" rtlCol="0">
            <a:spAutoFit/>
          </a:bodyPr>
          <a:lstStyle/>
          <a:p>
            <a:pPr algn="ctr"/>
            <a:r>
              <a:rPr lang="en-US" sz="800" dirty="0">
                <a:solidFill>
                  <a:srgbClr val="002060"/>
                </a:solidFill>
                <a:latin typeface="+mj-lt"/>
                <a:ea typeface="Adobe Gothic Std B" pitchFamily="34" charset="-128"/>
                <a:cs typeface="Aharoni" panose="02010803020104030203" pitchFamily="2" charset="-79"/>
              </a:rPr>
              <a:t>(days)</a:t>
            </a:r>
          </a:p>
        </p:txBody>
      </p:sp>
      <p:sp>
        <p:nvSpPr>
          <p:cNvPr id="47" name="Title 1"/>
          <p:cNvSpPr txBox="1">
            <a:spLocks/>
          </p:cNvSpPr>
          <p:nvPr/>
        </p:nvSpPr>
        <p:spPr>
          <a:xfrm>
            <a:off x="533399" y="438150"/>
            <a:ext cx="8249654" cy="857250"/>
          </a:xfrm>
          <a:prstGeom prst="rect">
            <a:avLst/>
          </a:prstGeom>
        </p:spPr>
        <p:txBody>
          <a:bodyPr vert="horz" lIns="68580" tIns="34290" rIns="68580" bIns="34290" rtlCol="0" anchor="ctr">
            <a:normAutofit/>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rgbClr val="0070C0"/>
                </a:solidFill>
              </a:rPr>
              <a:t>We keep patients healthy at home &amp; out of the hospital</a:t>
            </a:r>
          </a:p>
        </p:txBody>
      </p:sp>
      <p:sp>
        <p:nvSpPr>
          <p:cNvPr id="56" name="Freeform 55"/>
          <p:cNvSpPr/>
          <p:nvPr/>
        </p:nvSpPr>
        <p:spPr>
          <a:xfrm rot="5400000">
            <a:off x="2000250" y="-2024313"/>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58"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Impact</a:t>
            </a:r>
          </a:p>
        </p:txBody>
      </p:sp>
      <p:sp>
        <p:nvSpPr>
          <p:cNvPr id="67" name="TextBox 66"/>
          <p:cNvSpPr txBox="1"/>
          <p:nvPr/>
        </p:nvSpPr>
        <p:spPr>
          <a:xfrm>
            <a:off x="232566" y="4620860"/>
            <a:ext cx="4564801" cy="215444"/>
          </a:xfrm>
          <a:prstGeom prst="rect">
            <a:avLst/>
          </a:prstGeom>
          <a:noFill/>
        </p:spPr>
        <p:txBody>
          <a:bodyPr wrap="square" lIns="0" tIns="0" rIns="0" bIns="0" rtlCol="0">
            <a:spAutoFit/>
          </a:bodyPr>
          <a:lstStyle/>
          <a:p>
            <a:r>
              <a:rPr lang="en-US" sz="700" dirty="0">
                <a:solidFill>
                  <a:srgbClr val="385A6E"/>
                </a:solidFill>
                <a:latin typeface="+mj-lt"/>
                <a:ea typeface="Adobe Gothic Std B" pitchFamily="34" charset="-128"/>
                <a:cs typeface="Aharoni" panose="02010803020104030203" pitchFamily="2" charset="-79"/>
              </a:rPr>
              <a:t>CareMore 2016 Hospital Metrics. Admissions and days are rates per 1,000 beneficiaries. Inpatient LOS is in days. </a:t>
            </a:r>
          </a:p>
          <a:p>
            <a:r>
              <a:rPr lang="en-US" sz="700" dirty="0">
                <a:solidFill>
                  <a:srgbClr val="385A6E"/>
                </a:solidFill>
                <a:latin typeface="+mj-lt"/>
                <a:ea typeface="Adobe Gothic Std B" pitchFamily="34" charset="-128"/>
                <a:cs typeface="Aharoni" panose="02010803020104030203" pitchFamily="2" charset="-79"/>
              </a:rPr>
              <a:t>Medicare averages from most recent data available, 2013 HHS Health Information Warehouse (www.healthindicators.gov).</a:t>
            </a:r>
          </a:p>
        </p:txBody>
      </p:sp>
    </p:spTree>
    <p:extLst>
      <p:ext uri="{BB962C8B-B14F-4D97-AF65-F5344CB8AC3E}">
        <p14:creationId xmlns:p14="http://schemas.microsoft.com/office/powerpoint/2010/main" val="1478606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32"/>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8" name="Rectangle 77"/>
          <p:cNvSpPr/>
          <p:nvPr/>
        </p:nvSpPr>
        <p:spPr>
          <a:xfrm>
            <a:off x="927306" y="3681527"/>
            <a:ext cx="1755545" cy="884837"/>
          </a:xfrm>
          <a:prstGeom prst="rect">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75"/>
              </a:spcBef>
            </a:pPr>
            <a:r>
              <a:rPr lang="en-US" sz="1050" dirty="0">
                <a:solidFill>
                  <a:prstClr val="white"/>
                </a:solidFill>
                <a:latin typeface="+mj-lt"/>
              </a:rPr>
              <a:t>CareMore Medical Group establishes a culture of </a:t>
            </a:r>
            <a:r>
              <a:rPr lang="en-US" sz="1050" b="1" dirty="0">
                <a:solidFill>
                  <a:prstClr val="white"/>
                </a:solidFill>
                <a:latin typeface="+mj-lt"/>
              </a:rPr>
              <a:t>radical care redesign</a:t>
            </a:r>
            <a:r>
              <a:rPr lang="en-US" sz="1050" dirty="0">
                <a:solidFill>
                  <a:prstClr val="white"/>
                </a:solidFill>
                <a:latin typeface="+mj-lt"/>
              </a:rPr>
              <a:t> for the </a:t>
            </a:r>
            <a:r>
              <a:rPr lang="en-US" sz="1050" b="1" dirty="0">
                <a:solidFill>
                  <a:prstClr val="white"/>
                </a:solidFill>
                <a:latin typeface="+mj-lt"/>
              </a:rPr>
              <a:t>most complex patients</a:t>
            </a:r>
          </a:p>
        </p:txBody>
      </p:sp>
      <p:sp>
        <p:nvSpPr>
          <p:cNvPr id="82" name="Right Arrow 81"/>
          <p:cNvSpPr/>
          <p:nvPr/>
        </p:nvSpPr>
        <p:spPr>
          <a:xfrm>
            <a:off x="910525" y="2231426"/>
            <a:ext cx="6449492" cy="576964"/>
          </a:xfrm>
          <a:prstGeom prst="rightArrow">
            <a:avLst>
              <a:gd name="adj1" fmla="val 50000"/>
              <a:gd name="adj2" fmla="val 4422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err="1">
              <a:solidFill>
                <a:srgbClr val="5B6770"/>
              </a:solidFill>
            </a:endParaRPr>
          </a:p>
        </p:txBody>
      </p:sp>
      <p:sp>
        <p:nvSpPr>
          <p:cNvPr id="83" name="Rectangle 82"/>
          <p:cNvSpPr/>
          <p:nvPr/>
        </p:nvSpPr>
        <p:spPr>
          <a:xfrm>
            <a:off x="1279731" y="1535509"/>
            <a:ext cx="1050695" cy="369332"/>
          </a:xfrm>
          <a:prstGeom prst="rect">
            <a:avLst/>
          </a:prstGeom>
        </p:spPr>
        <p:txBody>
          <a:bodyPr wrap="square" lIns="0" tIns="0" rIns="0" bIns="0" anchor="ctr">
            <a:spAutoFit/>
          </a:bodyPr>
          <a:lstStyle/>
          <a:p>
            <a:pPr algn="ctr"/>
            <a:r>
              <a:rPr lang="en-US" sz="1200" b="1" dirty="0">
                <a:solidFill>
                  <a:srgbClr val="0070C0"/>
                </a:solidFill>
                <a:latin typeface="+mj-lt"/>
                <a:ea typeface="Segoe UI" panose="020B0502040204020203" pitchFamily="34" charset="0"/>
                <a:cs typeface="Segoe UI" panose="020B0502040204020203" pitchFamily="34" charset="0"/>
              </a:rPr>
              <a:t>Local Phenomenon</a:t>
            </a:r>
          </a:p>
        </p:txBody>
      </p:sp>
      <p:sp>
        <p:nvSpPr>
          <p:cNvPr id="84" name="Rectangle 83"/>
          <p:cNvSpPr/>
          <p:nvPr/>
        </p:nvSpPr>
        <p:spPr>
          <a:xfrm>
            <a:off x="6785068" y="1535005"/>
            <a:ext cx="1247333" cy="369332"/>
          </a:xfrm>
          <a:prstGeom prst="rect">
            <a:avLst/>
          </a:prstGeom>
        </p:spPr>
        <p:txBody>
          <a:bodyPr wrap="square" lIns="0" tIns="0" rIns="0" bIns="0" anchor="ctr">
            <a:spAutoFit/>
          </a:bodyPr>
          <a:lstStyle/>
          <a:p>
            <a:pPr algn="ctr"/>
            <a:r>
              <a:rPr lang="en-US" sz="1200" b="1" dirty="0">
                <a:solidFill>
                  <a:srgbClr val="0070C0"/>
                </a:solidFill>
                <a:latin typeface="+mj-lt"/>
                <a:ea typeface="Segoe UI" panose="020B0502040204020203" pitchFamily="34" charset="0"/>
                <a:cs typeface="Segoe UI" panose="020B0502040204020203" pitchFamily="34" charset="0"/>
              </a:rPr>
              <a:t>National Phenomenon</a:t>
            </a:r>
          </a:p>
        </p:txBody>
      </p:sp>
      <p:sp>
        <p:nvSpPr>
          <p:cNvPr id="85" name="Rectangle 84"/>
          <p:cNvSpPr/>
          <p:nvPr/>
        </p:nvSpPr>
        <p:spPr>
          <a:xfrm>
            <a:off x="3910039" y="1535509"/>
            <a:ext cx="1209527" cy="369332"/>
          </a:xfrm>
          <a:prstGeom prst="rect">
            <a:avLst/>
          </a:prstGeom>
        </p:spPr>
        <p:txBody>
          <a:bodyPr wrap="square" lIns="0" tIns="0" rIns="0" bIns="0" anchor="ctr">
            <a:spAutoFit/>
          </a:bodyPr>
          <a:lstStyle/>
          <a:p>
            <a:pPr algn="ctr"/>
            <a:r>
              <a:rPr lang="en-US" sz="1200" b="1" dirty="0">
                <a:solidFill>
                  <a:srgbClr val="0070C0"/>
                </a:solidFill>
                <a:latin typeface="+mj-lt"/>
                <a:ea typeface="Segoe UI" panose="020B0502040204020203" pitchFamily="34" charset="0"/>
                <a:cs typeface="Segoe UI" panose="020B0502040204020203" pitchFamily="34" charset="0"/>
              </a:rPr>
              <a:t>Regional Phenomenon</a:t>
            </a:r>
          </a:p>
        </p:txBody>
      </p:sp>
      <p:sp>
        <p:nvSpPr>
          <p:cNvPr id="86" name="Rectangle 85"/>
          <p:cNvSpPr/>
          <p:nvPr/>
        </p:nvSpPr>
        <p:spPr>
          <a:xfrm>
            <a:off x="3767074" y="3675217"/>
            <a:ext cx="1755545" cy="884837"/>
          </a:xfrm>
          <a:prstGeom prst="rect">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
              </a:lnSpc>
              <a:spcBef>
                <a:spcPts val="75"/>
              </a:spcBef>
            </a:pPr>
            <a:r>
              <a:rPr lang="en-US" sz="1050" dirty="0">
                <a:solidFill>
                  <a:prstClr val="white"/>
                </a:solidFill>
                <a:latin typeface="+mj-lt"/>
              </a:rPr>
              <a:t>CareMore expands the clinical model beyond CA  </a:t>
            </a:r>
            <a:r>
              <a:rPr lang="en-US" sz="1050" b="1" dirty="0">
                <a:solidFill>
                  <a:prstClr val="white"/>
                </a:solidFill>
                <a:latin typeface="+mj-lt"/>
              </a:rPr>
              <a:t>while successfully replicating clinical outcomes</a:t>
            </a:r>
            <a:r>
              <a:rPr lang="en-US" sz="1050" dirty="0">
                <a:solidFill>
                  <a:prstClr val="white"/>
                </a:solidFill>
                <a:latin typeface="+mj-lt"/>
              </a:rPr>
              <a:t> </a:t>
            </a:r>
          </a:p>
        </p:txBody>
      </p:sp>
      <p:sp>
        <p:nvSpPr>
          <p:cNvPr id="87" name="Rectangle 86"/>
          <p:cNvSpPr/>
          <p:nvPr/>
        </p:nvSpPr>
        <p:spPr>
          <a:xfrm>
            <a:off x="6530962" y="3676884"/>
            <a:ext cx="1755545" cy="884837"/>
          </a:xfrm>
          <a:prstGeom prst="rect">
            <a:avLst/>
          </a:prstGeom>
          <a:solidFill>
            <a:srgbClr val="007A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200"/>
              </a:lnSpc>
              <a:spcBef>
                <a:spcPts val="75"/>
              </a:spcBef>
            </a:pPr>
            <a:r>
              <a:rPr lang="en-US" sz="1050" dirty="0">
                <a:solidFill>
                  <a:prstClr val="white"/>
                </a:solidFill>
                <a:latin typeface="+mj-lt"/>
              </a:rPr>
              <a:t>Industry change fuels CareMore’s </a:t>
            </a:r>
            <a:r>
              <a:rPr lang="en-US" sz="1050" b="1" dirty="0">
                <a:solidFill>
                  <a:prstClr val="white"/>
                </a:solidFill>
                <a:latin typeface="+mj-lt"/>
              </a:rPr>
              <a:t>growth and diversification</a:t>
            </a:r>
            <a:r>
              <a:rPr lang="en-US" sz="1050" dirty="0">
                <a:solidFill>
                  <a:prstClr val="white"/>
                </a:solidFill>
                <a:latin typeface="+mj-lt"/>
              </a:rPr>
              <a:t> to Medicaid, provider collaborations</a:t>
            </a:r>
          </a:p>
        </p:txBody>
      </p:sp>
      <p:pic>
        <p:nvPicPr>
          <p:cNvPr id="8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9541" y="1992723"/>
            <a:ext cx="2271076" cy="1429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66373" y="1970188"/>
            <a:ext cx="2296859" cy="1445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60304" y="1971853"/>
            <a:ext cx="2296860" cy="1445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 name="Title 1"/>
          <p:cNvSpPr>
            <a:spLocks noGrp="1"/>
          </p:cNvSpPr>
          <p:nvPr>
            <p:ph type="title"/>
          </p:nvPr>
        </p:nvSpPr>
        <p:spPr>
          <a:xfrm>
            <a:off x="533400" y="438150"/>
            <a:ext cx="4657579" cy="857250"/>
          </a:xfrm>
        </p:spPr>
        <p:txBody>
          <a:bodyPr vert="horz" lIns="68580" tIns="34290" rIns="68580" bIns="34290" rtlCol="0" anchor="ctr">
            <a:normAutofit/>
          </a:bodyPr>
          <a:lstStyle/>
          <a:p>
            <a:r>
              <a:rPr lang="en-US" dirty="0">
                <a:solidFill>
                  <a:srgbClr val="0070C0"/>
                </a:solidFill>
              </a:rPr>
              <a:t>CareMore’s Evolution</a:t>
            </a:r>
          </a:p>
        </p:txBody>
      </p:sp>
      <p:sp>
        <p:nvSpPr>
          <p:cNvPr id="94"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History</a:t>
            </a:r>
          </a:p>
        </p:txBody>
      </p:sp>
    </p:spTree>
    <p:extLst>
      <p:ext uri="{BB962C8B-B14F-4D97-AF65-F5344CB8AC3E}">
        <p14:creationId xmlns:p14="http://schemas.microsoft.com/office/powerpoint/2010/main" val="11544328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alpha val="96000"/>
          </a:schemeClr>
        </a:solidFill>
        <a:effectLst/>
      </p:bgPr>
    </p:bg>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85000"/>
                    </a14:imgEffect>
                    <a14:imgEffect>
                      <a14:brightnessContrast bright="4000" contrast="-54000"/>
                    </a14:imgEffect>
                  </a14:imgLayer>
                </a14:imgProps>
              </a:ext>
              <a:ext uri="{28A0092B-C50C-407E-A947-70E740481C1C}">
                <a14:useLocalDpi xmlns:a14="http://schemas.microsoft.com/office/drawing/2010/main" val="0"/>
              </a:ext>
            </a:extLst>
          </a:blip>
          <a:srcRect t="7834" b="7834"/>
          <a:stretch>
            <a:fillRect/>
          </a:stretch>
        </p:blipFill>
        <p:spPr>
          <a:xfrm flipH="1">
            <a:off x="0" y="0"/>
            <a:ext cx="9144000" cy="5143500"/>
          </a:xfrm>
        </p:spPr>
      </p:pic>
      <p:sp>
        <p:nvSpPr>
          <p:cNvPr id="35" name="Freeform 34"/>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
        <p:nvSpPr>
          <p:cNvPr id="18" name="Title 1"/>
          <p:cNvSpPr txBox="1">
            <a:spLocks/>
          </p:cNvSpPr>
          <p:nvPr/>
        </p:nvSpPr>
        <p:spPr>
          <a:xfrm>
            <a:off x="509915" y="570306"/>
            <a:ext cx="7829267" cy="857250"/>
          </a:xfrm>
          <a:prstGeom prst="rect">
            <a:avLst/>
          </a:prstGeom>
        </p:spPr>
        <p:txBody>
          <a:bodyPr vert="horz" lIns="68580" tIns="34290" rIns="68580" bIns="34290" rtlCol="0" anchor="ctr">
            <a:normAutofit fontScale="97500"/>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chemeClr val="bg1"/>
                </a:solidFill>
              </a:rPr>
              <a:t>CareMore’s Medicaid Care Model</a:t>
            </a:r>
          </a:p>
        </p:txBody>
      </p:sp>
      <p:sp>
        <p:nvSpPr>
          <p:cNvPr id="19"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Models</a:t>
            </a:r>
          </a:p>
        </p:txBody>
      </p:sp>
      <p:sp>
        <p:nvSpPr>
          <p:cNvPr id="66" name="Freeform 65"/>
          <p:cNvSpPr/>
          <p:nvPr/>
        </p:nvSpPr>
        <p:spPr>
          <a:xfrm>
            <a:off x="1546037" y="1550672"/>
            <a:ext cx="1035128" cy="853784"/>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Convenient Primary &amp; Chronic Disease Care</a:t>
            </a:r>
          </a:p>
        </p:txBody>
      </p:sp>
      <p:sp>
        <p:nvSpPr>
          <p:cNvPr id="67" name="Freeform 66"/>
          <p:cNvSpPr/>
          <p:nvPr/>
        </p:nvSpPr>
        <p:spPr>
          <a:xfrm>
            <a:off x="2484038" y="2115083"/>
            <a:ext cx="1035128" cy="875318"/>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4193926"/>
              <a:satOff val="20000"/>
              <a:lumOff val="-8510"/>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Integrated Behavioral Health </a:t>
            </a:r>
          </a:p>
        </p:txBody>
      </p:sp>
      <p:sp>
        <p:nvSpPr>
          <p:cNvPr id="68" name="Freeform 67"/>
          <p:cNvSpPr/>
          <p:nvPr/>
        </p:nvSpPr>
        <p:spPr>
          <a:xfrm>
            <a:off x="2484038" y="3126973"/>
            <a:ext cx="1035128" cy="855677"/>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8387852"/>
              <a:satOff val="40000"/>
              <a:lumOff val="-17020"/>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Care Management</a:t>
            </a:r>
          </a:p>
        </p:txBody>
      </p:sp>
      <p:sp>
        <p:nvSpPr>
          <p:cNvPr id="69" name="Freeform 68"/>
          <p:cNvSpPr/>
          <p:nvPr/>
        </p:nvSpPr>
        <p:spPr>
          <a:xfrm>
            <a:off x="1551122" y="3617983"/>
            <a:ext cx="1035897" cy="834165"/>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12581777"/>
              <a:satOff val="60000"/>
              <a:lumOff val="-25529"/>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Social and Community Engagement</a:t>
            </a:r>
          </a:p>
        </p:txBody>
      </p:sp>
      <p:sp>
        <p:nvSpPr>
          <p:cNvPr id="70" name="Freeform 69"/>
          <p:cNvSpPr/>
          <p:nvPr/>
        </p:nvSpPr>
        <p:spPr>
          <a:xfrm>
            <a:off x="577541" y="3085672"/>
            <a:ext cx="1098705" cy="862901"/>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16775704"/>
              <a:satOff val="80000"/>
              <a:lumOff val="-34039"/>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Mobile / Home Care</a:t>
            </a:r>
          </a:p>
        </p:txBody>
      </p:sp>
      <p:sp>
        <p:nvSpPr>
          <p:cNvPr id="71" name="Freeform 70"/>
          <p:cNvSpPr/>
          <p:nvPr/>
        </p:nvSpPr>
        <p:spPr>
          <a:xfrm>
            <a:off x="533400" y="2036789"/>
            <a:ext cx="1085632" cy="885653"/>
          </a:xfrm>
          <a:custGeom>
            <a:avLst/>
            <a:gdLst>
              <a:gd name="connsiteX0" fmla="*/ 0 w 1364170"/>
              <a:gd name="connsiteY0" fmla="*/ 590084 h 1180167"/>
              <a:gd name="connsiteX1" fmla="*/ 337174 w 1364170"/>
              <a:gd name="connsiteY1" fmla="*/ 0 h 1180167"/>
              <a:gd name="connsiteX2" fmla="*/ 1026996 w 1364170"/>
              <a:gd name="connsiteY2" fmla="*/ 0 h 1180167"/>
              <a:gd name="connsiteX3" fmla="*/ 1364170 w 1364170"/>
              <a:gd name="connsiteY3" fmla="*/ 590084 h 1180167"/>
              <a:gd name="connsiteX4" fmla="*/ 1026996 w 1364170"/>
              <a:gd name="connsiteY4" fmla="*/ 1180167 h 1180167"/>
              <a:gd name="connsiteX5" fmla="*/ 337174 w 1364170"/>
              <a:gd name="connsiteY5" fmla="*/ 1180167 h 1180167"/>
              <a:gd name="connsiteX6" fmla="*/ 0 w 1364170"/>
              <a:gd name="connsiteY6" fmla="*/ 590084 h 118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170" h="1180167">
                <a:moveTo>
                  <a:pt x="0" y="590084"/>
                </a:moveTo>
                <a:lnTo>
                  <a:pt x="337174" y="0"/>
                </a:lnTo>
                <a:lnTo>
                  <a:pt x="1026996" y="0"/>
                </a:lnTo>
                <a:lnTo>
                  <a:pt x="1364170" y="590084"/>
                </a:lnTo>
                <a:lnTo>
                  <a:pt x="1026996" y="1180167"/>
                </a:lnTo>
                <a:lnTo>
                  <a:pt x="337174" y="1180167"/>
                </a:lnTo>
                <a:lnTo>
                  <a:pt x="0" y="590084"/>
                </a:lnTo>
                <a:close/>
              </a:path>
            </a:pathLst>
          </a:custGeom>
          <a:solidFill>
            <a:srgbClr val="0066B2"/>
          </a:solidFill>
          <a:ln>
            <a:noFill/>
          </a:ln>
        </p:spPr>
        <p:style>
          <a:lnRef idx="2">
            <a:schemeClr val="lt1">
              <a:hueOff val="0"/>
              <a:satOff val="0"/>
              <a:lumOff val="0"/>
              <a:alphaOff val="0"/>
            </a:schemeClr>
          </a:lnRef>
          <a:fillRef idx="1">
            <a:scrgbClr r="0" g="0" b="0"/>
          </a:fillRef>
          <a:effectRef idx="0">
            <a:schemeClr val="accent5">
              <a:hueOff val="20969628"/>
              <a:satOff val="100000"/>
              <a:lumOff val="-42549"/>
              <a:alphaOff val="0"/>
            </a:schemeClr>
          </a:effectRef>
          <a:fontRef idx="minor">
            <a:schemeClr val="lt1"/>
          </a:fontRef>
        </p:style>
        <p:txBody>
          <a:bodyPr spcFirstLastPara="0" vert="horz" wrap="square" lIns="135738" tIns="118586" rIns="135738" bIns="118586"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00038">
              <a:lnSpc>
                <a:spcPct val="90000"/>
              </a:lnSpc>
              <a:spcBef>
                <a:spcPct val="0"/>
              </a:spcBef>
              <a:spcAft>
                <a:spcPct val="35000"/>
              </a:spcAft>
            </a:pPr>
            <a:r>
              <a:rPr lang="en-US" sz="900" b="1" dirty="0">
                <a:solidFill>
                  <a:schemeClr val="bg1"/>
                </a:solidFill>
                <a:latin typeface="Ebrima" panose="02000000000000000000" pitchFamily="2" charset="0"/>
                <a:ea typeface="Ebrima" panose="02000000000000000000" pitchFamily="2" charset="0"/>
                <a:cs typeface="Ebrima" panose="02000000000000000000" pitchFamily="2" charset="0"/>
              </a:rPr>
              <a:t>Extensivist Acute &amp; Post-Acute Care</a:t>
            </a:r>
          </a:p>
        </p:txBody>
      </p:sp>
      <p:sp>
        <p:nvSpPr>
          <p:cNvPr id="72" name="TextBox 24"/>
          <p:cNvSpPr txBox="1"/>
          <p:nvPr/>
        </p:nvSpPr>
        <p:spPr>
          <a:xfrm>
            <a:off x="3913190" y="1441559"/>
            <a:ext cx="4653294" cy="300082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1616" indent="-61616">
              <a:buFont typeface="Arial" panose="020B0604020202020204" pitchFamily="34" charset="0"/>
              <a:buChar char="•"/>
            </a:pPr>
            <a:r>
              <a:rPr lang="en-US" sz="1050" dirty="0">
                <a:solidFill>
                  <a:schemeClr val="bg1"/>
                </a:solidFill>
              </a:rPr>
              <a:t>Our </a:t>
            </a:r>
            <a:r>
              <a:rPr lang="en-US" sz="1050" b="1" dirty="0">
                <a:solidFill>
                  <a:schemeClr val="bg1"/>
                </a:solidFill>
              </a:rPr>
              <a:t>Care Center (CCC) </a:t>
            </a:r>
            <a:r>
              <a:rPr lang="en-US" sz="1050" dirty="0">
                <a:solidFill>
                  <a:schemeClr val="bg1"/>
                </a:solidFill>
              </a:rPr>
              <a:t>serves as </a:t>
            </a:r>
            <a:r>
              <a:rPr lang="en-US" sz="1050" b="1" dirty="0">
                <a:solidFill>
                  <a:schemeClr val="bg1"/>
                </a:solidFill>
              </a:rPr>
              <a:t>neighborhood hub </a:t>
            </a:r>
            <a:r>
              <a:rPr lang="en-US" sz="1050" dirty="0">
                <a:solidFill>
                  <a:schemeClr val="bg1"/>
                </a:solidFill>
              </a:rPr>
              <a:t>for patients and the care team</a:t>
            </a:r>
          </a:p>
          <a:p>
            <a:pPr marL="61616" indent="-61616">
              <a:buFont typeface="Arial" panose="020B0604020202020204" pitchFamily="34" charset="0"/>
              <a:buChar char="•"/>
            </a:pPr>
            <a:endParaRPr lang="en-US" sz="1050" dirty="0">
              <a:solidFill>
                <a:schemeClr val="bg1"/>
              </a:solidFill>
            </a:endParaRPr>
          </a:p>
          <a:p>
            <a:pPr marL="61616" indent="-61616">
              <a:buFont typeface="Arial" panose="020B0604020202020204" pitchFamily="34" charset="0"/>
              <a:buChar char="•"/>
            </a:pPr>
            <a:r>
              <a:rPr lang="en-US" sz="1050" b="1" dirty="0">
                <a:solidFill>
                  <a:schemeClr val="bg1"/>
                </a:solidFill>
              </a:rPr>
              <a:t>Convenient access and expanded hours </a:t>
            </a:r>
            <a:r>
              <a:rPr lang="en-US" sz="1050" dirty="0">
                <a:solidFill>
                  <a:schemeClr val="bg1"/>
                </a:solidFill>
              </a:rPr>
              <a:t>(transportation support, evening / weekend / same-day visits) enables patient engagement</a:t>
            </a:r>
          </a:p>
          <a:p>
            <a:pPr marL="61616" indent="-61616">
              <a:buFont typeface="Arial" panose="020B0604020202020204" pitchFamily="34" charset="0"/>
              <a:buChar char="•"/>
            </a:pPr>
            <a:endParaRPr lang="en-US" sz="1050" dirty="0">
              <a:solidFill>
                <a:schemeClr val="bg1"/>
              </a:solidFill>
            </a:endParaRPr>
          </a:p>
          <a:p>
            <a:pPr marL="61616" indent="-61616">
              <a:buFont typeface="Arial" panose="020B0604020202020204" pitchFamily="34" charset="0"/>
              <a:buChar char="•"/>
            </a:pPr>
            <a:r>
              <a:rPr lang="en-US" sz="1050" dirty="0">
                <a:solidFill>
                  <a:schemeClr val="bg1"/>
                </a:solidFill>
              </a:rPr>
              <a:t>Our </a:t>
            </a:r>
            <a:r>
              <a:rPr lang="en-US" sz="1050" b="1" dirty="0">
                <a:solidFill>
                  <a:schemeClr val="bg1"/>
                </a:solidFill>
              </a:rPr>
              <a:t>primary care team </a:t>
            </a:r>
            <a:r>
              <a:rPr lang="en-US" sz="1050" dirty="0">
                <a:solidFill>
                  <a:schemeClr val="bg1"/>
                </a:solidFill>
              </a:rPr>
              <a:t>focuses intensively on identifying, preventing, and managing chronic conditions in </a:t>
            </a:r>
            <a:r>
              <a:rPr lang="en-US" sz="1050" b="1" dirty="0">
                <a:solidFill>
                  <a:schemeClr val="bg1"/>
                </a:solidFill>
              </a:rPr>
              <a:t>Care Centers </a:t>
            </a:r>
            <a:r>
              <a:rPr lang="en-US" sz="1050" dirty="0">
                <a:solidFill>
                  <a:schemeClr val="bg1"/>
                </a:solidFill>
              </a:rPr>
              <a:t>and at </a:t>
            </a:r>
            <a:r>
              <a:rPr lang="en-US" sz="1050" b="1" dirty="0">
                <a:solidFill>
                  <a:schemeClr val="bg1"/>
                </a:solidFill>
              </a:rPr>
              <a:t>home</a:t>
            </a:r>
          </a:p>
          <a:p>
            <a:pPr marL="61616" indent="-61616">
              <a:buFont typeface="Arial" panose="020B0604020202020204" pitchFamily="34" charset="0"/>
              <a:buChar char="•"/>
            </a:pPr>
            <a:endParaRPr lang="en-US" sz="1050" dirty="0">
              <a:solidFill>
                <a:schemeClr val="bg1"/>
              </a:solidFill>
            </a:endParaRPr>
          </a:p>
          <a:p>
            <a:pPr marL="61616" indent="-61616">
              <a:buFont typeface="Arial" panose="020B0604020202020204" pitchFamily="34" charset="0"/>
              <a:buChar char="•"/>
            </a:pPr>
            <a:r>
              <a:rPr lang="en-US" sz="1050" dirty="0">
                <a:solidFill>
                  <a:schemeClr val="bg1"/>
                </a:solidFill>
              </a:rPr>
              <a:t>Our </a:t>
            </a:r>
            <a:r>
              <a:rPr lang="en-US" sz="1050" b="1" dirty="0">
                <a:solidFill>
                  <a:schemeClr val="bg1"/>
                </a:solidFill>
              </a:rPr>
              <a:t>extensivist team </a:t>
            </a:r>
            <a:r>
              <a:rPr lang="en-US" sz="1050" dirty="0">
                <a:solidFill>
                  <a:schemeClr val="bg1"/>
                </a:solidFill>
              </a:rPr>
              <a:t>manages patients fully through acute/post-acute episodes at hospitals and SNFs</a:t>
            </a:r>
          </a:p>
          <a:p>
            <a:pPr marL="61616" indent="-61616">
              <a:buFont typeface="Arial" panose="020B0604020202020204" pitchFamily="34" charset="0"/>
              <a:buChar char="•"/>
            </a:pPr>
            <a:endParaRPr lang="en-US" sz="1050" dirty="0">
              <a:solidFill>
                <a:schemeClr val="bg1"/>
              </a:solidFill>
            </a:endParaRPr>
          </a:p>
          <a:p>
            <a:pPr marL="61616" indent="-61616">
              <a:buFont typeface="Arial" panose="020B0604020202020204" pitchFamily="34" charset="0"/>
              <a:buChar char="•"/>
            </a:pPr>
            <a:r>
              <a:rPr lang="en-US" sz="1050" dirty="0">
                <a:solidFill>
                  <a:schemeClr val="bg1"/>
                </a:solidFill>
              </a:rPr>
              <a:t>Our integrated, co-located </a:t>
            </a:r>
            <a:r>
              <a:rPr lang="en-US" sz="1050" b="1" dirty="0">
                <a:solidFill>
                  <a:schemeClr val="bg1"/>
                </a:solidFill>
              </a:rPr>
              <a:t>behavioral health team</a:t>
            </a:r>
            <a:r>
              <a:rPr lang="en-US" sz="1050" dirty="0">
                <a:solidFill>
                  <a:schemeClr val="bg1"/>
                </a:solidFill>
              </a:rPr>
              <a:t> provides ready access to consultation and treatment for serious mental illness and substance abuse</a:t>
            </a:r>
          </a:p>
          <a:p>
            <a:pPr marL="61616" indent="-61616">
              <a:buFont typeface="Arial" panose="020B0604020202020204" pitchFamily="34" charset="0"/>
              <a:buChar char="•"/>
            </a:pPr>
            <a:endParaRPr lang="en-US" sz="1050" dirty="0">
              <a:solidFill>
                <a:schemeClr val="bg1"/>
              </a:solidFill>
            </a:endParaRPr>
          </a:p>
          <a:p>
            <a:pPr marL="61616" indent="-61616">
              <a:buFont typeface="Arial" panose="020B0604020202020204" pitchFamily="34" charset="0"/>
              <a:buChar char="•"/>
            </a:pPr>
            <a:r>
              <a:rPr lang="en-US" sz="1050" dirty="0">
                <a:solidFill>
                  <a:schemeClr val="bg1"/>
                </a:solidFill>
              </a:rPr>
              <a:t>Our </a:t>
            </a:r>
            <a:r>
              <a:rPr lang="en-US" sz="1050" b="1" dirty="0">
                <a:solidFill>
                  <a:schemeClr val="bg1"/>
                </a:solidFill>
              </a:rPr>
              <a:t>care management, social work, and community health worker teams </a:t>
            </a:r>
            <a:r>
              <a:rPr lang="en-US" sz="1050" dirty="0">
                <a:solidFill>
                  <a:schemeClr val="bg1"/>
                </a:solidFill>
              </a:rPr>
              <a:t>manage high-risk patients and episodes prospectively, with equal focus on physical, behavioral, and social health</a:t>
            </a:r>
          </a:p>
        </p:txBody>
      </p:sp>
      <p:sp>
        <p:nvSpPr>
          <p:cNvPr id="73" name="Freeform 72"/>
          <p:cNvSpPr/>
          <p:nvPr/>
        </p:nvSpPr>
        <p:spPr>
          <a:xfrm>
            <a:off x="1551122" y="2554635"/>
            <a:ext cx="1074824" cy="913169"/>
          </a:xfrm>
          <a:custGeom>
            <a:avLst/>
            <a:gdLst>
              <a:gd name="connsiteX0" fmla="*/ 0 w 1664652"/>
              <a:gd name="connsiteY0" fmla="*/ 719996 h 1439991"/>
              <a:gd name="connsiteX1" fmla="*/ 411405 w 1664652"/>
              <a:gd name="connsiteY1" fmla="*/ 0 h 1439991"/>
              <a:gd name="connsiteX2" fmla="*/ 1253247 w 1664652"/>
              <a:gd name="connsiteY2" fmla="*/ 0 h 1439991"/>
              <a:gd name="connsiteX3" fmla="*/ 1664652 w 1664652"/>
              <a:gd name="connsiteY3" fmla="*/ 719996 h 1439991"/>
              <a:gd name="connsiteX4" fmla="*/ 1253247 w 1664652"/>
              <a:gd name="connsiteY4" fmla="*/ 1439991 h 1439991"/>
              <a:gd name="connsiteX5" fmla="*/ 411405 w 1664652"/>
              <a:gd name="connsiteY5" fmla="*/ 1439991 h 1439991"/>
              <a:gd name="connsiteX6" fmla="*/ 0 w 1664652"/>
              <a:gd name="connsiteY6" fmla="*/ 719996 h 1439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4652" h="1439991">
                <a:moveTo>
                  <a:pt x="0" y="719996"/>
                </a:moveTo>
                <a:lnTo>
                  <a:pt x="411405" y="0"/>
                </a:lnTo>
                <a:lnTo>
                  <a:pt x="1253247" y="0"/>
                </a:lnTo>
                <a:lnTo>
                  <a:pt x="1664652" y="719996"/>
                </a:lnTo>
                <a:lnTo>
                  <a:pt x="1253247" y="1439991"/>
                </a:lnTo>
                <a:lnTo>
                  <a:pt x="411405" y="1439991"/>
                </a:lnTo>
                <a:lnTo>
                  <a:pt x="0" y="719996"/>
                </a:lnTo>
                <a:close/>
              </a:path>
            </a:pathLst>
          </a:custGeom>
          <a:solidFill>
            <a:srgbClr val="0066B2"/>
          </a:solidFill>
          <a:ln>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6599" tIns="145658" rIns="166599" bIns="145658" numCol="1" spcCol="1270" anchor="ctr" anchorCtr="0">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400050">
              <a:lnSpc>
                <a:spcPct val="90000"/>
              </a:lnSpc>
              <a:spcBef>
                <a:spcPct val="0"/>
              </a:spcBef>
              <a:spcAft>
                <a:spcPct val="35000"/>
              </a:spcAft>
            </a:pPr>
            <a:r>
              <a:rPr lang="en-US" sz="1050" b="1" dirty="0">
                <a:solidFill>
                  <a:schemeClr val="bg1"/>
                </a:solidFill>
                <a:latin typeface="Ebrima" panose="02000000000000000000" pitchFamily="2" charset="0"/>
                <a:ea typeface="Ebrima" panose="02000000000000000000" pitchFamily="2" charset="0"/>
                <a:cs typeface="Ebrima" panose="02000000000000000000" pitchFamily="2" charset="0"/>
              </a:rPr>
              <a:t>CareMore Care Center</a:t>
            </a:r>
          </a:p>
        </p:txBody>
      </p:sp>
    </p:spTree>
    <p:extLst>
      <p:ext uri="{BB962C8B-B14F-4D97-AF65-F5344CB8AC3E}">
        <p14:creationId xmlns:p14="http://schemas.microsoft.com/office/powerpoint/2010/main" val="2151491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797" y="486043"/>
            <a:ext cx="7780337" cy="457200"/>
          </a:xfrm>
        </p:spPr>
        <p:txBody>
          <a:bodyPr>
            <a:normAutofit/>
          </a:bodyPr>
          <a:lstStyle/>
          <a:p>
            <a:r>
              <a:rPr lang="en-US" dirty="0"/>
              <a:t>The Theory of Health Care Reform</a:t>
            </a:r>
          </a:p>
        </p:txBody>
      </p:sp>
      <p:sp>
        <p:nvSpPr>
          <p:cNvPr id="3" name="Slide Number Placeholder 2"/>
          <p:cNvSpPr>
            <a:spLocks noGrp="1"/>
          </p:cNvSpPr>
          <p:nvPr>
            <p:ph type="sldNum" sz="quarter" idx="12"/>
          </p:nvPr>
        </p:nvSpPr>
        <p:spPr/>
        <p:txBody>
          <a:bodyPr/>
          <a:lstStyle/>
          <a:p>
            <a:fld id="{C930D2CD-9BC2-1545-9CA9-436CF28268A4}" type="slidenum">
              <a:rPr lang="en-US" smtClean="0">
                <a:solidFill>
                  <a:prstClr val="black">
                    <a:tint val="75000"/>
                  </a:prstClr>
                </a:solidFill>
              </a:rPr>
              <a:pPr/>
              <a:t>3</a:t>
            </a:fld>
            <a:endParaRPr lang="en-US" dirty="0">
              <a:solidFill>
                <a:prstClr val="black">
                  <a:tint val="75000"/>
                </a:prstClr>
              </a:solidFill>
            </a:endParaRPr>
          </a:p>
        </p:txBody>
      </p:sp>
      <p:cxnSp>
        <p:nvCxnSpPr>
          <p:cNvPr id="12" name="Straight Arrow Connector 11"/>
          <p:cNvCxnSpPr/>
          <p:nvPr/>
        </p:nvCxnSpPr>
        <p:spPr>
          <a:xfrm>
            <a:off x="2824621" y="2584102"/>
            <a:ext cx="739278" cy="0"/>
          </a:xfrm>
          <a:prstGeom prst="straightConnector1">
            <a:avLst/>
          </a:prstGeom>
          <a:ln>
            <a:solidFill>
              <a:srgbClr val="009949"/>
            </a:solidFill>
            <a:tailEnd type="triangle"/>
          </a:ln>
        </p:spPr>
        <p:style>
          <a:lnRef idx="3">
            <a:schemeClr val="accent1"/>
          </a:lnRef>
          <a:fillRef idx="0">
            <a:schemeClr val="accent1"/>
          </a:fillRef>
          <a:effectRef idx="2">
            <a:schemeClr val="accent1"/>
          </a:effectRef>
          <a:fontRef idx="minor">
            <a:schemeClr val="tx1"/>
          </a:fontRef>
        </p:style>
      </p:cxnSp>
      <p:cxnSp>
        <p:nvCxnSpPr>
          <p:cNvPr id="18" name="Straight Arrow Connector 17"/>
          <p:cNvCxnSpPr/>
          <p:nvPr/>
        </p:nvCxnSpPr>
        <p:spPr>
          <a:xfrm flipV="1">
            <a:off x="5968898" y="1895490"/>
            <a:ext cx="858533" cy="365645"/>
          </a:xfrm>
          <a:prstGeom prst="straightConnector1">
            <a:avLst/>
          </a:prstGeom>
          <a:ln>
            <a:solidFill>
              <a:srgbClr val="009949"/>
            </a:solidFill>
            <a:tailEnd type="triangle"/>
          </a:ln>
        </p:spPr>
        <p:style>
          <a:lnRef idx="3">
            <a:schemeClr val="accent1"/>
          </a:lnRef>
          <a:fillRef idx="0">
            <a:schemeClr val="accent1"/>
          </a:fillRef>
          <a:effectRef idx="2">
            <a:schemeClr val="accent1"/>
          </a:effectRef>
          <a:fontRef idx="minor">
            <a:schemeClr val="tx1"/>
          </a:fontRef>
        </p:style>
      </p:cxnSp>
      <p:cxnSp>
        <p:nvCxnSpPr>
          <p:cNvPr id="20" name="Straight Arrow Connector 19"/>
          <p:cNvCxnSpPr/>
          <p:nvPr/>
        </p:nvCxnSpPr>
        <p:spPr>
          <a:xfrm>
            <a:off x="5983257" y="2912768"/>
            <a:ext cx="858533" cy="312420"/>
          </a:xfrm>
          <a:prstGeom prst="straightConnector1">
            <a:avLst/>
          </a:prstGeom>
          <a:ln>
            <a:solidFill>
              <a:srgbClr val="009949"/>
            </a:solidFill>
            <a:tailEnd type="triangle"/>
          </a:ln>
        </p:spPr>
        <p:style>
          <a:lnRef idx="3">
            <a:schemeClr val="accent1"/>
          </a:lnRef>
          <a:fillRef idx="0">
            <a:schemeClr val="accent1"/>
          </a:fillRef>
          <a:effectRef idx="2">
            <a:schemeClr val="accent1"/>
          </a:effectRef>
          <a:fontRef idx="minor">
            <a:schemeClr val="tx1"/>
          </a:fontRef>
        </p:style>
      </p:cxnSp>
      <p:sp>
        <p:nvSpPr>
          <p:cNvPr id="4" name="Rectangle 3">
            <a:extLst>
              <a:ext uri="{FF2B5EF4-FFF2-40B4-BE49-F238E27FC236}">
                <a16:creationId xmlns:a16="http://schemas.microsoft.com/office/drawing/2014/main" id="{423A102D-EAEE-DD4F-9067-59D69D1D710F}"/>
              </a:ext>
            </a:extLst>
          </p:cNvPr>
          <p:cNvSpPr/>
          <p:nvPr/>
        </p:nvSpPr>
        <p:spPr>
          <a:xfrm>
            <a:off x="571535" y="2090430"/>
            <a:ext cx="2164080" cy="987344"/>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t>Pay Providers Differently for Care</a:t>
            </a:r>
          </a:p>
        </p:txBody>
      </p:sp>
      <p:sp>
        <p:nvSpPr>
          <p:cNvPr id="17" name="Rectangle 16">
            <a:extLst>
              <a:ext uri="{FF2B5EF4-FFF2-40B4-BE49-F238E27FC236}">
                <a16:creationId xmlns:a16="http://schemas.microsoft.com/office/drawing/2014/main" id="{7BEF8582-C9C6-7442-80A6-EE5B1435462A}"/>
              </a:ext>
            </a:extLst>
          </p:cNvPr>
          <p:cNvSpPr/>
          <p:nvPr/>
        </p:nvSpPr>
        <p:spPr>
          <a:xfrm>
            <a:off x="3645960" y="2059106"/>
            <a:ext cx="2164080" cy="9873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t>Providers Change Their Behavior</a:t>
            </a:r>
          </a:p>
        </p:txBody>
      </p:sp>
      <p:cxnSp>
        <p:nvCxnSpPr>
          <p:cNvPr id="19" name="Straight Arrow Connector 18">
            <a:extLst>
              <a:ext uri="{FF2B5EF4-FFF2-40B4-BE49-F238E27FC236}">
                <a16:creationId xmlns:a16="http://schemas.microsoft.com/office/drawing/2014/main" id="{BD9EBFBC-A8BF-2143-8BEE-C504F288727E}"/>
              </a:ext>
            </a:extLst>
          </p:cNvPr>
          <p:cNvCxnSpPr>
            <a:cxnSpLocks/>
          </p:cNvCxnSpPr>
          <p:nvPr/>
        </p:nvCxnSpPr>
        <p:spPr>
          <a:xfrm flipV="1">
            <a:off x="5983257" y="2584102"/>
            <a:ext cx="844174" cy="5699"/>
          </a:xfrm>
          <a:prstGeom prst="straightConnector1">
            <a:avLst/>
          </a:prstGeom>
          <a:ln>
            <a:solidFill>
              <a:srgbClr val="009949"/>
            </a:solidFill>
            <a:tailEnd type="triangle"/>
          </a:ln>
        </p:spPr>
        <p:style>
          <a:lnRef idx="3">
            <a:schemeClr val="accent1"/>
          </a:lnRef>
          <a:fillRef idx="0">
            <a:schemeClr val="accent1"/>
          </a:fillRef>
          <a:effectRef idx="2">
            <a:schemeClr val="accent1"/>
          </a:effectRef>
          <a:fontRef idx="minor">
            <a:schemeClr val="tx1"/>
          </a:fontRef>
        </p:style>
      </p:cxnSp>
      <p:sp>
        <p:nvSpPr>
          <p:cNvPr id="6" name="Oval 5">
            <a:extLst>
              <a:ext uri="{FF2B5EF4-FFF2-40B4-BE49-F238E27FC236}">
                <a16:creationId xmlns:a16="http://schemas.microsoft.com/office/drawing/2014/main" id="{7B5C1F16-ECCE-CA40-9D21-D18A71729DC3}"/>
              </a:ext>
            </a:extLst>
          </p:cNvPr>
          <p:cNvSpPr/>
          <p:nvPr/>
        </p:nvSpPr>
        <p:spPr>
          <a:xfrm>
            <a:off x="7013781" y="1574687"/>
            <a:ext cx="1805354" cy="63318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Better Outcomes</a:t>
            </a:r>
          </a:p>
        </p:txBody>
      </p:sp>
      <p:sp>
        <p:nvSpPr>
          <p:cNvPr id="22" name="Oval 21">
            <a:extLst>
              <a:ext uri="{FF2B5EF4-FFF2-40B4-BE49-F238E27FC236}">
                <a16:creationId xmlns:a16="http://schemas.microsoft.com/office/drawing/2014/main" id="{0B3CE177-FDF9-A04E-8F56-6AEE081FA60D}"/>
              </a:ext>
            </a:extLst>
          </p:cNvPr>
          <p:cNvSpPr/>
          <p:nvPr/>
        </p:nvSpPr>
        <p:spPr>
          <a:xfrm>
            <a:off x="7013781" y="2316233"/>
            <a:ext cx="1805354" cy="63318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Better Experience</a:t>
            </a:r>
          </a:p>
        </p:txBody>
      </p:sp>
      <p:sp>
        <p:nvSpPr>
          <p:cNvPr id="23" name="Oval 22">
            <a:extLst>
              <a:ext uri="{FF2B5EF4-FFF2-40B4-BE49-F238E27FC236}">
                <a16:creationId xmlns:a16="http://schemas.microsoft.com/office/drawing/2014/main" id="{1B0F0775-FCE7-704A-9A21-8CE98AE6FC9A}"/>
              </a:ext>
            </a:extLst>
          </p:cNvPr>
          <p:cNvSpPr/>
          <p:nvPr/>
        </p:nvSpPr>
        <p:spPr>
          <a:xfrm>
            <a:off x="7013781" y="3046450"/>
            <a:ext cx="1805354" cy="63318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t>Lower Costs</a:t>
            </a:r>
          </a:p>
        </p:txBody>
      </p:sp>
      <p:sp>
        <p:nvSpPr>
          <p:cNvPr id="7" name="Left Brace 6">
            <a:extLst>
              <a:ext uri="{FF2B5EF4-FFF2-40B4-BE49-F238E27FC236}">
                <a16:creationId xmlns:a16="http://schemas.microsoft.com/office/drawing/2014/main" id="{15995892-6218-3F48-B0B3-6D2DA8B0E8B6}"/>
              </a:ext>
            </a:extLst>
          </p:cNvPr>
          <p:cNvSpPr/>
          <p:nvPr/>
        </p:nvSpPr>
        <p:spPr>
          <a:xfrm rot="16200000">
            <a:off x="1442560" y="3007105"/>
            <a:ext cx="422031" cy="2164080"/>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dirty="0"/>
          </a:p>
        </p:txBody>
      </p:sp>
      <p:sp>
        <p:nvSpPr>
          <p:cNvPr id="8" name="TextBox 7">
            <a:extLst>
              <a:ext uri="{FF2B5EF4-FFF2-40B4-BE49-F238E27FC236}">
                <a16:creationId xmlns:a16="http://schemas.microsoft.com/office/drawing/2014/main" id="{537E611B-923C-6D49-9E1B-446305334BC6}"/>
              </a:ext>
            </a:extLst>
          </p:cNvPr>
          <p:cNvSpPr txBox="1"/>
          <p:nvPr/>
        </p:nvSpPr>
        <p:spPr>
          <a:xfrm>
            <a:off x="676058" y="4499010"/>
            <a:ext cx="1963294" cy="400110"/>
          </a:xfrm>
          <a:prstGeom prst="rect">
            <a:avLst/>
          </a:prstGeom>
          <a:noFill/>
        </p:spPr>
        <p:txBody>
          <a:bodyPr wrap="none" rtlCol="0">
            <a:spAutoFit/>
          </a:bodyPr>
          <a:lstStyle/>
          <a:p>
            <a:pPr algn="ctr"/>
            <a:r>
              <a:rPr lang="en-US" sz="2000" b="1" dirty="0"/>
              <a:t>Payment Reform</a:t>
            </a:r>
          </a:p>
        </p:txBody>
      </p:sp>
      <p:sp>
        <p:nvSpPr>
          <p:cNvPr id="31" name="Left Brace 30">
            <a:extLst>
              <a:ext uri="{FF2B5EF4-FFF2-40B4-BE49-F238E27FC236}">
                <a16:creationId xmlns:a16="http://schemas.microsoft.com/office/drawing/2014/main" id="{A52F1369-1029-454B-8DF5-08C710C83F7D}"/>
              </a:ext>
            </a:extLst>
          </p:cNvPr>
          <p:cNvSpPr/>
          <p:nvPr/>
        </p:nvSpPr>
        <p:spPr>
          <a:xfrm rot="16200000">
            <a:off x="4545714" y="3001699"/>
            <a:ext cx="422031" cy="2164080"/>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dirty="0"/>
          </a:p>
        </p:txBody>
      </p:sp>
      <p:sp>
        <p:nvSpPr>
          <p:cNvPr id="32" name="TextBox 31">
            <a:extLst>
              <a:ext uri="{FF2B5EF4-FFF2-40B4-BE49-F238E27FC236}">
                <a16:creationId xmlns:a16="http://schemas.microsoft.com/office/drawing/2014/main" id="{D093DB54-711D-F749-8814-4E9BC6BAAC03}"/>
              </a:ext>
            </a:extLst>
          </p:cNvPr>
          <p:cNvSpPr txBox="1"/>
          <p:nvPr/>
        </p:nvSpPr>
        <p:spPr>
          <a:xfrm>
            <a:off x="3776428" y="4499010"/>
            <a:ext cx="1906740" cy="400110"/>
          </a:xfrm>
          <a:prstGeom prst="rect">
            <a:avLst/>
          </a:prstGeom>
          <a:noFill/>
        </p:spPr>
        <p:txBody>
          <a:bodyPr wrap="none" rtlCol="0">
            <a:spAutoFit/>
          </a:bodyPr>
          <a:lstStyle/>
          <a:p>
            <a:pPr algn="ctr"/>
            <a:r>
              <a:rPr lang="en-US" sz="2000" b="1" dirty="0"/>
              <a:t>Delivery Reform</a:t>
            </a:r>
          </a:p>
        </p:txBody>
      </p:sp>
      <p:sp>
        <p:nvSpPr>
          <p:cNvPr id="33" name="Left Brace 32">
            <a:extLst>
              <a:ext uri="{FF2B5EF4-FFF2-40B4-BE49-F238E27FC236}">
                <a16:creationId xmlns:a16="http://schemas.microsoft.com/office/drawing/2014/main" id="{AE80F7F1-1CDB-E544-ADC9-49EBC94B463B}"/>
              </a:ext>
            </a:extLst>
          </p:cNvPr>
          <p:cNvSpPr/>
          <p:nvPr/>
        </p:nvSpPr>
        <p:spPr>
          <a:xfrm rot="16200000">
            <a:off x="7707143" y="3182763"/>
            <a:ext cx="422031" cy="1801953"/>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dirty="0"/>
          </a:p>
        </p:txBody>
      </p:sp>
      <p:sp>
        <p:nvSpPr>
          <p:cNvPr id="34" name="TextBox 33">
            <a:extLst>
              <a:ext uri="{FF2B5EF4-FFF2-40B4-BE49-F238E27FC236}">
                <a16:creationId xmlns:a16="http://schemas.microsoft.com/office/drawing/2014/main" id="{B3E8A0B1-605E-B64B-945F-54BD4B3341F5}"/>
              </a:ext>
            </a:extLst>
          </p:cNvPr>
          <p:cNvSpPr txBox="1"/>
          <p:nvPr/>
        </p:nvSpPr>
        <p:spPr>
          <a:xfrm>
            <a:off x="7249622" y="4483621"/>
            <a:ext cx="1330271" cy="400110"/>
          </a:xfrm>
          <a:prstGeom prst="rect">
            <a:avLst/>
          </a:prstGeom>
          <a:noFill/>
        </p:spPr>
        <p:txBody>
          <a:bodyPr wrap="square" rtlCol="0" anchor="ctr">
            <a:spAutoFit/>
          </a:bodyPr>
          <a:lstStyle/>
          <a:p>
            <a:pPr algn="ctr"/>
            <a:r>
              <a:rPr lang="en-US" sz="2000" b="1" dirty="0"/>
              <a:t>Triple Aim</a:t>
            </a:r>
          </a:p>
        </p:txBody>
      </p:sp>
    </p:spTree>
    <p:extLst>
      <p:ext uri="{BB962C8B-B14F-4D97-AF65-F5344CB8AC3E}">
        <p14:creationId xmlns:p14="http://schemas.microsoft.com/office/powerpoint/2010/main" val="163239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31" grpId="0" animBg="1"/>
      <p:bldP spid="32" grpId="0"/>
      <p:bldP spid="33" grpId="0" animBg="1"/>
      <p:bldP spid="3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txBox="1">
            <a:spLocks/>
          </p:cNvSpPr>
          <p:nvPr/>
        </p:nvSpPr>
        <p:spPr>
          <a:xfrm>
            <a:off x="533399" y="438150"/>
            <a:ext cx="8249654" cy="857250"/>
          </a:xfrm>
          <a:prstGeom prst="rect">
            <a:avLst/>
          </a:prstGeom>
        </p:spPr>
        <p:txBody>
          <a:bodyPr vert="horz" lIns="68580" tIns="34290" rIns="68580" bIns="34290" rtlCol="0" anchor="ctr">
            <a:normAutofit/>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rgbClr val="0070C0"/>
                </a:solidFill>
              </a:rPr>
              <a:t>We manage medical, behavioral &amp; social health proactively</a:t>
            </a:r>
          </a:p>
        </p:txBody>
      </p:sp>
      <p:sp>
        <p:nvSpPr>
          <p:cNvPr id="56" name="Freeform 55"/>
          <p:cNvSpPr/>
          <p:nvPr/>
        </p:nvSpPr>
        <p:spPr>
          <a:xfrm rot="5400000">
            <a:off x="2000250" y="-2024313"/>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58"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Impact</a:t>
            </a:r>
          </a:p>
        </p:txBody>
      </p:sp>
      <p:pic>
        <p:nvPicPr>
          <p:cNvPr id="11" name="Picture 10"/>
          <p:cNvPicPr>
            <a:picLocks noChangeAspect="1"/>
          </p:cNvPicPr>
          <p:nvPr/>
        </p:nvPicPr>
        <p:blipFill>
          <a:blip r:embed="rId3"/>
          <a:stretch>
            <a:fillRect/>
          </a:stretch>
        </p:blipFill>
        <p:spPr>
          <a:xfrm>
            <a:off x="2048376" y="1254529"/>
            <a:ext cx="5799221" cy="3652820"/>
          </a:xfrm>
          <a:prstGeom prst="rect">
            <a:avLst/>
          </a:prstGeom>
        </p:spPr>
      </p:pic>
      <p:sp>
        <p:nvSpPr>
          <p:cNvPr id="12" name="Rectangle 11"/>
          <p:cNvSpPr/>
          <p:nvPr/>
        </p:nvSpPr>
        <p:spPr>
          <a:xfrm>
            <a:off x="4777087" y="4857750"/>
            <a:ext cx="170900" cy="103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p:cNvSpPr/>
          <p:nvPr/>
        </p:nvSpPr>
        <p:spPr>
          <a:xfrm>
            <a:off x="6791836" y="4800599"/>
            <a:ext cx="831596" cy="1067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Rectangle 1"/>
          <p:cNvSpPr/>
          <p:nvPr/>
        </p:nvSpPr>
        <p:spPr>
          <a:xfrm>
            <a:off x="6791835" y="4776537"/>
            <a:ext cx="1197134" cy="160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7240338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txBox="1">
            <a:spLocks/>
          </p:cNvSpPr>
          <p:nvPr/>
        </p:nvSpPr>
        <p:spPr>
          <a:xfrm>
            <a:off x="533399" y="438150"/>
            <a:ext cx="8249654" cy="857250"/>
          </a:xfrm>
          <a:prstGeom prst="rect">
            <a:avLst/>
          </a:prstGeom>
        </p:spPr>
        <p:txBody>
          <a:bodyPr vert="horz" lIns="68580" tIns="34290" rIns="68580" bIns="34290" rtlCol="0" anchor="ctr">
            <a:normAutofit/>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rgbClr val="0070C0"/>
                </a:solidFill>
              </a:rPr>
              <a:t>Upstream care leads to fewer specialist, ER, hospital visits </a:t>
            </a:r>
          </a:p>
        </p:txBody>
      </p:sp>
      <p:sp>
        <p:nvSpPr>
          <p:cNvPr id="56" name="Freeform 55"/>
          <p:cNvSpPr/>
          <p:nvPr/>
        </p:nvSpPr>
        <p:spPr>
          <a:xfrm rot="5400000">
            <a:off x="2000250" y="-1976187"/>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58"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Impact</a:t>
            </a:r>
          </a:p>
        </p:txBody>
      </p:sp>
      <p:sp>
        <p:nvSpPr>
          <p:cNvPr id="37" name="Freeform 94"/>
          <p:cNvSpPr>
            <a:spLocks/>
          </p:cNvSpPr>
          <p:nvPr/>
        </p:nvSpPr>
        <p:spPr bwMode="gray">
          <a:xfrm>
            <a:off x="605663" y="2454208"/>
            <a:ext cx="1828800" cy="753211"/>
          </a:xfrm>
          <a:custGeom>
            <a:avLst/>
            <a:gdLst/>
            <a:ahLst/>
            <a:cxnLst>
              <a:cxn ang="0">
                <a:pos x="0" y="234"/>
              </a:cxn>
              <a:cxn ang="0">
                <a:pos x="14" y="227"/>
              </a:cxn>
              <a:cxn ang="0">
                <a:pos x="21" y="220"/>
              </a:cxn>
              <a:cxn ang="0">
                <a:pos x="14" y="199"/>
              </a:cxn>
              <a:cxn ang="0">
                <a:pos x="14" y="192"/>
              </a:cxn>
              <a:cxn ang="0">
                <a:pos x="21" y="192"/>
              </a:cxn>
              <a:cxn ang="0">
                <a:pos x="21" y="184"/>
              </a:cxn>
              <a:cxn ang="0">
                <a:pos x="28" y="177"/>
              </a:cxn>
              <a:cxn ang="0">
                <a:pos x="28" y="163"/>
              </a:cxn>
              <a:cxn ang="0">
                <a:pos x="28" y="163"/>
              </a:cxn>
              <a:cxn ang="0">
                <a:pos x="43" y="156"/>
              </a:cxn>
              <a:cxn ang="0">
                <a:pos x="43" y="142"/>
              </a:cxn>
              <a:cxn ang="0">
                <a:pos x="43" y="135"/>
              </a:cxn>
              <a:cxn ang="0">
                <a:pos x="50" y="120"/>
              </a:cxn>
              <a:cxn ang="0">
                <a:pos x="50" y="106"/>
              </a:cxn>
              <a:cxn ang="0">
                <a:pos x="57" y="92"/>
              </a:cxn>
              <a:cxn ang="0">
                <a:pos x="50" y="85"/>
              </a:cxn>
              <a:cxn ang="0">
                <a:pos x="57" y="85"/>
              </a:cxn>
              <a:cxn ang="0">
                <a:pos x="170" y="71"/>
              </a:cxn>
              <a:cxn ang="0">
                <a:pos x="170" y="56"/>
              </a:cxn>
              <a:cxn ang="0">
                <a:pos x="192" y="56"/>
              </a:cxn>
              <a:cxn ang="0">
                <a:pos x="256" y="49"/>
              </a:cxn>
              <a:cxn ang="0">
                <a:pos x="334" y="42"/>
              </a:cxn>
              <a:cxn ang="0">
                <a:pos x="398" y="35"/>
              </a:cxn>
              <a:cxn ang="0">
                <a:pos x="454" y="28"/>
              </a:cxn>
              <a:cxn ang="0">
                <a:pos x="511" y="21"/>
              </a:cxn>
              <a:cxn ang="0">
                <a:pos x="540" y="21"/>
              </a:cxn>
              <a:cxn ang="0">
                <a:pos x="611" y="7"/>
              </a:cxn>
              <a:cxn ang="0">
                <a:pos x="667" y="0"/>
              </a:cxn>
              <a:cxn ang="0">
                <a:pos x="674" y="7"/>
              </a:cxn>
              <a:cxn ang="0">
                <a:pos x="674" y="21"/>
              </a:cxn>
              <a:cxn ang="0">
                <a:pos x="660" y="35"/>
              </a:cxn>
              <a:cxn ang="0">
                <a:pos x="646" y="56"/>
              </a:cxn>
              <a:cxn ang="0">
                <a:pos x="632" y="56"/>
              </a:cxn>
              <a:cxn ang="0">
                <a:pos x="625" y="64"/>
              </a:cxn>
              <a:cxn ang="0">
                <a:pos x="611" y="71"/>
              </a:cxn>
              <a:cxn ang="0">
                <a:pos x="596" y="71"/>
              </a:cxn>
              <a:cxn ang="0">
                <a:pos x="596" y="78"/>
              </a:cxn>
              <a:cxn ang="0">
                <a:pos x="589" y="92"/>
              </a:cxn>
              <a:cxn ang="0">
                <a:pos x="575" y="99"/>
              </a:cxn>
              <a:cxn ang="0">
                <a:pos x="547" y="120"/>
              </a:cxn>
              <a:cxn ang="0">
                <a:pos x="525" y="128"/>
              </a:cxn>
              <a:cxn ang="0">
                <a:pos x="511" y="142"/>
              </a:cxn>
              <a:cxn ang="0">
                <a:pos x="504" y="156"/>
              </a:cxn>
              <a:cxn ang="0">
                <a:pos x="490" y="163"/>
              </a:cxn>
              <a:cxn ang="0">
                <a:pos x="454" y="192"/>
              </a:cxn>
              <a:cxn ang="0">
                <a:pos x="291" y="213"/>
              </a:cxn>
              <a:cxn ang="0">
                <a:pos x="177" y="227"/>
              </a:cxn>
              <a:cxn ang="0">
                <a:pos x="114" y="227"/>
              </a:cxn>
            </a:cxnLst>
            <a:rect l="0" t="0" r="r" b="b"/>
            <a:pathLst>
              <a:path w="674" h="241">
                <a:moveTo>
                  <a:pt x="0" y="241"/>
                </a:moveTo>
                <a:lnTo>
                  <a:pt x="0" y="234"/>
                </a:lnTo>
                <a:lnTo>
                  <a:pt x="7" y="234"/>
                </a:lnTo>
                <a:lnTo>
                  <a:pt x="14" y="227"/>
                </a:lnTo>
                <a:lnTo>
                  <a:pt x="21" y="227"/>
                </a:lnTo>
                <a:lnTo>
                  <a:pt x="21" y="220"/>
                </a:lnTo>
                <a:lnTo>
                  <a:pt x="14" y="206"/>
                </a:lnTo>
                <a:lnTo>
                  <a:pt x="14" y="199"/>
                </a:lnTo>
                <a:lnTo>
                  <a:pt x="14" y="199"/>
                </a:lnTo>
                <a:lnTo>
                  <a:pt x="14" y="192"/>
                </a:lnTo>
                <a:lnTo>
                  <a:pt x="21" y="192"/>
                </a:lnTo>
                <a:lnTo>
                  <a:pt x="21" y="192"/>
                </a:lnTo>
                <a:lnTo>
                  <a:pt x="21" y="192"/>
                </a:lnTo>
                <a:lnTo>
                  <a:pt x="21" y="184"/>
                </a:lnTo>
                <a:lnTo>
                  <a:pt x="21" y="177"/>
                </a:lnTo>
                <a:lnTo>
                  <a:pt x="28" y="177"/>
                </a:lnTo>
                <a:lnTo>
                  <a:pt x="28" y="170"/>
                </a:lnTo>
                <a:lnTo>
                  <a:pt x="28" y="163"/>
                </a:lnTo>
                <a:lnTo>
                  <a:pt x="28" y="163"/>
                </a:lnTo>
                <a:lnTo>
                  <a:pt x="28" y="163"/>
                </a:lnTo>
                <a:lnTo>
                  <a:pt x="35" y="156"/>
                </a:lnTo>
                <a:lnTo>
                  <a:pt x="43" y="156"/>
                </a:lnTo>
                <a:lnTo>
                  <a:pt x="43" y="149"/>
                </a:lnTo>
                <a:lnTo>
                  <a:pt x="43" y="142"/>
                </a:lnTo>
                <a:lnTo>
                  <a:pt x="43" y="135"/>
                </a:lnTo>
                <a:lnTo>
                  <a:pt x="43" y="135"/>
                </a:lnTo>
                <a:lnTo>
                  <a:pt x="50" y="120"/>
                </a:lnTo>
                <a:lnTo>
                  <a:pt x="50" y="120"/>
                </a:lnTo>
                <a:lnTo>
                  <a:pt x="43" y="113"/>
                </a:lnTo>
                <a:lnTo>
                  <a:pt x="50" y="106"/>
                </a:lnTo>
                <a:lnTo>
                  <a:pt x="50" y="99"/>
                </a:lnTo>
                <a:lnTo>
                  <a:pt x="57" y="92"/>
                </a:lnTo>
                <a:lnTo>
                  <a:pt x="57" y="92"/>
                </a:lnTo>
                <a:lnTo>
                  <a:pt x="50" y="85"/>
                </a:lnTo>
                <a:lnTo>
                  <a:pt x="57" y="85"/>
                </a:lnTo>
                <a:lnTo>
                  <a:pt x="57" y="85"/>
                </a:lnTo>
                <a:lnTo>
                  <a:pt x="64" y="85"/>
                </a:lnTo>
                <a:lnTo>
                  <a:pt x="170" y="71"/>
                </a:lnTo>
                <a:lnTo>
                  <a:pt x="170" y="64"/>
                </a:lnTo>
                <a:lnTo>
                  <a:pt x="170" y="56"/>
                </a:lnTo>
                <a:lnTo>
                  <a:pt x="185" y="56"/>
                </a:lnTo>
                <a:lnTo>
                  <a:pt x="192" y="56"/>
                </a:lnTo>
                <a:lnTo>
                  <a:pt x="220" y="49"/>
                </a:lnTo>
                <a:lnTo>
                  <a:pt x="256" y="49"/>
                </a:lnTo>
                <a:lnTo>
                  <a:pt x="298" y="42"/>
                </a:lnTo>
                <a:lnTo>
                  <a:pt x="334" y="42"/>
                </a:lnTo>
                <a:lnTo>
                  <a:pt x="376" y="35"/>
                </a:lnTo>
                <a:lnTo>
                  <a:pt x="398" y="35"/>
                </a:lnTo>
                <a:lnTo>
                  <a:pt x="433" y="35"/>
                </a:lnTo>
                <a:lnTo>
                  <a:pt x="454" y="28"/>
                </a:lnTo>
                <a:lnTo>
                  <a:pt x="483" y="28"/>
                </a:lnTo>
                <a:lnTo>
                  <a:pt x="511" y="21"/>
                </a:lnTo>
                <a:lnTo>
                  <a:pt x="518" y="21"/>
                </a:lnTo>
                <a:lnTo>
                  <a:pt x="540" y="21"/>
                </a:lnTo>
                <a:lnTo>
                  <a:pt x="554" y="14"/>
                </a:lnTo>
                <a:lnTo>
                  <a:pt x="611" y="7"/>
                </a:lnTo>
                <a:lnTo>
                  <a:pt x="639" y="7"/>
                </a:lnTo>
                <a:lnTo>
                  <a:pt x="667" y="0"/>
                </a:lnTo>
                <a:lnTo>
                  <a:pt x="674" y="0"/>
                </a:lnTo>
                <a:lnTo>
                  <a:pt x="674" y="7"/>
                </a:lnTo>
                <a:lnTo>
                  <a:pt x="674" y="14"/>
                </a:lnTo>
                <a:lnTo>
                  <a:pt x="674" y="21"/>
                </a:lnTo>
                <a:lnTo>
                  <a:pt x="667" y="28"/>
                </a:lnTo>
                <a:lnTo>
                  <a:pt x="660" y="35"/>
                </a:lnTo>
                <a:lnTo>
                  <a:pt x="653" y="49"/>
                </a:lnTo>
                <a:lnTo>
                  <a:pt x="646" y="56"/>
                </a:lnTo>
                <a:lnTo>
                  <a:pt x="646" y="49"/>
                </a:lnTo>
                <a:lnTo>
                  <a:pt x="632" y="56"/>
                </a:lnTo>
                <a:lnTo>
                  <a:pt x="625" y="56"/>
                </a:lnTo>
                <a:lnTo>
                  <a:pt x="625" y="64"/>
                </a:lnTo>
                <a:lnTo>
                  <a:pt x="618" y="71"/>
                </a:lnTo>
                <a:lnTo>
                  <a:pt x="611" y="71"/>
                </a:lnTo>
                <a:lnTo>
                  <a:pt x="603" y="64"/>
                </a:lnTo>
                <a:lnTo>
                  <a:pt x="596" y="71"/>
                </a:lnTo>
                <a:lnTo>
                  <a:pt x="596" y="71"/>
                </a:lnTo>
                <a:lnTo>
                  <a:pt x="596" y="78"/>
                </a:lnTo>
                <a:lnTo>
                  <a:pt x="589" y="78"/>
                </a:lnTo>
                <a:lnTo>
                  <a:pt x="589" y="92"/>
                </a:lnTo>
                <a:lnTo>
                  <a:pt x="582" y="99"/>
                </a:lnTo>
                <a:lnTo>
                  <a:pt x="575" y="99"/>
                </a:lnTo>
                <a:lnTo>
                  <a:pt x="561" y="106"/>
                </a:lnTo>
                <a:lnTo>
                  <a:pt x="547" y="120"/>
                </a:lnTo>
                <a:lnTo>
                  <a:pt x="540" y="128"/>
                </a:lnTo>
                <a:lnTo>
                  <a:pt x="525" y="128"/>
                </a:lnTo>
                <a:lnTo>
                  <a:pt x="518" y="135"/>
                </a:lnTo>
                <a:lnTo>
                  <a:pt x="511" y="142"/>
                </a:lnTo>
                <a:lnTo>
                  <a:pt x="504" y="149"/>
                </a:lnTo>
                <a:lnTo>
                  <a:pt x="504" y="156"/>
                </a:lnTo>
                <a:lnTo>
                  <a:pt x="497" y="163"/>
                </a:lnTo>
                <a:lnTo>
                  <a:pt x="490" y="163"/>
                </a:lnTo>
                <a:lnTo>
                  <a:pt x="490" y="192"/>
                </a:lnTo>
                <a:lnTo>
                  <a:pt x="454" y="192"/>
                </a:lnTo>
                <a:lnTo>
                  <a:pt x="383" y="206"/>
                </a:lnTo>
                <a:lnTo>
                  <a:pt x="291" y="213"/>
                </a:lnTo>
                <a:lnTo>
                  <a:pt x="177" y="220"/>
                </a:lnTo>
                <a:lnTo>
                  <a:pt x="177" y="227"/>
                </a:lnTo>
                <a:lnTo>
                  <a:pt x="170" y="227"/>
                </a:lnTo>
                <a:lnTo>
                  <a:pt x="114" y="227"/>
                </a:lnTo>
                <a:lnTo>
                  <a:pt x="0" y="241"/>
                </a:lnTo>
              </a:path>
            </a:pathLst>
          </a:custGeom>
          <a:solidFill>
            <a:srgbClr val="0070C0"/>
          </a:solidFill>
          <a:ln w="9525">
            <a:noFill/>
            <a:round/>
            <a:headEnd/>
            <a:tailEnd/>
          </a:ln>
          <a:effectLst>
            <a:outerShdw blurRad="50800" dist="38100" dir="2700000" algn="tl" rotWithShape="0">
              <a:prstClr val="black">
                <a:alpha val="40000"/>
              </a:prstClr>
            </a:outerShdw>
          </a:effectLst>
        </p:spPr>
        <p:txBody>
          <a:bodyPr/>
          <a:lstStyle/>
          <a:p>
            <a:pPr>
              <a:defRPr/>
            </a:pPr>
            <a:endParaRPr lang="en-US" sz="1350">
              <a:solidFill>
                <a:prstClr val="black"/>
              </a:solidFill>
              <a:ea typeface="ＭＳ Ｐゴシック" pitchFamily="34" charset="-128"/>
            </a:endParaRPr>
          </a:p>
        </p:txBody>
      </p:sp>
      <p:sp>
        <p:nvSpPr>
          <p:cNvPr id="41" name="TextBox 40"/>
          <p:cNvSpPr txBox="1"/>
          <p:nvPr/>
        </p:nvSpPr>
        <p:spPr>
          <a:xfrm>
            <a:off x="993889" y="2711469"/>
            <a:ext cx="827150" cy="369332"/>
          </a:xfrm>
          <a:prstGeom prst="rect">
            <a:avLst/>
          </a:prstGeom>
          <a:noFill/>
        </p:spPr>
        <p:txBody>
          <a:bodyPr wrap="none" lIns="0" tIns="0" rIns="0" bIns="0" rtlCol="0">
            <a:spAutoFit/>
          </a:bodyPr>
          <a:lstStyle/>
          <a:p>
            <a:r>
              <a:rPr lang="en-US" sz="1200" b="1" dirty="0">
                <a:solidFill>
                  <a:schemeClr val="bg1"/>
                </a:solidFill>
                <a:latin typeface="Georgia" panose="02040502050405020303" pitchFamily="18" charset="0"/>
              </a:rPr>
              <a:t>Tennessee</a:t>
            </a:r>
          </a:p>
          <a:p>
            <a:r>
              <a:rPr lang="en-US" sz="1200" b="1" dirty="0">
                <a:solidFill>
                  <a:schemeClr val="bg1"/>
                </a:solidFill>
                <a:latin typeface="Georgia" panose="02040502050405020303" pitchFamily="18" charset="0"/>
              </a:rPr>
              <a:t>Medicaid</a:t>
            </a:r>
          </a:p>
        </p:txBody>
      </p:sp>
      <p:pic>
        <p:nvPicPr>
          <p:cNvPr id="4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5187"/>
          <a:stretch/>
        </p:blipFill>
        <p:spPr bwMode="auto">
          <a:xfrm>
            <a:off x="2901255" y="1339359"/>
            <a:ext cx="5322690" cy="3202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901255" y="1740858"/>
            <a:ext cx="984945" cy="397042"/>
          </a:xfrm>
          <a:prstGeom prst="rect">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solidFill>
                  <a:schemeClr val="accent2"/>
                </a:solidFill>
              </a:rPr>
              <a:t>Other PCPs</a:t>
            </a:r>
          </a:p>
          <a:p>
            <a:pPr algn="ctr"/>
            <a:r>
              <a:rPr lang="en-US" sz="900" i="1" dirty="0">
                <a:solidFill>
                  <a:schemeClr val="accent2"/>
                </a:solidFill>
              </a:rPr>
              <a:t>ABD Non-Dual</a:t>
            </a:r>
          </a:p>
        </p:txBody>
      </p:sp>
      <p:sp>
        <p:nvSpPr>
          <p:cNvPr id="45" name="Rectangle 44"/>
          <p:cNvSpPr/>
          <p:nvPr/>
        </p:nvSpPr>
        <p:spPr>
          <a:xfrm>
            <a:off x="2901255" y="3226758"/>
            <a:ext cx="984945" cy="397042"/>
          </a:xfrm>
          <a:prstGeom prst="rect">
            <a:avLst/>
          </a:prstGeom>
          <a:solidFill>
            <a:schemeClr val="bg1">
              <a:lumMod val="9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900" dirty="0">
                <a:solidFill>
                  <a:schemeClr val="accent2"/>
                </a:solidFill>
              </a:rPr>
              <a:t>Other PCPs</a:t>
            </a:r>
          </a:p>
          <a:p>
            <a:pPr algn="ctr"/>
            <a:r>
              <a:rPr lang="en-US" sz="900" i="1" dirty="0">
                <a:solidFill>
                  <a:schemeClr val="accent2"/>
                </a:solidFill>
              </a:rPr>
              <a:t>TANF Female</a:t>
            </a:r>
          </a:p>
        </p:txBody>
      </p:sp>
      <p:sp>
        <p:nvSpPr>
          <p:cNvPr id="4" name="TextBox 3"/>
          <p:cNvSpPr txBox="1"/>
          <p:nvPr/>
        </p:nvSpPr>
        <p:spPr>
          <a:xfrm>
            <a:off x="3994485" y="4550807"/>
            <a:ext cx="3977371" cy="323165"/>
          </a:xfrm>
          <a:prstGeom prst="rect">
            <a:avLst/>
          </a:prstGeom>
          <a:noFill/>
        </p:spPr>
        <p:txBody>
          <a:bodyPr wrap="none" rtlCol="0">
            <a:spAutoFit/>
          </a:bodyPr>
          <a:lstStyle/>
          <a:p>
            <a:r>
              <a:rPr lang="en-US" sz="750" dirty="0"/>
              <a:t>Results reflect CareMore population utilization vs other PCP average in similar geographic area.  </a:t>
            </a:r>
          </a:p>
          <a:p>
            <a:r>
              <a:rPr lang="en-US" sz="750" dirty="0"/>
              <a:t>Results reflect Q1 – Q3 2017 claims and are non risk-adjusted..</a:t>
            </a:r>
          </a:p>
        </p:txBody>
      </p:sp>
    </p:spTree>
    <p:extLst>
      <p:ext uri="{BB962C8B-B14F-4D97-AF65-F5344CB8AC3E}">
        <p14:creationId xmlns:p14="http://schemas.microsoft.com/office/powerpoint/2010/main" val="761165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txBox="1">
            <a:spLocks/>
          </p:cNvSpPr>
          <p:nvPr/>
        </p:nvSpPr>
        <p:spPr>
          <a:xfrm>
            <a:off x="533399" y="438150"/>
            <a:ext cx="8249654" cy="857250"/>
          </a:xfrm>
          <a:prstGeom prst="rect">
            <a:avLst/>
          </a:prstGeom>
        </p:spPr>
        <p:txBody>
          <a:bodyPr vert="horz" lIns="68580" tIns="34290" rIns="68580" bIns="34290" rtlCol="0" anchor="ctr">
            <a:normAutofit/>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rgbClr val="0070C0"/>
                </a:solidFill>
              </a:rPr>
              <a:t>Now, we are bringing integrated care to the home</a:t>
            </a:r>
          </a:p>
        </p:txBody>
      </p:sp>
      <p:sp>
        <p:nvSpPr>
          <p:cNvPr id="56" name="Freeform 55"/>
          <p:cNvSpPr/>
          <p:nvPr/>
        </p:nvSpPr>
        <p:spPr>
          <a:xfrm rot="5400000">
            <a:off x="2000250" y="-2024313"/>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070C0"/>
              </a:solidFill>
            </a:endParaRPr>
          </a:p>
        </p:txBody>
      </p:sp>
      <p:sp>
        <p:nvSpPr>
          <p:cNvPr id="58"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New Frontiers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9805"/>
          <a:stretch/>
        </p:blipFill>
        <p:spPr>
          <a:xfrm>
            <a:off x="533399" y="1314451"/>
            <a:ext cx="3196391" cy="3570371"/>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2971" y="1314450"/>
            <a:ext cx="1916531" cy="2386719"/>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50862"/>
          <a:stretch/>
        </p:blipFill>
        <p:spPr>
          <a:xfrm>
            <a:off x="3732971" y="3701170"/>
            <a:ext cx="1916531" cy="1180095"/>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2275" r="20397"/>
          <a:stretch/>
        </p:blipFill>
        <p:spPr>
          <a:xfrm>
            <a:off x="5642813" y="1295400"/>
            <a:ext cx="3043989" cy="3593592"/>
          </a:xfrm>
          <a:prstGeom prst="rect">
            <a:avLst/>
          </a:prstGeom>
        </p:spPr>
      </p:pic>
    </p:spTree>
    <p:extLst>
      <p:ext uri="{BB962C8B-B14F-4D97-AF65-F5344CB8AC3E}">
        <p14:creationId xmlns:p14="http://schemas.microsoft.com/office/powerpoint/2010/main" val="13319325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32"/>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3" name="Title 1"/>
          <p:cNvSpPr>
            <a:spLocks noGrp="1"/>
          </p:cNvSpPr>
          <p:nvPr>
            <p:ph type="title"/>
          </p:nvPr>
        </p:nvSpPr>
        <p:spPr>
          <a:xfrm>
            <a:off x="533399" y="438150"/>
            <a:ext cx="7624011" cy="857250"/>
          </a:xfrm>
        </p:spPr>
        <p:txBody>
          <a:bodyPr vert="horz" lIns="68580" tIns="34290" rIns="68580" bIns="34290" rtlCol="0" anchor="ctr">
            <a:normAutofit/>
          </a:bodyPr>
          <a:lstStyle/>
          <a:p>
            <a:r>
              <a:rPr lang="en-US" dirty="0">
                <a:solidFill>
                  <a:srgbClr val="0070C0"/>
                </a:solidFill>
              </a:rPr>
              <a:t>CareMore in 2018</a:t>
            </a:r>
          </a:p>
        </p:txBody>
      </p:sp>
      <p:sp>
        <p:nvSpPr>
          <p:cNvPr id="94" name="Text Placeholder 16"/>
          <p:cNvSpPr txBox="1">
            <a:spLocks/>
          </p:cNvSpPr>
          <p:nvPr/>
        </p:nvSpPr>
        <p:spPr>
          <a:xfrm>
            <a:off x="533400"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Our Footprint</a:t>
            </a:r>
          </a:p>
        </p:txBody>
      </p:sp>
      <p:cxnSp>
        <p:nvCxnSpPr>
          <p:cNvPr id="150" name="Straight Connector 149"/>
          <p:cNvCxnSpPr>
            <a:endCxn id="247" idx="1"/>
          </p:cNvCxnSpPr>
          <p:nvPr/>
        </p:nvCxnSpPr>
        <p:spPr>
          <a:xfrm>
            <a:off x="6396717" y="2680429"/>
            <a:ext cx="573968" cy="423238"/>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sp>
        <p:nvSpPr>
          <p:cNvPr id="151" name="Rectangle 150"/>
          <p:cNvSpPr/>
          <p:nvPr/>
        </p:nvSpPr>
        <p:spPr>
          <a:xfrm>
            <a:off x="3388958" y="2569318"/>
            <a:ext cx="999889" cy="783431"/>
          </a:xfrm>
          <a:prstGeom prst="rect">
            <a:avLst/>
          </a:prstGeom>
          <a:solidFill>
            <a:srgbClr val="E4ECF2"/>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solidFill>
                <a:prstClr val="white"/>
              </a:solidFill>
            </a:endParaRPr>
          </a:p>
        </p:txBody>
      </p:sp>
      <p:sp>
        <p:nvSpPr>
          <p:cNvPr id="152" name="Freeform 151"/>
          <p:cNvSpPr>
            <a:spLocks/>
          </p:cNvSpPr>
          <p:nvPr/>
        </p:nvSpPr>
        <p:spPr bwMode="gray">
          <a:xfrm>
            <a:off x="2186578" y="2276053"/>
            <a:ext cx="744329" cy="1287566"/>
          </a:xfrm>
          <a:custGeom>
            <a:avLst/>
            <a:gdLst/>
            <a:ahLst/>
            <a:cxnLst>
              <a:cxn ang="0">
                <a:pos x="57" y="35"/>
              </a:cxn>
              <a:cxn ang="0">
                <a:pos x="57" y="0"/>
              </a:cxn>
              <a:cxn ang="0">
                <a:pos x="305" y="305"/>
              </a:cxn>
              <a:cxn ang="0">
                <a:pos x="618" y="867"/>
              </a:cxn>
              <a:cxn ang="0">
                <a:pos x="625" y="902"/>
              </a:cxn>
              <a:cxn ang="0">
                <a:pos x="646" y="931"/>
              </a:cxn>
              <a:cxn ang="0">
                <a:pos x="610" y="959"/>
              </a:cxn>
              <a:cxn ang="0">
                <a:pos x="603" y="1002"/>
              </a:cxn>
              <a:cxn ang="0">
                <a:pos x="582" y="1030"/>
              </a:cxn>
              <a:cxn ang="0">
                <a:pos x="589" y="1051"/>
              </a:cxn>
              <a:cxn ang="0">
                <a:pos x="589" y="1080"/>
              </a:cxn>
              <a:cxn ang="0">
                <a:pos x="575" y="1080"/>
              </a:cxn>
              <a:cxn ang="0">
                <a:pos x="369" y="1051"/>
              </a:cxn>
              <a:cxn ang="0">
                <a:pos x="362" y="1044"/>
              </a:cxn>
              <a:cxn ang="0">
                <a:pos x="362" y="1016"/>
              </a:cxn>
              <a:cxn ang="0">
                <a:pos x="334" y="945"/>
              </a:cxn>
              <a:cxn ang="0">
                <a:pos x="305" y="924"/>
              </a:cxn>
              <a:cxn ang="0">
                <a:pos x="291" y="916"/>
              </a:cxn>
              <a:cxn ang="0">
                <a:pos x="284" y="888"/>
              </a:cxn>
              <a:cxn ang="0">
                <a:pos x="234" y="852"/>
              </a:cxn>
              <a:cxn ang="0">
                <a:pos x="199" y="831"/>
              </a:cxn>
              <a:cxn ang="0">
                <a:pos x="163" y="817"/>
              </a:cxn>
              <a:cxn ang="0">
                <a:pos x="135" y="796"/>
              </a:cxn>
              <a:cxn ang="0">
                <a:pos x="142" y="767"/>
              </a:cxn>
              <a:cxn ang="0">
                <a:pos x="142" y="739"/>
              </a:cxn>
              <a:cxn ang="0">
                <a:pos x="135" y="717"/>
              </a:cxn>
              <a:cxn ang="0">
                <a:pos x="113" y="675"/>
              </a:cxn>
              <a:cxn ang="0">
                <a:pos x="99" y="639"/>
              </a:cxn>
              <a:cxn ang="0">
                <a:pos x="78" y="597"/>
              </a:cxn>
              <a:cxn ang="0">
                <a:pos x="92" y="561"/>
              </a:cxn>
              <a:cxn ang="0">
                <a:pos x="85" y="533"/>
              </a:cxn>
              <a:cxn ang="0">
                <a:pos x="64" y="497"/>
              </a:cxn>
              <a:cxn ang="0">
                <a:pos x="64" y="469"/>
              </a:cxn>
              <a:cxn ang="0">
                <a:pos x="78" y="440"/>
              </a:cxn>
              <a:cxn ang="0">
                <a:pos x="78" y="462"/>
              </a:cxn>
              <a:cxn ang="0">
                <a:pos x="99" y="483"/>
              </a:cxn>
              <a:cxn ang="0">
                <a:pos x="85" y="447"/>
              </a:cxn>
              <a:cxn ang="0">
                <a:pos x="85" y="426"/>
              </a:cxn>
              <a:cxn ang="0">
                <a:pos x="113" y="426"/>
              </a:cxn>
              <a:cxn ang="0">
                <a:pos x="156" y="440"/>
              </a:cxn>
              <a:cxn ang="0">
                <a:pos x="135" y="433"/>
              </a:cxn>
              <a:cxn ang="0">
                <a:pos x="121" y="426"/>
              </a:cxn>
              <a:cxn ang="0">
                <a:pos x="99" y="419"/>
              </a:cxn>
              <a:cxn ang="0">
                <a:pos x="78" y="419"/>
              </a:cxn>
              <a:cxn ang="0">
                <a:pos x="71" y="440"/>
              </a:cxn>
              <a:cxn ang="0">
                <a:pos x="28" y="405"/>
              </a:cxn>
              <a:cxn ang="0">
                <a:pos x="21" y="341"/>
              </a:cxn>
              <a:cxn ang="0">
                <a:pos x="14" y="298"/>
              </a:cxn>
              <a:cxn ang="0">
                <a:pos x="21" y="241"/>
              </a:cxn>
              <a:cxn ang="0">
                <a:pos x="21" y="220"/>
              </a:cxn>
              <a:cxn ang="0">
                <a:pos x="0" y="163"/>
              </a:cxn>
              <a:cxn ang="0">
                <a:pos x="14" y="128"/>
              </a:cxn>
              <a:cxn ang="0">
                <a:pos x="28" y="113"/>
              </a:cxn>
              <a:cxn ang="0">
                <a:pos x="35" y="85"/>
              </a:cxn>
            </a:cxnLst>
            <a:rect l="0" t="0" r="r" b="b"/>
            <a:pathLst>
              <a:path w="646" h="1087">
                <a:moveTo>
                  <a:pt x="50" y="57"/>
                </a:moveTo>
                <a:lnTo>
                  <a:pt x="57" y="50"/>
                </a:lnTo>
                <a:lnTo>
                  <a:pt x="57" y="50"/>
                </a:lnTo>
                <a:lnTo>
                  <a:pt x="57" y="35"/>
                </a:lnTo>
                <a:lnTo>
                  <a:pt x="57" y="28"/>
                </a:lnTo>
                <a:lnTo>
                  <a:pt x="50" y="21"/>
                </a:lnTo>
                <a:lnTo>
                  <a:pt x="57" y="14"/>
                </a:lnTo>
                <a:lnTo>
                  <a:pt x="57" y="0"/>
                </a:lnTo>
                <a:lnTo>
                  <a:pt x="64" y="0"/>
                </a:lnTo>
                <a:lnTo>
                  <a:pt x="220" y="42"/>
                </a:lnTo>
                <a:lnTo>
                  <a:pt x="355" y="78"/>
                </a:lnTo>
                <a:lnTo>
                  <a:pt x="305" y="305"/>
                </a:lnTo>
                <a:lnTo>
                  <a:pt x="284" y="376"/>
                </a:lnTo>
                <a:lnTo>
                  <a:pt x="518" y="710"/>
                </a:lnTo>
                <a:lnTo>
                  <a:pt x="618" y="860"/>
                </a:lnTo>
                <a:lnTo>
                  <a:pt x="618" y="867"/>
                </a:lnTo>
                <a:lnTo>
                  <a:pt x="618" y="874"/>
                </a:lnTo>
                <a:lnTo>
                  <a:pt x="625" y="888"/>
                </a:lnTo>
                <a:lnTo>
                  <a:pt x="625" y="895"/>
                </a:lnTo>
                <a:lnTo>
                  <a:pt x="625" y="902"/>
                </a:lnTo>
                <a:lnTo>
                  <a:pt x="632" y="909"/>
                </a:lnTo>
                <a:lnTo>
                  <a:pt x="632" y="916"/>
                </a:lnTo>
                <a:lnTo>
                  <a:pt x="639" y="931"/>
                </a:lnTo>
                <a:lnTo>
                  <a:pt x="646" y="931"/>
                </a:lnTo>
                <a:lnTo>
                  <a:pt x="639" y="938"/>
                </a:lnTo>
                <a:lnTo>
                  <a:pt x="618" y="952"/>
                </a:lnTo>
                <a:lnTo>
                  <a:pt x="618" y="959"/>
                </a:lnTo>
                <a:lnTo>
                  <a:pt x="610" y="959"/>
                </a:lnTo>
                <a:lnTo>
                  <a:pt x="610" y="973"/>
                </a:lnTo>
                <a:lnTo>
                  <a:pt x="603" y="987"/>
                </a:lnTo>
                <a:lnTo>
                  <a:pt x="603" y="995"/>
                </a:lnTo>
                <a:lnTo>
                  <a:pt x="603" y="1002"/>
                </a:lnTo>
                <a:lnTo>
                  <a:pt x="589" y="1016"/>
                </a:lnTo>
                <a:lnTo>
                  <a:pt x="582" y="1016"/>
                </a:lnTo>
                <a:lnTo>
                  <a:pt x="582" y="1023"/>
                </a:lnTo>
                <a:lnTo>
                  <a:pt x="582" y="1030"/>
                </a:lnTo>
                <a:lnTo>
                  <a:pt x="582" y="1037"/>
                </a:lnTo>
                <a:lnTo>
                  <a:pt x="575" y="1044"/>
                </a:lnTo>
                <a:lnTo>
                  <a:pt x="582" y="1051"/>
                </a:lnTo>
                <a:lnTo>
                  <a:pt x="589" y="1051"/>
                </a:lnTo>
                <a:lnTo>
                  <a:pt x="589" y="1059"/>
                </a:lnTo>
                <a:lnTo>
                  <a:pt x="596" y="1066"/>
                </a:lnTo>
                <a:lnTo>
                  <a:pt x="596" y="1073"/>
                </a:lnTo>
                <a:lnTo>
                  <a:pt x="589" y="1080"/>
                </a:lnTo>
                <a:lnTo>
                  <a:pt x="582" y="1087"/>
                </a:lnTo>
                <a:lnTo>
                  <a:pt x="575" y="1080"/>
                </a:lnTo>
                <a:lnTo>
                  <a:pt x="575" y="1080"/>
                </a:lnTo>
                <a:lnTo>
                  <a:pt x="575" y="1080"/>
                </a:lnTo>
                <a:lnTo>
                  <a:pt x="568" y="1080"/>
                </a:lnTo>
                <a:lnTo>
                  <a:pt x="369" y="1066"/>
                </a:lnTo>
                <a:lnTo>
                  <a:pt x="369" y="1059"/>
                </a:lnTo>
                <a:lnTo>
                  <a:pt x="369" y="1051"/>
                </a:lnTo>
                <a:lnTo>
                  <a:pt x="362" y="1044"/>
                </a:lnTo>
                <a:lnTo>
                  <a:pt x="369" y="1051"/>
                </a:lnTo>
                <a:lnTo>
                  <a:pt x="369" y="1044"/>
                </a:lnTo>
                <a:lnTo>
                  <a:pt x="362" y="1044"/>
                </a:lnTo>
                <a:lnTo>
                  <a:pt x="362" y="1044"/>
                </a:lnTo>
                <a:lnTo>
                  <a:pt x="362" y="1037"/>
                </a:lnTo>
                <a:lnTo>
                  <a:pt x="362" y="1030"/>
                </a:lnTo>
                <a:lnTo>
                  <a:pt x="362" y="1016"/>
                </a:lnTo>
                <a:lnTo>
                  <a:pt x="362" y="1002"/>
                </a:lnTo>
                <a:lnTo>
                  <a:pt x="362" y="987"/>
                </a:lnTo>
                <a:lnTo>
                  <a:pt x="355" y="973"/>
                </a:lnTo>
                <a:lnTo>
                  <a:pt x="334" y="945"/>
                </a:lnTo>
                <a:lnTo>
                  <a:pt x="326" y="938"/>
                </a:lnTo>
                <a:lnTo>
                  <a:pt x="319" y="938"/>
                </a:lnTo>
                <a:lnTo>
                  <a:pt x="312" y="924"/>
                </a:lnTo>
                <a:lnTo>
                  <a:pt x="305" y="924"/>
                </a:lnTo>
                <a:lnTo>
                  <a:pt x="298" y="916"/>
                </a:lnTo>
                <a:lnTo>
                  <a:pt x="298" y="924"/>
                </a:lnTo>
                <a:lnTo>
                  <a:pt x="291" y="924"/>
                </a:lnTo>
                <a:lnTo>
                  <a:pt x="291" y="916"/>
                </a:lnTo>
                <a:lnTo>
                  <a:pt x="291" y="909"/>
                </a:lnTo>
                <a:lnTo>
                  <a:pt x="291" y="902"/>
                </a:lnTo>
                <a:lnTo>
                  <a:pt x="284" y="888"/>
                </a:lnTo>
                <a:lnTo>
                  <a:pt x="284" y="888"/>
                </a:lnTo>
                <a:lnTo>
                  <a:pt x="263" y="881"/>
                </a:lnTo>
                <a:lnTo>
                  <a:pt x="248" y="874"/>
                </a:lnTo>
                <a:lnTo>
                  <a:pt x="234" y="867"/>
                </a:lnTo>
                <a:lnTo>
                  <a:pt x="234" y="852"/>
                </a:lnTo>
                <a:lnTo>
                  <a:pt x="227" y="845"/>
                </a:lnTo>
                <a:lnTo>
                  <a:pt x="220" y="838"/>
                </a:lnTo>
                <a:lnTo>
                  <a:pt x="213" y="831"/>
                </a:lnTo>
                <a:lnTo>
                  <a:pt x="199" y="831"/>
                </a:lnTo>
                <a:lnTo>
                  <a:pt x="192" y="824"/>
                </a:lnTo>
                <a:lnTo>
                  <a:pt x="177" y="817"/>
                </a:lnTo>
                <a:lnTo>
                  <a:pt x="170" y="817"/>
                </a:lnTo>
                <a:lnTo>
                  <a:pt x="163" y="817"/>
                </a:lnTo>
                <a:lnTo>
                  <a:pt x="149" y="810"/>
                </a:lnTo>
                <a:lnTo>
                  <a:pt x="142" y="803"/>
                </a:lnTo>
                <a:lnTo>
                  <a:pt x="135" y="796"/>
                </a:lnTo>
                <a:lnTo>
                  <a:pt x="135" y="796"/>
                </a:lnTo>
                <a:lnTo>
                  <a:pt x="135" y="788"/>
                </a:lnTo>
                <a:lnTo>
                  <a:pt x="135" y="781"/>
                </a:lnTo>
                <a:lnTo>
                  <a:pt x="135" y="774"/>
                </a:lnTo>
                <a:lnTo>
                  <a:pt x="142" y="767"/>
                </a:lnTo>
                <a:lnTo>
                  <a:pt x="142" y="760"/>
                </a:lnTo>
                <a:lnTo>
                  <a:pt x="142" y="746"/>
                </a:lnTo>
                <a:lnTo>
                  <a:pt x="149" y="739"/>
                </a:lnTo>
                <a:lnTo>
                  <a:pt x="142" y="739"/>
                </a:lnTo>
                <a:lnTo>
                  <a:pt x="135" y="732"/>
                </a:lnTo>
                <a:lnTo>
                  <a:pt x="128" y="725"/>
                </a:lnTo>
                <a:lnTo>
                  <a:pt x="128" y="717"/>
                </a:lnTo>
                <a:lnTo>
                  <a:pt x="135" y="717"/>
                </a:lnTo>
                <a:lnTo>
                  <a:pt x="135" y="710"/>
                </a:lnTo>
                <a:lnTo>
                  <a:pt x="121" y="696"/>
                </a:lnTo>
                <a:lnTo>
                  <a:pt x="121" y="682"/>
                </a:lnTo>
                <a:lnTo>
                  <a:pt x="113" y="675"/>
                </a:lnTo>
                <a:lnTo>
                  <a:pt x="106" y="668"/>
                </a:lnTo>
                <a:lnTo>
                  <a:pt x="106" y="661"/>
                </a:lnTo>
                <a:lnTo>
                  <a:pt x="99" y="653"/>
                </a:lnTo>
                <a:lnTo>
                  <a:pt x="99" y="639"/>
                </a:lnTo>
                <a:lnTo>
                  <a:pt x="92" y="632"/>
                </a:lnTo>
                <a:lnTo>
                  <a:pt x="92" y="618"/>
                </a:lnTo>
                <a:lnTo>
                  <a:pt x="78" y="604"/>
                </a:lnTo>
                <a:lnTo>
                  <a:pt x="78" y="597"/>
                </a:lnTo>
                <a:lnTo>
                  <a:pt x="78" y="590"/>
                </a:lnTo>
                <a:lnTo>
                  <a:pt x="78" y="575"/>
                </a:lnTo>
                <a:lnTo>
                  <a:pt x="92" y="568"/>
                </a:lnTo>
                <a:lnTo>
                  <a:pt x="92" y="561"/>
                </a:lnTo>
                <a:lnTo>
                  <a:pt x="99" y="561"/>
                </a:lnTo>
                <a:lnTo>
                  <a:pt x="99" y="547"/>
                </a:lnTo>
                <a:lnTo>
                  <a:pt x="92" y="533"/>
                </a:lnTo>
                <a:lnTo>
                  <a:pt x="85" y="533"/>
                </a:lnTo>
                <a:lnTo>
                  <a:pt x="78" y="533"/>
                </a:lnTo>
                <a:lnTo>
                  <a:pt x="64" y="511"/>
                </a:lnTo>
                <a:lnTo>
                  <a:pt x="64" y="504"/>
                </a:lnTo>
                <a:lnTo>
                  <a:pt x="64" y="497"/>
                </a:lnTo>
                <a:lnTo>
                  <a:pt x="64" y="490"/>
                </a:lnTo>
                <a:lnTo>
                  <a:pt x="64" y="490"/>
                </a:lnTo>
                <a:lnTo>
                  <a:pt x="64" y="476"/>
                </a:lnTo>
                <a:lnTo>
                  <a:pt x="64" y="469"/>
                </a:lnTo>
                <a:lnTo>
                  <a:pt x="64" y="455"/>
                </a:lnTo>
                <a:lnTo>
                  <a:pt x="71" y="447"/>
                </a:lnTo>
                <a:lnTo>
                  <a:pt x="71" y="440"/>
                </a:lnTo>
                <a:lnTo>
                  <a:pt x="78" y="440"/>
                </a:lnTo>
                <a:lnTo>
                  <a:pt x="78" y="447"/>
                </a:lnTo>
                <a:lnTo>
                  <a:pt x="78" y="455"/>
                </a:lnTo>
                <a:lnTo>
                  <a:pt x="78" y="462"/>
                </a:lnTo>
                <a:lnTo>
                  <a:pt x="78" y="462"/>
                </a:lnTo>
                <a:lnTo>
                  <a:pt x="78" y="469"/>
                </a:lnTo>
                <a:lnTo>
                  <a:pt x="85" y="476"/>
                </a:lnTo>
                <a:lnTo>
                  <a:pt x="92" y="483"/>
                </a:lnTo>
                <a:lnTo>
                  <a:pt x="99" y="483"/>
                </a:lnTo>
                <a:lnTo>
                  <a:pt x="92" y="476"/>
                </a:lnTo>
                <a:lnTo>
                  <a:pt x="92" y="469"/>
                </a:lnTo>
                <a:lnTo>
                  <a:pt x="92" y="455"/>
                </a:lnTo>
                <a:lnTo>
                  <a:pt x="85" y="447"/>
                </a:lnTo>
                <a:lnTo>
                  <a:pt x="85" y="447"/>
                </a:lnTo>
                <a:lnTo>
                  <a:pt x="85" y="440"/>
                </a:lnTo>
                <a:lnTo>
                  <a:pt x="85" y="433"/>
                </a:lnTo>
                <a:lnTo>
                  <a:pt x="85" y="426"/>
                </a:lnTo>
                <a:lnTo>
                  <a:pt x="92" y="426"/>
                </a:lnTo>
                <a:lnTo>
                  <a:pt x="99" y="419"/>
                </a:lnTo>
                <a:lnTo>
                  <a:pt x="106" y="426"/>
                </a:lnTo>
                <a:lnTo>
                  <a:pt x="113" y="426"/>
                </a:lnTo>
                <a:lnTo>
                  <a:pt x="135" y="433"/>
                </a:lnTo>
                <a:lnTo>
                  <a:pt x="142" y="433"/>
                </a:lnTo>
                <a:lnTo>
                  <a:pt x="156" y="447"/>
                </a:lnTo>
                <a:lnTo>
                  <a:pt x="156" y="440"/>
                </a:lnTo>
                <a:lnTo>
                  <a:pt x="149" y="433"/>
                </a:lnTo>
                <a:lnTo>
                  <a:pt x="142" y="433"/>
                </a:lnTo>
                <a:lnTo>
                  <a:pt x="135" y="433"/>
                </a:lnTo>
                <a:lnTo>
                  <a:pt x="135" y="433"/>
                </a:lnTo>
                <a:lnTo>
                  <a:pt x="135" y="426"/>
                </a:lnTo>
                <a:lnTo>
                  <a:pt x="142" y="426"/>
                </a:lnTo>
                <a:lnTo>
                  <a:pt x="135" y="433"/>
                </a:lnTo>
                <a:lnTo>
                  <a:pt x="121" y="426"/>
                </a:lnTo>
                <a:lnTo>
                  <a:pt x="113" y="426"/>
                </a:lnTo>
                <a:lnTo>
                  <a:pt x="106" y="419"/>
                </a:lnTo>
                <a:lnTo>
                  <a:pt x="106" y="426"/>
                </a:lnTo>
                <a:lnTo>
                  <a:pt x="99" y="419"/>
                </a:lnTo>
                <a:lnTo>
                  <a:pt x="92" y="412"/>
                </a:lnTo>
                <a:lnTo>
                  <a:pt x="85" y="412"/>
                </a:lnTo>
                <a:lnTo>
                  <a:pt x="78" y="412"/>
                </a:lnTo>
                <a:lnTo>
                  <a:pt x="78" y="419"/>
                </a:lnTo>
                <a:lnTo>
                  <a:pt x="78" y="426"/>
                </a:lnTo>
                <a:lnTo>
                  <a:pt x="71" y="433"/>
                </a:lnTo>
                <a:lnTo>
                  <a:pt x="78" y="433"/>
                </a:lnTo>
                <a:lnTo>
                  <a:pt x="71" y="440"/>
                </a:lnTo>
                <a:lnTo>
                  <a:pt x="64" y="433"/>
                </a:lnTo>
                <a:lnTo>
                  <a:pt x="64" y="426"/>
                </a:lnTo>
                <a:lnTo>
                  <a:pt x="57" y="426"/>
                </a:lnTo>
                <a:lnTo>
                  <a:pt x="28" y="405"/>
                </a:lnTo>
                <a:lnTo>
                  <a:pt x="28" y="398"/>
                </a:lnTo>
                <a:lnTo>
                  <a:pt x="21" y="362"/>
                </a:lnTo>
                <a:lnTo>
                  <a:pt x="28" y="355"/>
                </a:lnTo>
                <a:lnTo>
                  <a:pt x="21" y="341"/>
                </a:lnTo>
                <a:lnTo>
                  <a:pt x="21" y="334"/>
                </a:lnTo>
                <a:lnTo>
                  <a:pt x="14" y="320"/>
                </a:lnTo>
                <a:lnTo>
                  <a:pt x="7" y="305"/>
                </a:lnTo>
                <a:lnTo>
                  <a:pt x="14" y="298"/>
                </a:lnTo>
                <a:lnTo>
                  <a:pt x="14" y="291"/>
                </a:lnTo>
                <a:lnTo>
                  <a:pt x="14" y="263"/>
                </a:lnTo>
                <a:lnTo>
                  <a:pt x="21" y="248"/>
                </a:lnTo>
                <a:lnTo>
                  <a:pt x="21" y="241"/>
                </a:lnTo>
                <a:lnTo>
                  <a:pt x="21" y="234"/>
                </a:lnTo>
                <a:lnTo>
                  <a:pt x="28" y="227"/>
                </a:lnTo>
                <a:lnTo>
                  <a:pt x="21" y="220"/>
                </a:lnTo>
                <a:lnTo>
                  <a:pt x="21" y="220"/>
                </a:lnTo>
                <a:lnTo>
                  <a:pt x="21" y="199"/>
                </a:lnTo>
                <a:lnTo>
                  <a:pt x="14" y="192"/>
                </a:lnTo>
                <a:lnTo>
                  <a:pt x="14" y="185"/>
                </a:lnTo>
                <a:lnTo>
                  <a:pt x="0" y="163"/>
                </a:lnTo>
                <a:lnTo>
                  <a:pt x="0" y="156"/>
                </a:lnTo>
                <a:lnTo>
                  <a:pt x="0" y="149"/>
                </a:lnTo>
                <a:lnTo>
                  <a:pt x="7" y="135"/>
                </a:lnTo>
                <a:lnTo>
                  <a:pt x="14" y="128"/>
                </a:lnTo>
                <a:lnTo>
                  <a:pt x="21" y="121"/>
                </a:lnTo>
                <a:lnTo>
                  <a:pt x="21" y="121"/>
                </a:lnTo>
                <a:lnTo>
                  <a:pt x="28" y="113"/>
                </a:lnTo>
                <a:lnTo>
                  <a:pt x="28" y="113"/>
                </a:lnTo>
                <a:lnTo>
                  <a:pt x="35" y="106"/>
                </a:lnTo>
                <a:lnTo>
                  <a:pt x="35" y="99"/>
                </a:lnTo>
                <a:lnTo>
                  <a:pt x="35" y="92"/>
                </a:lnTo>
                <a:lnTo>
                  <a:pt x="35" y="85"/>
                </a:lnTo>
                <a:lnTo>
                  <a:pt x="50" y="57"/>
                </a:lnTo>
                <a:close/>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3" name="Freeform 7"/>
          <p:cNvSpPr>
            <a:spLocks/>
          </p:cNvSpPr>
          <p:nvPr/>
        </p:nvSpPr>
        <p:spPr bwMode="gray">
          <a:xfrm>
            <a:off x="2243834" y="1804037"/>
            <a:ext cx="737348" cy="622836"/>
          </a:xfrm>
          <a:custGeom>
            <a:avLst/>
            <a:gdLst/>
            <a:ahLst/>
            <a:cxnLst>
              <a:cxn ang="0">
                <a:pos x="0" y="362"/>
              </a:cxn>
              <a:cxn ang="0">
                <a:pos x="14" y="341"/>
              </a:cxn>
              <a:cxn ang="0">
                <a:pos x="14" y="305"/>
              </a:cxn>
              <a:cxn ang="0">
                <a:pos x="35" y="270"/>
              </a:cxn>
              <a:cxn ang="0">
                <a:pos x="49" y="263"/>
              </a:cxn>
              <a:cxn ang="0">
                <a:pos x="49" y="263"/>
              </a:cxn>
              <a:cxn ang="0">
                <a:pos x="42" y="256"/>
              </a:cxn>
              <a:cxn ang="0">
                <a:pos x="56" y="234"/>
              </a:cxn>
              <a:cxn ang="0">
                <a:pos x="56" y="234"/>
              </a:cxn>
              <a:cxn ang="0">
                <a:pos x="78" y="185"/>
              </a:cxn>
              <a:cxn ang="0">
                <a:pos x="92" y="163"/>
              </a:cxn>
              <a:cxn ang="0">
                <a:pos x="92" y="142"/>
              </a:cxn>
              <a:cxn ang="0">
                <a:pos x="106" y="106"/>
              </a:cxn>
              <a:cxn ang="0">
                <a:pos x="120" y="85"/>
              </a:cxn>
              <a:cxn ang="0">
                <a:pos x="120" y="64"/>
              </a:cxn>
              <a:cxn ang="0">
                <a:pos x="127" y="57"/>
              </a:cxn>
              <a:cxn ang="0">
                <a:pos x="127" y="35"/>
              </a:cxn>
              <a:cxn ang="0">
                <a:pos x="134" y="21"/>
              </a:cxn>
              <a:cxn ang="0">
                <a:pos x="142" y="0"/>
              </a:cxn>
              <a:cxn ang="0">
                <a:pos x="156" y="7"/>
              </a:cxn>
              <a:cxn ang="0">
                <a:pos x="156" y="0"/>
              </a:cxn>
              <a:cxn ang="0">
                <a:pos x="170" y="0"/>
              </a:cxn>
              <a:cxn ang="0">
                <a:pos x="184" y="14"/>
              </a:cxn>
              <a:cxn ang="0">
                <a:pos x="198" y="14"/>
              </a:cxn>
              <a:cxn ang="0">
                <a:pos x="213" y="42"/>
              </a:cxn>
              <a:cxn ang="0">
                <a:pos x="220" y="78"/>
              </a:cxn>
              <a:cxn ang="0">
                <a:pos x="241" y="92"/>
              </a:cxn>
              <a:cxn ang="0">
                <a:pos x="262" y="85"/>
              </a:cxn>
              <a:cxn ang="0">
                <a:pos x="284" y="85"/>
              </a:cxn>
              <a:cxn ang="0">
                <a:pos x="305" y="92"/>
              </a:cxn>
              <a:cxn ang="0">
                <a:pos x="326" y="99"/>
              </a:cxn>
              <a:cxn ang="0">
                <a:pos x="362" y="99"/>
              </a:cxn>
              <a:cxn ang="0">
                <a:pos x="383" y="106"/>
              </a:cxn>
              <a:cxn ang="0">
                <a:pos x="426" y="106"/>
              </a:cxn>
              <a:cxn ang="0">
                <a:pos x="454" y="106"/>
              </a:cxn>
              <a:cxn ang="0">
                <a:pos x="475" y="106"/>
              </a:cxn>
              <a:cxn ang="0">
                <a:pos x="617" y="142"/>
              </a:cxn>
              <a:cxn ang="0">
                <a:pos x="631" y="163"/>
              </a:cxn>
              <a:cxn ang="0">
                <a:pos x="617" y="199"/>
              </a:cxn>
              <a:cxn ang="0">
                <a:pos x="596" y="241"/>
              </a:cxn>
              <a:cxn ang="0">
                <a:pos x="575" y="256"/>
              </a:cxn>
              <a:cxn ang="0">
                <a:pos x="560" y="298"/>
              </a:cxn>
              <a:cxn ang="0">
                <a:pos x="575" y="305"/>
              </a:cxn>
              <a:cxn ang="0">
                <a:pos x="575" y="327"/>
              </a:cxn>
              <a:cxn ang="0">
                <a:pos x="560" y="348"/>
              </a:cxn>
              <a:cxn ang="0">
                <a:pos x="305" y="476"/>
              </a:cxn>
              <a:cxn ang="0">
                <a:pos x="7" y="398"/>
              </a:cxn>
            </a:cxnLst>
            <a:rect l="0" t="0" r="r" b="b"/>
            <a:pathLst>
              <a:path w="639" h="526">
                <a:moveTo>
                  <a:pt x="7" y="398"/>
                </a:moveTo>
                <a:lnTo>
                  <a:pt x="0" y="384"/>
                </a:lnTo>
                <a:lnTo>
                  <a:pt x="0" y="362"/>
                </a:lnTo>
                <a:lnTo>
                  <a:pt x="7" y="355"/>
                </a:lnTo>
                <a:lnTo>
                  <a:pt x="7" y="348"/>
                </a:lnTo>
                <a:lnTo>
                  <a:pt x="14" y="341"/>
                </a:lnTo>
                <a:lnTo>
                  <a:pt x="14" y="334"/>
                </a:lnTo>
                <a:lnTo>
                  <a:pt x="14" y="320"/>
                </a:lnTo>
                <a:lnTo>
                  <a:pt x="14" y="305"/>
                </a:lnTo>
                <a:lnTo>
                  <a:pt x="21" y="291"/>
                </a:lnTo>
                <a:lnTo>
                  <a:pt x="35" y="263"/>
                </a:lnTo>
                <a:lnTo>
                  <a:pt x="35" y="270"/>
                </a:lnTo>
                <a:lnTo>
                  <a:pt x="42" y="263"/>
                </a:lnTo>
                <a:lnTo>
                  <a:pt x="49" y="263"/>
                </a:lnTo>
                <a:lnTo>
                  <a:pt x="49" y="263"/>
                </a:lnTo>
                <a:lnTo>
                  <a:pt x="49" y="263"/>
                </a:lnTo>
                <a:lnTo>
                  <a:pt x="49" y="263"/>
                </a:lnTo>
                <a:lnTo>
                  <a:pt x="49" y="263"/>
                </a:lnTo>
                <a:lnTo>
                  <a:pt x="49" y="256"/>
                </a:lnTo>
                <a:lnTo>
                  <a:pt x="49" y="263"/>
                </a:lnTo>
                <a:lnTo>
                  <a:pt x="42" y="256"/>
                </a:lnTo>
                <a:lnTo>
                  <a:pt x="49" y="256"/>
                </a:lnTo>
                <a:lnTo>
                  <a:pt x="56" y="241"/>
                </a:lnTo>
                <a:lnTo>
                  <a:pt x="56" y="234"/>
                </a:lnTo>
                <a:lnTo>
                  <a:pt x="63" y="234"/>
                </a:lnTo>
                <a:lnTo>
                  <a:pt x="63" y="234"/>
                </a:lnTo>
                <a:lnTo>
                  <a:pt x="56" y="234"/>
                </a:lnTo>
                <a:lnTo>
                  <a:pt x="63" y="227"/>
                </a:lnTo>
                <a:lnTo>
                  <a:pt x="63" y="220"/>
                </a:lnTo>
                <a:lnTo>
                  <a:pt x="78" y="185"/>
                </a:lnTo>
                <a:lnTo>
                  <a:pt x="78" y="177"/>
                </a:lnTo>
                <a:lnTo>
                  <a:pt x="85" y="170"/>
                </a:lnTo>
                <a:lnTo>
                  <a:pt x="92" y="163"/>
                </a:lnTo>
                <a:lnTo>
                  <a:pt x="92" y="163"/>
                </a:lnTo>
                <a:lnTo>
                  <a:pt x="85" y="156"/>
                </a:lnTo>
                <a:lnTo>
                  <a:pt x="92" y="142"/>
                </a:lnTo>
                <a:lnTo>
                  <a:pt x="99" y="128"/>
                </a:lnTo>
                <a:lnTo>
                  <a:pt x="106" y="114"/>
                </a:lnTo>
                <a:lnTo>
                  <a:pt x="106" y="106"/>
                </a:lnTo>
                <a:lnTo>
                  <a:pt x="113" y="99"/>
                </a:lnTo>
                <a:lnTo>
                  <a:pt x="113" y="92"/>
                </a:lnTo>
                <a:lnTo>
                  <a:pt x="120" y="85"/>
                </a:lnTo>
                <a:lnTo>
                  <a:pt x="120" y="78"/>
                </a:lnTo>
                <a:lnTo>
                  <a:pt x="120" y="71"/>
                </a:lnTo>
                <a:lnTo>
                  <a:pt x="120" y="64"/>
                </a:lnTo>
                <a:lnTo>
                  <a:pt x="127" y="64"/>
                </a:lnTo>
                <a:lnTo>
                  <a:pt x="127" y="57"/>
                </a:lnTo>
                <a:lnTo>
                  <a:pt x="127" y="57"/>
                </a:lnTo>
                <a:lnTo>
                  <a:pt x="134" y="50"/>
                </a:lnTo>
                <a:lnTo>
                  <a:pt x="134" y="42"/>
                </a:lnTo>
                <a:lnTo>
                  <a:pt x="127" y="35"/>
                </a:lnTo>
                <a:lnTo>
                  <a:pt x="134" y="28"/>
                </a:lnTo>
                <a:lnTo>
                  <a:pt x="134" y="21"/>
                </a:lnTo>
                <a:lnTo>
                  <a:pt x="134" y="21"/>
                </a:lnTo>
                <a:lnTo>
                  <a:pt x="142" y="14"/>
                </a:lnTo>
                <a:lnTo>
                  <a:pt x="142" y="0"/>
                </a:lnTo>
                <a:lnTo>
                  <a:pt x="142" y="0"/>
                </a:lnTo>
                <a:lnTo>
                  <a:pt x="149" y="0"/>
                </a:lnTo>
                <a:lnTo>
                  <a:pt x="149" y="7"/>
                </a:lnTo>
                <a:lnTo>
                  <a:pt x="156" y="7"/>
                </a:lnTo>
                <a:lnTo>
                  <a:pt x="149" y="0"/>
                </a:lnTo>
                <a:lnTo>
                  <a:pt x="149" y="0"/>
                </a:lnTo>
                <a:lnTo>
                  <a:pt x="156" y="0"/>
                </a:lnTo>
                <a:lnTo>
                  <a:pt x="156" y="0"/>
                </a:lnTo>
                <a:lnTo>
                  <a:pt x="163" y="0"/>
                </a:lnTo>
                <a:lnTo>
                  <a:pt x="170" y="0"/>
                </a:lnTo>
                <a:lnTo>
                  <a:pt x="177" y="7"/>
                </a:lnTo>
                <a:lnTo>
                  <a:pt x="184" y="14"/>
                </a:lnTo>
                <a:lnTo>
                  <a:pt x="184" y="14"/>
                </a:lnTo>
                <a:lnTo>
                  <a:pt x="191" y="14"/>
                </a:lnTo>
                <a:lnTo>
                  <a:pt x="191" y="14"/>
                </a:lnTo>
                <a:lnTo>
                  <a:pt x="198" y="14"/>
                </a:lnTo>
                <a:lnTo>
                  <a:pt x="205" y="21"/>
                </a:lnTo>
                <a:lnTo>
                  <a:pt x="213" y="28"/>
                </a:lnTo>
                <a:lnTo>
                  <a:pt x="213" y="42"/>
                </a:lnTo>
                <a:lnTo>
                  <a:pt x="213" y="71"/>
                </a:lnTo>
                <a:lnTo>
                  <a:pt x="213" y="78"/>
                </a:lnTo>
                <a:lnTo>
                  <a:pt x="220" y="78"/>
                </a:lnTo>
                <a:lnTo>
                  <a:pt x="227" y="85"/>
                </a:lnTo>
                <a:lnTo>
                  <a:pt x="234" y="85"/>
                </a:lnTo>
                <a:lnTo>
                  <a:pt x="241" y="92"/>
                </a:lnTo>
                <a:lnTo>
                  <a:pt x="248" y="92"/>
                </a:lnTo>
                <a:lnTo>
                  <a:pt x="255" y="92"/>
                </a:lnTo>
                <a:lnTo>
                  <a:pt x="262" y="85"/>
                </a:lnTo>
                <a:lnTo>
                  <a:pt x="269" y="85"/>
                </a:lnTo>
                <a:lnTo>
                  <a:pt x="276" y="85"/>
                </a:lnTo>
                <a:lnTo>
                  <a:pt x="284" y="85"/>
                </a:lnTo>
                <a:lnTo>
                  <a:pt x="291" y="85"/>
                </a:lnTo>
                <a:lnTo>
                  <a:pt x="298" y="92"/>
                </a:lnTo>
                <a:lnTo>
                  <a:pt x="305" y="92"/>
                </a:lnTo>
                <a:lnTo>
                  <a:pt x="312" y="99"/>
                </a:lnTo>
                <a:lnTo>
                  <a:pt x="312" y="106"/>
                </a:lnTo>
                <a:lnTo>
                  <a:pt x="326" y="99"/>
                </a:lnTo>
                <a:lnTo>
                  <a:pt x="333" y="106"/>
                </a:lnTo>
                <a:lnTo>
                  <a:pt x="355" y="99"/>
                </a:lnTo>
                <a:lnTo>
                  <a:pt x="362" y="99"/>
                </a:lnTo>
                <a:lnTo>
                  <a:pt x="369" y="106"/>
                </a:lnTo>
                <a:lnTo>
                  <a:pt x="376" y="106"/>
                </a:lnTo>
                <a:lnTo>
                  <a:pt x="383" y="106"/>
                </a:lnTo>
                <a:lnTo>
                  <a:pt x="390" y="106"/>
                </a:lnTo>
                <a:lnTo>
                  <a:pt x="404" y="106"/>
                </a:lnTo>
                <a:lnTo>
                  <a:pt x="426" y="106"/>
                </a:lnTo>
                <a:lnTo>
                  <a:pt x="433" y="99"/>
                </a:lnTo>
                <a:lnTo>
                  <a:pt x="440" y="106"/>
                </a:lnTo>
                <a:lnTo>
                  <a:pt x="454" y="106"/>
                </a:lnTo>
                <a:lnTo>
                  <a:pt x="461" y="106"/>
                </a:lnTo>
                <a:lnTo>
                  <a:pt x="468" y="106"/>
                </a:lnTo>
                <a:lnTo>
                  <a:pt x="475" y="106"/>
                </a:lnTo>
                <a:lnTo>
                  <a:pt x="532" y="121"/>
                </a:lnTo>
                <a:lnTo>
                  <a:pt x="617" y="135"/>
                </a:lnTo>
                <a:lnTo>
                  <a:pt x="617" y="142"/>
                </a:lnTo>
                <a:lnTo>
                  <a:pt x="617" y="149"/>
                </a:lnTo>
                <a:lnTo>
                  <a:pt x="624" y="156"/>
                </a:lnTo>
                <a:lnTo>
                  <a:pt x="631" y="163"/>
                </a:lnTo>
                <a:lnTo>
                  <a:pt x="639" y="177"/>
                </a:lnTo>
                <a:lnTo>
                  <a:pt x="631" y="185"/>
                </a:lnTo>
                <a:lnTo>
                  <a:pt x="617" y="199"/>
                </a:lnTo>
                <a:lnTo>
                  <a:pt x="610" y="220"/>
                </a:lnTo>
                <a:lnTo>
                  <a:pt x="596" y="234"/>
                </a:lnTo>
                <a:lnTo>
                  <a:pt x="596" y="241"/>
                </a:lnTo>
                <a:lnTo>
                  <a:pt x="596" y="249"/>
                </a:lnTo>
                <a:lnTo>
                  <a:pt x="589" y="256"/>
                </a:lnTo>
                <a:lnTo>
                  <a:pt x="575" y="256"/>
                </a:lnTo>
                <a:lnTo>
                  <a:pt x="568" y="270"/>
                </a:lnTo>
                <a:lnTo>
                  <a:pt x="560" y="277"/>
                </a:lnTo>
                <a:lnTo>
                  <a:pt x="560" y="298"/>
                </a:lnTo>
                <a:lnTo>
                  <a:pt x="560" y="298"/>
                </a:lnTo>
                <a:lnTo>
                  <a:pt x="568" y="305"/>
                </a:lnTo>
                <a:lnTo>
                  <a:pt x="575" y="305"/>
                </a:lnTo>
                <a:lnTo>
                  <a:pt x="575" y="312"/>
                </a:lnTo>
                <a:lnTo>
                  <a:pt x="575" y="320"/>
                </a:lnTo>
                <a:lnTo>
                  <a:pt x="575" y="327"/>
                </a:lnTo>
                <a:lnTo>
                  <a:pt x="568" y="341"/>
                </a:lnTo>
                <a:lnTo>
                  <a:pt x="560" y="341"/>
                </a:lnTo>
                <a:lnTo>
                  <a:pt x="560" y="348"/>
                </a:lnTo>
                <a:lnTo>
                  <a:pt x="525" y="526"/>
                </a:lnTo>
                <a:lnTo>
                  <a:pt x="433" y="504"/>
                </a:lnTo>
                <a:lnTo>
                  <a:pt x="305" y="476"/>
                </a:lnTo>
                <a:lnTo>
                  <a:pt x="170" y="440"/>
                </a:lnTo>
                <a:lnTo>
                  <a:pt x="14" y="398"/>
                </a:lnTo>
                <a:lnTo>
                  <a:pt x="7" y="39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4" name="Freeform 9"/>
          <p:cNvSpPr>
            <a:spLocks/>
          </p:cNvSpPr>
          <p:nvPr/>
        </p:nvSpPr>
        <p:spPr bwMode="gray">
          <a:xfrm>
            <a:off x="2301089" y="2107076"/>
            <a:ext cx="1397" cy="8379"/>
          </a:xfrm>
          <a:custGeom>
            <a:avLst/>
            <a:gdLst/>
            <a:ahLst/>
            <a:cxnLst>
              <a:cxn ang="0">
                <a:pos x="0" y="7"/>
              </a:cxn>
              <a:cxn ang="0">
                <a:pos x="0" y="0"/>
              </a:cxn>
              <a:cxn ang="0">
                <a:pos x="0" y="7"/>
              </a:cxn>
              <a:cxn ang="0">
                <a:pos x="0" y="7"/>
              </a:cxn>
            </a:cxnLst>
            <a:rect l="0" t="0" r="r" b="b"/>
            <a:pathLst>
              <a:path h="7">
                <a:moveTo>
                  <a:pt x="0" y="7"/>
                </a:moveTo>
                <a:lnTo>
                  <a:pt x="0" y="0"/>
                </a:lnTo>
                <a:lnTo>
                  <a:pt x="0" y="7"/>
                </a:lnTo>
                <a:lnTo>
                  <a:pt x="0" y="7"/>
                </a:lnTo>
                <a:close/>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5" name="Freeform 10"/>
          <p:cNvSpPr>
            <a:spLocks/>
          </p:cNvSpPr>
          <p:nvPr/>
        </p:nvSpPr>
        <p:spPr bwMode="gray">
          <a:xfrm>
            <a:off x="2301089" y="2107076"/>
            <a:ext cx="1397" cy="8379"/>
          </a:xfrm>
          <a:custGeom>
            <a:avLst/>
            <a:gdLst/>
            <a:ahLst/>
            <a:cxnLst>
              <a:cxn ang="0">
                <a:pos x="0" y="7"/>
              </a:cxn>
              <a:cxn ang="0">
                <a:pos x="0" y="0"/>
              </a:cxn>
              <a:cxn ang="0">
                <a:pos x="0" y="7"/>
              </a:cxn>
              <a:cxn ang="0">
                <a:pos x="0" y="7"/>
              </a:cxn>
            </a:cxnLst>
            <a:rect l="0" t="0" r="r" b="b"/>
            <a:pathLst>
              <a:path h="7">
                <a:moveTo>
                  <a:pt x="0" y="7"/>
                </a:moveTo>
                <a:lnTo>
                  <a:pt x="0" y="0"/>
                </a:lnTo>
                <a:lnTo>
                  <a:pt x="0" y="7"/>
                </a:lnTo>
                <a:lnTo>
                  <a:pt x="0" y="7"/>
                </a:lnTo>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6" name="Rectangle 11"/>
          <p:cNvSpPr>
            <a:spLocks noChangeArrowheads="1"/>
          </p:cNvSpPr>
          <p:nvPr/>
        </p:nvSpPr>
        <p:spPr bwMode="gray">
          <a:xfrm>
            <a:off x="2301089" y="2115457"/>
            <a:ext cx="1397" cy="1397"/>
          </a:xfrm>
          <a:prstGeom prst="rect">
            <a:avLst/>
          </a:prstGeom>
          <a:solidFill>
            <a:schemeClr val="bg1"/>
          </a:solidFill>
          <a:ln w="9525">
            <a:solidFill>
              <a:schemeClr val="bg1">
                <a:lumMod val="85000"/>
              </a:schemeClr>
            </a:solidFill>
            <a:miter lim="800000"/>
            <a:headEnd/>
            <a:tailEnd/>
          </a:ln>
        </p:spPr>
        <p:txBody>
          <a:bodyPr/>
          <a:lstStyle/>
          <a:p>
            <a:pPr>
              <a:defRPr/>
            </a:pPr>
            <a:endParaRPr lang="en-US" sz="1200">
              <a:solidFill>
                <a:prstClr val="black"/>
              </a:solidFill>
              <a:ea typeface="ＭＳ Ｐゴシック" pitchFamily="34" charset="-128"/>
            </a:endParaRPr>
          </a:p>
        </p:txBody>
      </p:sp>
      <p:sp>
        <p:nvSpPr>
          <p:cNvPr id="157" name="Freeform 12"/>
          <p:cNvSpPr>
            <a:spLocks/>
          </p:cNvSpPr>
          <p:nvPr/>
        </p:nvSpPr>
        <p:spPr bwMode="gray">
          <a:xfrm>
            <a:off x="2301089" y="2115457"/>
            <a:ext cx="1397" cy="1397"/>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8" name="Freeform 13"/>
          <p:cNvSpPr>
            <a:spLocks/>
          </p:cNvSpPr>
          <p:nvPr/>
        </p:nvSpPr>
        <p:spPr bwMode="gray">
          <a:xfrm>
            <a:off x="2349967" y="2788564"/>
            <a:ext cx="16758" cy="16758"/>
          </a:xfrm>
          <a:custGeom>
            <a:avLst/>
            <a:gdLst/>
            <a:ahLst/>
            <a:cxnLst>
              <a:cxn ang="0">
                <a:pos x="0" y="0"/>
              </a:cxn>
              <a:cxn ang="0">
                <a:pos x="7" y="0"/>
              </a:cxn>
              <a:cxn ang="0">
                <a:pos x="14" y="7"/>
              </a:cxn>
              <a:cxn ang="0">
                <a:pos x="14" y="14"/>
              </a:cxn>
              <a:cxn ang="0">
                <a:pos x="0" y="0"/>
              </a:cxn>
            </a:cxnLst>
            <a:rect l="0" t="0" r="r" b="b"/>
            <a:pathLst>
              <a:path w="14" h="14">
                <a:moveTo>
                  <a:pt x="0" y="0"/>
                </a:moveTo>
                <a:lnTo>
                  <a:pt x="7" y="0"/>
                </a:lnTo>
                <a:lnTo>
                  <a:pt x="14" y="7"/>
                </a:lnTo>
                <a:lnTo>
                  <a:pt x="14" y="14"/>
                </a:lnTo>
                <a:lnTo>
                  <a:pt x="0" y="0"/>
                </a:lnTo>
                <a:close/>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59" name="Freeform 14"/>
          <p:cNvSpPr>
            <a:spLocks/>
          </p:cNvSpPr>
          <p:nvPr/>
        </p:nvSpPr>
        <p:spPr bwMode="gray">
          <a:xfrm>
            <a:off x="2349967" y="2788564"/>
            <a:ext cx="16758" cy="16758"/>
          </a:xfrm>
          <a:custGeom>
            <a:avLst/>
            <a:gdLst/>
            <a:ahLst/>
            <a:cxnLst>
              <a:cxn ang="0">
                <a:pos x="0" y="0"/>
              </a:cxn>
              <a:cxn ang="0">
                <a:pos x="7" y="0"/>
              </a:cxn>
              <a:cxn ang="0">
                <a:pos x="14" y="7"/>
              </a:cxn>
              <a:cxn ang="0">
                <a:pos x="14" y="14"/>
              </a:cxn>
              <a:cxn ang="0">
                <a:pos x="0" y="0"/>
              </a:cxn>
            </a:cxnLst>
            <a:rect l="0" t="0" r="r" b="b"/>
            <a:pathLst>
              <a:path w="14" h="14">
                <a:moveTo>
                  <a:pt x="0" y="0"/>
                </a:moveTo>
                <a:lnTo>
                  <a:pt x="7" y="0"/>
                </a:lnTo>
                <a:lnTo>
                  <a:pt x="14" y="7"/>
                </a:lnTo>
                <a:lnTo>
                  <a:pt x="14" y="14"/>
                </a:lnTo>
                <a:lnTo>
                  <a:pt x="0" y="0"/>
                </a:lnTo>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0" name="Freeform 159"/>
          <p:cNvSpPr>
            <a:spLocks/>
          </p:cNvSpPr>
          <p:nvPr/>
        </p:nvSpPr>
        <p:spPr bwMode="gray">
          <a:xfrm>
            <a:off x="2514755" y="2368220"/>
            <a:ext cx="580940" cy="925874"/>
          </a:xfrm>
          <a:custGeom>
            <a:avLst/>
            <a:gdLst/>
            <a:ahLst/>
            <a:cxnLst>
              <a:cxn ang="0">
                <a:pos x="21" y="227"/>
              </a:cxn>
              <a:cxn ang="0">
                <a:pos x="71" y="0"/>
              </a:cxn>
              <a:cxn ang="0">
                <a:pos x="199" y="28"/>
              </a:cxn>
              <a:cxn ang="0">
                <a:pos x="291" y="50"/>
              </a:cxn>
              <a:cxn ang="0">
                <a:pos x="405" y="71"/>
              </a:cxn>
              <a:cxn ang="0">
                <a:pos x="504" y="92"/>
              </a:cxn>
              <a:cxn ang="0">
                <a:pos x="419" y="590"/>
              </a:cxn>
              <a:cxn ang="0">
                <a:pos x="405" y="668"/>
              </a:cxn>
              <a:cxn ang="0">
                <a:pos x="397" y="675"/>
              </a:cxn>
              <a:cxn ang="0">
                <a:pos x="390" y="682"/>
              </a:cxn>
              <a:cxn ang="0">
                <a:pos x="383" y="682"/>
              </a:cxn>
              <a:cxn ang="0">
                <a:pos x="383" y="675"/>
              </a:cxn>
              <a:cxn ang="0">
                <a:pos x="376" y="668"/>
              </a:cxn>
              <a:cxn ang="0">
                <a:pos x="369" y="668"/>
              </a:cxn>
              <a:cxn ang="0">
                <a:pos x="362" y="668"/>
              </a:cxn>
              <a:cxn ang="0">
                <a:pos x="355" y="668"/>
              </a:cxn>
              <a:cxn ang="0">
                <a:pos x="348" y="675"/>
              </a:cxn>
              <a:cxn ang="0">
                <a:pos x="341" y="682"/>
              </a:cxn>
              <a:cxn ang="0">
                <a:pos x="348" y="689"/>
              </a:cxn>
              <a:cxn ang="0">
                <a:pos x="341" y="696"/>
              </a:cxn>
              <a:cxn ang="0">
                <a:pos x="341" y="703"/>
              </a:cxn>
              <a:cxn ang="0">
                <a:pos x="348" y="718"/>
              </a:cxn>
              <a:cxn ang="0">
                <a:pos x="341" y="725"/>
              </a:cxn>
              <a:cxn ang="0">
                <a:pos x="341" y="732"/>
              </a:cxn>
              <a:cxn ang="0">
                <a:pos x="341" y="746"/>
              </a:cxn>
              <a:cxn ang="0">
                <a:pos x="341" y="760"/>
              </a:cxn>
              <a:cxn ang="0">
                <a:pos x="334" y="767"/>
              </a:cxn>
              <a:cxn ang="0">
                <a:pos x="334" y="782"/>
              </a:cxn>
              <a:cxn ang="0">
                <a:pos x="234" y="632"/>
              </a:cxn>
              <a:cxn ang="0">
                <a:pos x="0" y="298"/>
              </a:cxn>
              <a:cxn ang="0">
                <a:pos x="21" y="227"/>
              </a:cxn>
            </a:cxnLst>
            <a:rect l="0" t="0" r="r" b="b"/>
            <a:pathLst>
              <a:path w="504" h="782">
                <a:moveTo>
                  <a:pt x="21" y="227"/>
                </a:moveTo>
                <a:lnTo>
                  <a:pt x="71" y="0"/>
                </a:lnTo>
                <a:lnTo>
                  <a:pt x="199" y="28"/>
                </a:lnTo>
                <a:lnTo>
                  <a:pt x="291" y="50"/>
                </a:lnTo>
                <a:lnTo>
                  <a:pt x="405" y="71"/>
                </a:lnTo>
                <a:lnTo>
                  <a:pt x="504" y="92"/>
                </a:lnTo>
                <a:lnTo>
                  <a:pt x="419" y="590"/>
                </a:lnTo>
                <a:lnTo>
                  <a:pt x="405" y="668"/>
                </a:lnTo>
                <a:lnTo>
                  <a:pt x="397" y="675"/>
                </a:lnTo>
                <a:lnTo>
                  <a:pt x="390" y="682"/>
                </a:lnTo>
                <a:lnTo>
                  <a:pt x="383" y="682"/>
                </a:lnTo>
                <a:lnTo>
                  <a:pt x="383" y="675"/>
                </a:lnTo>
                <a:lnTo>
                  <a:pt x="376" y="668"/>
                </a:lnTo>
                <a:lnTo>
                  <a:pt x="369" y="668"/>
                </a:lnTo>
                <a:lnTo>
                  <a:pt x="362" y="668"/>
                </a:lnTo>
                <a:lnTo>
                  <a:pt x="355" y="668"/>
                </a:lnTo>
                <a:lnTo>
                  <a:pt x="348" y="675"/>
                </a:lnTo>
                <a:lnTo>
                  <a:pt x="341" y="682"/>
                </a:lnTo>
                <a:lnTo>
                  <a:pt x="348" y="689"/>
                </a:lnTo>
                <a:lnTo>
                  <a:pt x="341" y="696"/>
                </a:lnTo>
                <a:lnTo>
                  <a:pt x="341" y="703"/>
                </a:lnTo>
                <a:lnTo>
                  <a:pt x="348" y="718"/>
                </a:lnTo>
                <a:lnTo>
                  <a:pt x="341" y="725"/>
                </a:lnTo>
                <a:lnTo>
                  <a:pt x="341" y="732"/>
                </a:lnTo>
                <a:lnTo>
                  <a:pt x="341" y="746"/>
                </a:lnTo>
                <a:lnTo>
                  <a:pt x="341" y="760"/>
                </a:lnTo>
                <a:lnTo>
                  <a:pt x="334" y="767"/>
                </a:lnTo>
                <a:lnTo>
                  <a:pt x="334" y="782"/>
                </a:lnTo>
                <a:lnTo>
                  <a:pt x="234" y="632"/>
                </a:lnTo>
                <a:lnTo>
                  <a:pt x="0" y="298"/>
                </a:lnTo>
                <a:lnTo>
                  <a:pt x="21" y="227"/>
                </a:lnTo>
                <a:close/>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1" name="Freeform 19"/>
          <p:cNvSpPr>
            <a:spLocks/>
          </p:cNvSpPr>
          <p:nvPr/>
        </p:nvSpPr>
        <p:spPr bwMode="gray">
          <a:xfrm>
            <a:off x="2833154" y="3067863"/>
            <a:ext cx="614457" cy="740141"/>
          </a:xfrm>
          <a:custGeom>
            <a:avLst/>
            <a:gdLst/>
            <a:ahLst/>
            <a:cxnLst>
              <a:cxn ang="0">
                <a:pos x="14" y="412"/>
              </a:cxn>
              <a:cxn ang="0">
                <a:pos x="14" y="412"/>
              </a:cxn>
              <a:cxn ang="0">
                <a:pos x="28" y="412"/>
              </a:cxn>
              <a:cxn ang="0">
                <a:pos x="35" y="398"/>
              </a:cxn>
              <a:cxn ang="0">
                <a:pos x="28" y="383"/>
              </a:cxn>
              <a:cxn ang="0">
                <a:pos x="14" y="376"/>
              </a:cxn>
              <a:cxn ang="0">
                <a:pos x="21" y="362"/>
              </a:cxn>
              <a:cxn ang="0">
                <a:pos x="21" y="348"/>
              </a:cxn>
              <a:cxn ang="0">
                <a:pos x="42" y="334"/>
              </a:cxn>
              <a:cxn ang="0">
                <a:pos x="42" y="319"/>
              </a:cxn>
              <a:cxn ang="0">
                <a:pos x="49" y="291"/>
              </a:cxn>
              <a:cxn ang="0">
                <a:pos x="57" y="284"/>
              </a:cxn>
              <a:cxn ang="0">
                <a:pos x="85" y="263"/>
              </a:cxn>
              <a:cxn ang="0">
                <a:pos x="71" y="248"/>
              </a:cxn>
              <a:cxn ang="0">
                <a:pos x="64" y="234"/>
              </a:cxn>
              <a:cxn ang="0">
                <a:pos x="64" y="220"/>
              </a:cxn>
              <a:cxn ang="0">
                <a:pos x="57" y="199"/>
              </a:cxn>
              <a:cxn ang="0">
                <a:pos x="57" y="177"/>
              </a:cxn>
              <a:cxn ang="0">
                <a:pos x="64" y="156"/>
              </a:cxn>
              <a:cxn ang="0">
                <a:pos x="64" y="135"/>
              </a:cxn>
              <a:cxn ang="0">
                <a:pos x="64" y="113"/>
              </a:cxn>
              <a:cxn ang="0">
                <a:pos x="71" y="99"/>
              </a:cxn>
              <a:cxn ang="0">
                <a:pos x="71" y="85"/>
              </a:cxn>
              <a:cxn ang="0">
                <a:pos x="85" y="78"/>
              </a:cxn>
              <a:cxn ang="0">
                <a:pos x="99" y="78"/>
              </a:cxn>
              <a:cxn ang="0">
                <a:pos x="106" y="92"/>
              </a:cxn>
              <a:cxn ang="0">
                <a:pos x="120" y="85"/>
              </a:cxn>
              <a:cxn ang="0">
                <a:pos x="142" y="0"/>
              </a:cxn>
              <a:cxn ang="0">
                <a:pos x="319" y="28"/>
              </a:cxn>
              <a:cxn ang="0">
                <a:pos x="532" y="57"/>
              </a:cxn>
              <a:cxn ang="0">
                <a:pos x="461" y="625"/>
              </a:cxn>
              <a:cxn ang="0">
                <a:pos x="291" y="604"/>
              </a:cxn>
              <a:cxn ang="0">
                <a:pos x="14" y="447"/>
              </a:cxn>
              <a:cxn ang="0">
                <a:pos x="0" y="426"/>
              </a:cxn>
            </a:cxnLst>
            <a:rect l="0" t="0" r="r" b="b"/>
            <a:pathLst>
              <a:path w="532" h="625">
                <a:moveTo>
                  <a:pt x="7" y="412"/>
                </a:moveTo>
                <a:lnTo>
                  <a:pt x="14" y="412"/>
                </a:lnTo>
                <a:lnTo>
                  <a:pt x="14" y="412"/>
                </a:lnTo>
                <a:lnTo>
                  <a:pt x="14" y="412"/>
                </a:lnTo>
                <a:lnTo>
                  <a:pt x="21" y="419"/>
                </a:lnTo>
                <a:lnTo>
                  <a:pt x="28" y="412"/>
                </a:lnTo>
                <a:lnTo>
                  <a:pt x="35" y="405"/>
                </a:lnTo>
                <a:lnTo>
                  <a:pt x="35" y="398"/>
                </a:lnTo>
                <a:lnTo>
                  <a:pt x="28" y="391"/>
                </a:lnTo>
                <a:lnTo>
                  <a:pt x="28" y="383"/>
                </a:lnTo>
                <a:lnTo>
                  <a:pt x="21" y="383"/>
                </a:lnTo>
                <a:lnTo>
                  <a:pt x="14" y="376"/>
                </a:lnTo>
                <a:lnTo>
                  <a:pt x="21" y="369"/>
                </a:lnTo>
                <a:lnTo>
                  <a:pt x="21" y="362"/>
                </a:lnTo>
                <a:lnTo>
                  <a:pt x="21" y="355"/>
                </a:lnTo>
                <a:lnTo>
                  <a:pt x="21" y="348"/>
                </a:lnTo>
                <a:lnTo>
                  <a:pt x="28" y="348"/>
                </a:lnTo>
                <a:lnTo>
                  <a:pt x="42" y="334"/>
                </a:lnTo>
                <a:lnTo>
                  <a:pt x="42" y="327"/>
                </a:lnTo>
                <a:lnTo>
                  <a:pt x="42" y="319"/>
                </a:lnTo>
                <a:lnTo>
                  <a:pt x="49" y="305"/>
                </a:lnTo>
                <a:lnTo>
                  <a:pt x="49" y="291"/>
                </a:lnTo>
                <a:lnTo>
                  <a:pt x="57" y="291"/>
                </a:lnTo>
                <a:lnTo>
                  <a:pt x="57" y="284"/>
                </a:lnTo>
                <a:lnTo>
                  <a:pt x="78" y="270"/>
                </a:lnTo>
                <a:lnTo>
                  <a:pt x="85" y="263"/>
                </a:lnTo>
                <a:lnTo>
                  <a:pt x="78" y="263"/>
                </a:lnTo>
                <a:lnTo>
                  <a:pt x="71" y="248"/>
                </a:lnTo>
                <a:lnTo>
                  <a:pt x="71" y="241"/>
                </a:lnTo>
                <a:lnTo>
                  <a:pt x="64" y="234"/>
                </a:lnTo>
                <a:lnTo>
                  <a:pt x="64" y="227"/>
                </a:lnTo>
                <a:lnTo>
                  <a:pt x="64" y="220"/>
                </a:lnTo>
                <a:lnTo>
                  <a:pt x="57" y="206"/>
                </a:lnTo>
                <a:lnTo>
                  <a:pt x="57" y="199"/>
                </a:lnTo>
                <a:lnTo>
                  <a:pt x="57" y="192"/>
                </a:lnTo>
                <a:lnTo>
                  <a:pt x="57" y="177"/>
                </a:lnTo>
                <a:lnTo>
                  <a:pt x="64" y="170"/>
                </a:lnTo>
                <a:lnTo>
                  <a:pt x="64" y="156"/>
                </a:lnTo>
                <a:lnTo>
                  <a:pt x="64" y="142"/>
                </a:lnTo>
                <a:lnTo>
                  <a:pt x="64" y="135"/>
                </a:lnTo>
                <a:lnTo>
                  <a:pt x="71" y="128"/>
                </a:lnTo>
                <a:lnTo>
                  <a:pt x="64" y="113"/>
                </a:lnTo>
                <a:lnTo>
                  <a:pt x="64" y="106"/>
                </a:lnTo>
                <a:lnTo>
                  <a:pt x="71" y="99"/>
                </a:lnTo>
                <a:lnTo>
                  <a:pt x="64" y="92"/>
                </a:lnTo>
                <a:lnTo>
                  <a:pt x="71" y="85"/>
                </a:lnTo>
                <a:lnTo>
                  <a:pt x="78" y="78"/>
                </a:lnTo>
                <a:lnTo>
                  <a:pt x="85" y="78"/>
                </a:lnTo>
                <a:lnTo>
                  <a:pt x="92" y="78"/>
                </a:lnTo>
                <a:lnTo>
                  <a:pt x="99" y="78"/>
                </a:lnTo>
                <a:lnTo>
                  <a:pt x="106" y="85"/>
                </a:lnTo>
                <a:lnTo>
                  <a:pt x="106" y="92"/>
                </a:lnTo>
                <a:lnTo>
                  <a:pt x="113" y="92"/>
                </a:lnTo>
                <a:lnTo>
                  <a:pt x="120" y="85"/>
                </a:lnTo>
                <a:lnTo>
                  <a:pt x="128" y="78"/>
                </a:lnTo>
                <a:lnTo>
                  <a:pt x="142" y="0"/>
                </a:lnTo>
                <a:lnTo>
                  <a:pt x="213" y="14"/>
                </a:lnTo>
                <a:lnTo>
                  <a:pt x="319" y="28"/>
                </a:lnTo>
                <a:lnTo>
                  <a:pt x="426" y="42"/>
                </a:lnTo>
                <a:lnTo>
                  <a:pt x="532" y="57"/>
                </a:lnTo>
                <a:lnTo>
                  <a:pt x="461" y="625"/>
                </a:lnTo>
                <a:lnTo>
                  <a:pt x="461" y="625"/>
                </a:lnTo>
                <a:lnTo>
                  <a:pt x="419" y="618"/>
                </a:lnTo>
                <a:lnTo>
                  <a:pt x="291" y="604"/>
                </a:lnTo>
                <a:lnTo>
                  <a:pt x="184" y="540"/>
                </a:lnTo>
                <a:lnTo>
                  <a:pt x="14" y="447"/>
                </a:lnTo>
                <a:lnTo>
                  <a:pt x="0" y="433"/>
                </a:lnTo>
                <a:lnTo>
                  <a:pt x="0" y="426"/>
                </a:lnTo>
                <a:lnTo>
                  <a:pt x="7" y="412"/>
                </a:lnTo>
                <a:close/>
              </a:path>
            </a:pathLst>
          </a:custGeom>
          <a:solidFill>
            <a:schemeClr val="bg1"/>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2" name="Freeform 21"/>
          <p:cNvSpPr>
            <a:spLocks/>
          </p:cNvSpPr>
          <p:nvPr/>
        </p:nvSpPr>
        <p:spPr bwMode="gray">
          <a:xfrm>
            <a:off x="2849910" y="1619702"/>
            <a:ext cx="539047" cy="900737"/>
          </a:xfrm>
          <a:custGeom>
            <a:avLst/>
            <a:gdLst/>
            <a:ahLst/>
            <a:cxnLst>
              <a:cxn ang="0">
                <a:pos x="35" y="504"/>
              </a:cxn>
              <a:cxn ang="0">
                <a:pos x="43" y="497"/>
              </a:cxn>
              <a:cxn ang="0">
                <a:pos x="50" y="476"/>
              </a:cxn>
              <a:cxn ang="0">
                <a:pos x="50" y="461"/>
              </a:cxn>
              <a:cxn ang="0">
                <a:pos x="35" y="454"/>
              </a:cxn>
              <a:cxn ang="0">
                <a:pos x="35" y="433"/>
              </a:cxn>
              <a:cxn ang="0">
                <a:pos x="50" y="412"/>
              </a:cxn>
              <a:cxn ang="0">
                <a:pos x="71" y="405"/>
              </a:cxn>
              <a:cxn ang="0">
                <a:pos x="71" y="390"/>
              </a:cxn>
              <a:cxn ang="0">
                <a:pos x="92" y="355"/>
              </a:cxn>
              <a:cxn ang="0">
                <a:pos x="114" y="333"/>
              </a:cxn>
              <a:cxn ang="0">
                <a:pos x="99" y="312"/>
              </a:cxn>
              <a:cxn ang="0">
                <a:pos x="92" y="298"/>
              </a:cxn>
              <a:cxn ang="0">
                <a:pos x="92" y="284"/>
              </a:cxn>
              <a:cxn ang="0">
                <a:pos x="85" y="255"/>
              </a:cxn>
              <a:cxn ang="0">
                <a:pos x="92" y="227"/>
              </a:cxn>
              <a:cxn ang="0">
                <a:pos x="142" y="0"/>
              </a:cxn>
              <a:cxn ang="0">
                <a:pos x="206" y="14"/>
              </a:cxn>
              <a:cxn ang="0">
                <a:pos x="185" y="106"/>
              </a:cxn>
              <a:cxn ang="0">
                <a:pos x="199" y="127"/>
              </a:cxn>
              <a:cxn ang="0">
                <a:pos x="206" y="149"/>
              </a:cxn>
              <a:cxn ang="0">
                <a:pos x="206" y="163"/>
              </a:cxn>
              <a:cxn ang="0">
                <a:pos x="206" y="177"/>
              </a:cxn>
              <a:cxn ang="0">
                <a:pos x="220" y="191"/>
              </a:cxn>
              <a:cxn ang="0">
                <a:pos x="227" y="198"/>
              </a:cxn>
              <a:cxn ang="0">
                <a:pos x="234" y="220"/>
              </a:cxn>
              <a:cxn ang="0">
                <a:pos x="241" y="227"/>
              </a:cxn>
              <a:cxn ang="0">
                <a:pos x="248" y="241"/>
              </a:cxn>
              <a:cxn ang="0">
                <a:pos x="255" y="248"/>
              </a:cxn>
              <a:cxn ang="0">
                <a:pos x="263" y="262"/>
              </a:cxn>
              <a:cxn ang="0">
                <a:pos x="277" y="262"/>
              </a:cxn>
              <a:cxn ang="0">
                <a:pos x="263" y="291"/>
              </a:cxn>
              <a:cxn ang="0">
                <a:pos x="255" y="305"/>
              </a:cxn>
              <a:cxn ang="0">
                <a:pos x="255" y="319"/>
              </a:cxn>
              <a:cxn ang="0">
                <a:pos x="255" y="341"/>
              </a:cxn>
              <a:cxn ang="0">
                <a:pos x="248" y="348"/>
              </a:cxn>
              <a:cxn ang="0">
                <a:pos x="241" y="362"/>
              </a:cxn>
              <a:cxn ang="0">
                <a:pos x="248" y="369"/>
              </a:cxn>
              <a:cxn ang="0">
                <a:pos x="263" y="376"/>
              </a:cxn>
              <a:cxn ang="0">
                <a:pos x="291" y="369"/>
              </a:cxn>
              <a:cxn ang="0">
                <a:pos x="298" y="383"/>
              </a:cxn>
              <a:cxn ang="0">
                <a:pos x="305" y="419"/>
              </a:cxn>
              <a:cxn ang="0">
                <a:pos x="312" y="426"/>
              </a:cxn>
              <a:cxn ang="0">
                <a:pos x="305" y="447"/>
              </a:cxn>
              <a:cxn ang="0">
                <a:pos x="312" y="454"/>
              </a:cxn>
              <a:cxn ang="0">
                <a:pos x="326" y="461"/>
              </a:cxn>
              <a:cxn ang="0">
                <a:pos x="326" y="483"/>
              </a:cxn>
              <a:cxn ang="0">
                <a:pos x="334" y="490"/>
              </a:cxn>
              <a:cxn ang="0">
                <a:pos x="341" y="504"/>
              </a:cxn>
              <a:cxn ang="0">
                <a:pos x="348" y="497"/>
              </a:cxn>
              <a:cxn ang="0">
                <a:pos x="362" y="497"/>
              </a:cxn>
              <a:cxn ang="0">
                <a:pos x="376" y="497"/>
              </a:cxn>
              <a:cxn ang="0">
                <a:pos x="390" y="490"/>
              </a:cxn>
              <a:cxn ang="0">
                <a:pos x="412" y="497"/>
              </a:cxn>
              <a:cxn ang="0">
                <a:pos x="426" y="497"/>
              </a:cxn>
              <a:cxn ang="0">
                <a:pos x="440" y="497"/>
              </a:cxn>
              <a:cxn ang="0">
                <a:pos x="454" y="490"/>
              </a:cxn>
              <a:cxn ang="0">
                <a:pos x="461" y="504"/>
              </a:cxn>
              <a:cxn ang="0">
                <a:pos x="433" y="760"/>
              </a:cxn>
              <a:cxn ang="0">
                <a:pos x="241" y="731"/>
              </a:cxn>
              <a:cxn ang="0">
                <a:pos x="114" y="703"/>
              </a:cxn>
            </a:cxnLst>
            <a:rect l="0" t="0" r="r" b="b"/>
            <a:pathLst>
              <a:path w="468" h="760">
                <a:moveTo>
                  <a:pt x="0" y="682"/>
                </a:moveTo>
                <a:lnTo>
                  <a:pt x="35" y="504"/>
                </a:lnTo>
                <a:lnTo>
                  <a:pt x="35" y="497"/>
                </a:lnTo>
                <a:lnTo>
                  <a:pt x="43" y="497"/>
                </a:lnTo>
                <a:lnTo>
                  <a:pt x="50" y="483"/>
                </a:lnTo>
                <a:lnTo>
                  <a:pt x="50" y="476"/>
                </a:lnTo>
                <a:lnTo>
                  <a:pt x="50" y="468"/>
                </a:lnTo>
                <a:lnTo>
                  <a:pt x="50" y="461"/>
                </a:lnTo>
                <a:lnTo>
                  <a:pt x="43" y="461"/>
                </a:lnTo>
                <a:lnTo>
                  <a:pt x="35" y="454"/>
                </a:lnTo>
                <a:lnTo>
                  <a:pt x="35" y="454"/>
                </a:lnTo>
                <a:lnTo>
                  <a:pt x="35" y="433"/>
                </a:lnTo>
                <a:lnTo>
                  <a:pt x="43" y="426"/>
                </a:lnTo>
                <a:lnTo>
                  <a:pt x="50" y="412"/>
                </a:lnTo>
                <a:lnTo>
                  <a:pt x="64" y="412"/>
                </a:lnTo>
                <a:lnTo>
                  <a:pt x="71" y="405"/>
                </a:lnTo>
                <a:lnTo>
                  <a:pt x="71" y="397"/>
                </a:lnTo>
                <a:lnTo>
                  <a:pt x="71" y="390"/>
                </a:lnTo>
                <a:lnTo>
                  <a:pt x="85" y="376"/>
                </a:lnTo>
                <a:lnTo>
                  <a:pt x="92" y="355"/>
                </a:lnTo>
                <a:lnTo>
                  <a:pt x="106" y="341"/>
                </a:lnTo>
                <a:lnTo>
                  <a:pt x="114" y="333"/>
                </a:lnTo>
                <a:lnTo>
                  <a:pt x="106" y="319"/>
                </a:lnTo>
                <a:lnTo>
                  <a:pt x="99" y="312"/>
                </a:lnTo>
                <a:lnTo>
                  <a:pt x="92" y="305"/>
                </a:lnTo>
                <a:lnTo>
                  <a:pt x="92" y="298"/>
                </a:lnTo>
                <a:lnTo>
                  <a:pt x="92" y="291"/>
                </a:lnTo>
                <a:lnTo>
                  <a:pt x="92" y="284"/>
                </a:lnTo>
                <a:lnTo>
                  <a:pt x="92" y="262"/>
                </a:lnTo>
                <a:lnTo>
                  <a:pt x="85" y="255"/>
                </a:lnTo>
                <a:lnTo>
                  <a:pt x="92" y="248"/>
                </a:lnTo>
                <a:lnTo>
                  <a:pt x="92" y="227"/>
                </a:lnTo>
                <a:lnTo>
                  <a:pt x="142" y="0"/>
                </a:lnTo>
                <a:lnTo>
                  <a:pt x="142" y="0"/>
                </a:lnTo>
                <a:lnTo>
                  <a:pt x="192" y="7"/>
                </a:lnTo>
                <a:lnTo>
                  <a:pt x="206" y="14"/>
                </a:lnTo>
                <a:lnTo>
                  <a:pt x="206" y="14"/>
                </a:lnTo>
                <a:lnTo>
                  <a:pt x="185" y="106"/>
                </a:lnTo>
                <a:lnTo>
                  <a:pt x="199" y="127"/>
                </a:lnTo>
                <a:lnTo>
                  <a:pt x="199" y="127"/>
                </a:lnTo>
                <a:lnTo>
                  <a:pt x="206" y="142"/>
                </a:lnTo>
                <a:lnTo>
                  <a:pt x="206" y="149"/>
                </a:lnTo>
                <a:lnTo>
                  <a:pt x="199" y="156"/>
                </a:lnTo>
                <a:lnTo>
                  <a:pt x="206" y="163"/>
                </a:lnTo>
                <a:lnTo>
                  <a:pt x="199" y="163"/>
                </a:lnTo>
                <a:lnTo>
                  <a:pt x="206" y="177"/>
                </a:lnTo>
                <a:lnTo>
                  <a:pt x="213" y="184"/>
                </a:lnTo>
                <a:lnTo>
                  <a:pt x="220" y="191"/>
                </a:lnTo>
                <a:lnTo>
                  <a:pt x="220" y="198"/>
                </a:lnTo>
                <a:lnTo>
                  <a:pt x="227" y="198"/>
                </a:lnTo>
                <a:lnTo>
                  <a:pt x="227" y="206"/>
                </a:lnTo>
                <a:lnTo>
                  <a:pt x="234" y="220"/>
                </a:lnTo>
                <a:lnTo>
                  <a:pt x="241" y="227"/>
                </a:lnTo>
                <a:lnTo>
                  <a:pt x="241" y="227"/>
                </a:lnTo>
                <a:lnTo>
                  <a:pt x="241" y="234"/>
                </a:lnTo>
                <a:lnTo>
                  <a:pt x="248" y="241"/>
                </a:lnTo>
                <a:lnTo>
                  <a:pt x="248" y="248"/>
                </a:lnTo>
                <a:lnTo>
                  <a:pt x="255" y="248"/>
                </a:lnTo>
                <a:lnTo>
                  <a:pt x="255" y="255"/>
                </a:lnTo>
                <a:lnTo>
                  <a:pt x="263" y="262"/>
                </a:lnTo>
                <a:lnTo>
                  <a:pt x="270" y="255"/>
                </a:lnTo>
                <a:lnTo>
                  <a:pt x="277" y="262"/>
                </a:lnTo>
                <a:lnTo>
                  <a:pt x="270" y="284"/>
                </a:lnTo>
                <a:lnTo>
                  <a:pt x="263" y="291"/>
                </a:lnTo>
                <a:lnTo>
                  <a:pt x="263" y="298"/>
                </a:lnTo>
                <a:lnTo>
                  <a:pt x="255" y="305"/>
                </a:lnTo>
                <a:lnTo>
                  <a:pt x="255" y="312"/>
                </a:lnTo>
                <a:lnTo>
                  <a:pt x="255" y="319"/>
                </a:lnTo>
                <a:lnTo>
                  <a:pt x="263" y="326"/>
                </a:lnTo>
                <a:lnTo>
                  <a:pt x="255" y="341"/>
                </a:lnTo>
                <a:lnTo>
                  <a:pt x="248" y="341"/>
                </a:lnTo>
                <a:lnTo>
                  <a:pt x="248" y="348"/>
                </a:lnTo>
                <a:lnTo>
                  <a:pt x="248" y="355"/>
                </a:lnTo>
                <a:lnTo>
                  <a:pt x="241" y="362"/>
                </a:lnTo>
                <a:lnTo>
                  <a:pt x="241" y="369"/>
                </a:lnTo>
                <a:lnTo>
                  <a:pt x="248" y="369"/>
                </a:lnTo>
                <a:lnTo>
                  <a:pt x="255" y="376"/>
                </a:lnTo>
                <a:lnTo>
                  <a:pt x="263" y="376"/>
                </a:lnTo>
                <a:lnTo>
                  <a:pt x="291" y="362"/>
                </a:lnTo>
                <a:lnTo>
                  <a:pt x="291" y="369"/>
                </a:lnTo>
                <a:lnTo>
                  <a:pt x="298" y="376"/>
                </a:lnTo>
                <a:lnTo>
                  <a:pt x="298" y="383"/>
                </a:lnTo>
                <a:lnTo>
                  <a:pt x="298" y="405"/>
                </a:lnTo>
                <a:lnTo>
                  <a:pt x="305" y="419"/>
                </a:lnTo>
                <a:lnTo>
                  <a:pt x="305" y="426"/>
                </a:lnTo>
                <a:lnTo>
                  <a:pt x="312" y="426"/>
                </a:lnTo>
                <a:lnTo>
                  <a:pt x="312" y="433"/>
                </a:lnTo>
                <a:lnTo>
                  <a:pt x="305" y="447"/>
                </a:lnTo>
                <a:lnTo>
                  <a:pt x="312" y="454"/>
                </a:lnTo>
                <a:lnTo>
                  <a:pt x="312" y="454"/>
                </a:lnTo>
                <a:lnTo>
                  <a:pt x="319" y="454"/>
                </a:lnTo>
                <a:lnTo>
                  <a:pt x="326" y="461"/>
                </a:lnTo>
                <a:lnTo>
                  <a:pt x="334" y="476"/>
                </a:lnTo>
                <a:lnTo>
                  <a:pt x="326" y="483"/>
                </a:lnTo>
                <a:lnTo>
                  <a:pt x="334" y="483"/>
                </a:lnTo>
                <a:lnTo>
                  <a:pt x="334" y="490"/>
                </a:lnTo>
                <a:lnTo>
                  <a:pt x="334" y="497"/>
                </a:lnTo>
                <a:lnTo>
                  <a:pt x="341" y="504"/>
                </a:lnTo>
                <a:lnTo>
                  <a:pt x="341" y="504"/>
                </a:lnTo>
                <a:lnTo>
                  <a:pt x="348" y="497"/>
                </a:lnTo>
                <a:lnTo>
                  <a:pt x="355" y="497"/>
                </a:lnTo>
                <a:lnTo>
                  <a:pt x="362" y="497"/>
                </a:lnTo>
                <a:lnTo>
                  <a:pt x="369" y="497"/>
                </a:lnTo>
                <a:lnTo>
                  <a:pt x="376" y="497"/>
                </a:lnTo>
                <a:lnTo>
                  <a:pt x="383" y="490"/>
                </a:lnTo>
                <a:lnTo>
                  <a:pt x="390" y="490"/>
                </a:lnTo>
                <a:lnTo>
                  <a:pt x="397" y="497"/>
                </a:lnTo>
                <a:lnTo>
                  <a:pt x="412" y="497"/>
                </a:lnTo>
                <a:lnTo>
                  <a:pt x="419" y="497"/>
                </a:lnTo>
                <a:lnTo>
                  <a:pt x="426" y="497"/>
                </a:lnTo>
                <a:lnTo>
                  <a:pt x="440" y="504"/>
                </a:lnTo>
                <a:lnTo>
                  <a:pt x="440" y="497"/>
                </a:lnTo>
                <a:lnTo>
                  <a:pt x="447" y="483"/>
                </a:lnTo>
                <a:lnTo>
                  <a:pt x="454" y="490"/>
                </a:lnTo>
                <a:lnTo>
                  <a:pt x="461" y="497"/>
                </a:lnTo>
                <a:lnTo>
                  <a:pt x="461" y="504"/>
                </a:lnTo>
                <a:lnTo>
                  <a:pt x="468" y="511"/>
                </a:lnTo>
                <a:lnTo>
                  <a:pt x="433" y="760"/>
                </a:lnTo>
                <a:lnTo>
                  <a:pt x="348" y="746"/>
                </a:lnTo>
                <a:lnTo>
                  <a:pt x="241" y="731"/>
                </a:lnTo>
                <a:lnTo>
                  <a:pt x="213" y="724"/>
                </a:lnTo>
                <a:lnTo>
                  <a:pt x="114" y="703"/>
                </a:lnTo>
                <a:lnTo>
                  <a:pt x="0" y="682"/>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3" name="Freeform 23"/>
          <p:cNvSpPr>
            <a:spLocks/>
          </p:cNvSpPr>
          <p:nvPr/>
        </p:nvSpPr>
        <p:spPr bwMode="gray">
          <a:xfrm>
            <a:off x="2996544" y="2477148"/>
            <a:ext cx="508323" cy="657748"/>
          </a:xfrm>
          <a:custGeom>
            <a:avLst/>
            <a:gdLst/>
            <a:ahLst/>
            <a:cxnLst>
              <a:cxn ang="0">
                <a:pos x="0" y="498"/>
              </a:cxn>
              <a:cxn ang="0">
                <a:pos x="85" y="0"/>
              </a:cxn>
              <a:cxn ang="0">
                <a:pos x="113" y="7"/>
              </a:cxn>
              <a:cxn ang="0">
                <a:pos x="220" y="22"/>
              </a:cxn>
              <a:cxn ang="0">
                <a:pos x="305" y="36"/>
              </a:cxn>
              <a:cxn ang="0">
                <a:pos x="291" y="135"/>
              </a:cxn>
              <a:cxn ang="0">
                <a:pos x="440" y="157"/>
              </a:cxn>
              <a:cxn ang="0">
                <a:pos x="390" y="555"/>
              </a:cxn>
              <a:cxn ang="0">
                <a:pos x="284" y="540"/>
              </a:cxn>
              <a:cxn ang="0">
                <a:pos x="177" y="526"/>
              </a:cxn>
              <a:cxn ang="0">
                <a:pos x="71" y="512"/>
              </a:cxn>
              <a:cxn ang="0">
                <a:pos x="0" y="498"/>
              </a:cxn>
            </a:cxnLst>
            <a:rect l="0" t="0" r="r" b="b"/>
            <a:pathLst>
              <a:path w="440" h="555">
                <a:moveTo>
                  <a:pt x="0" y="498"/>
                </a:moveTo>
                <a:lnTo>
                  <a:pt x="85" y="0"/>
                </a:lnTo>
                <a:lnTo>
                  <a:pt x="113" y="7"/>
                </a:lnTo>
                <a:lnTo>
                  <a:pt x="220" y="22"/>
                </a:lnTo>
                <a:lnTo>
                  <a:pt x="305" y="36"/>
                </a:lnTo>
                <a:lnTo>
                  <a:pt x="291" y="135"/>
                </a:lnTo>
                <a:lnTo>
                  <a:pt x="440" y="157"/>
                </a:lnTo>
                <a:lnTo>
                  <a:pt x="390" y="555"/>
                </a:lnTo>
                <a:lnTo>
                  <a:pt x="284" y="540"/>
                </a:lnTo>
                <a:lnTo>
                  <a:pt x="177" y="526"/>
                </a:lnTo>
                <a:lnTo>
                  <a:pt x="71" y="512"/>
                </a:lnTo>
                <a:lnTo>
                  <a:pt x="0" y="49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4" name="Freeform 25"/>
          <p:cNvSpPr>
            <a:spLocks/>
          </p:cNvSpPr>
          <p:nvPr/>
        </p:nvSpPr>
        <p:spPr bwMode="gray">
          <a:xfrm>
            <a:off x="3063576" y="1636460"/>
            <a:ext cx="939839" cy="596302"/>
          </a:xfrm>
          <a:custGeom>
            <a:avLst/>
            <a:gdLst/>
            <a:ahLst/>
            <a:cxnLst>
              <a:cxn ang="0">
                <a:pos x="21" y="135"/>
              </a:cxn>
              <a:cxn ang="0">
                <a:pos x="14" y="113"/>
              </a:cxn>
              <a:cxn ang="0">
                <a:pos x="0" y="92"/>
              </a:cxn>
              <a:cxn ang="0">
                <a:pos x="21" y="0"/>
              </a:cxn>
              <a:cxn ang="0">
                <a:pos x="291" y="42"/>
              </a:cxn>
              <a:cxn ang="0">
                <a:pos x="532" y="78"/>
              </a:cxn>
              <a:cxn ang="0">
                <a:pos x="766" y="99"/>
              </a:cxn>
              <a:cxn ang="0">
                <a:pos x="816" y="106"/>
              </a:cxn>
              <a:cxn ang="0">
                <a:pos x="788" y="497"/>
              </a:cxn>
              <a:cxn ang="0">
                <a:pos x="688" y="497"/>
              </a:cxn>
              <a:cxn ang="0">
                <a:pos x="425" y="469"/>
              </a:cxn>
              <a:cxn ang="0">
                <a:pos x="291" y="454"/>
              </a:cxn>
              <a:cxn ang="0">
                <a:pos x="276" y="490"/>
              </a:cxn>
              <a:cxn ang="0">
                <a:pos x="269" y="476"/>
              </a:cxn>
              <a:cxn ang="0">
                <a:pos x="255" y="483"/>
              </a:cxn>
              <a:cxn ang="0">
                <a:pos x="241" y="483"/>
              </a:cxn>
              <a:cxn ang="0">
                <a:pos x="227" y="483"/>
              </a:cxn>
              <a:cxn ang="0">
                <a:pos x="205" y="476"/>
              </a:cxn>
              <a:cxn ang="0">
                <a:pos x="191" y="483"/>
              </a:cxn>
              <a:cxn ang="0">
                <a:pos x="177" y="483"/>
              </a:cxn>
              <a:cxn ang="0">
                <a:pos x="163" y="483"/>
              </a:cxn>
              <a:cxn ang="0">
                <a:pos x="156" y="490"/>
              </a:cxn>
              <a:cxn ang="0">
                <a:pos x="149" y="476"/>
              </a:cxn>
              <a:cxn ang="0">
                <a:pos x="141" y="469"/>
              </a:cxn>
              <a:cxn ang="0">
                <a:pos x="141" y="447"/>
              </a:cxn>
              <a:cxn ang="0">
                <a:pos x="127" y="440"/>
              </a:cxn>
              <a:cxn ang="0">
                <a:pos x="120" y="433"/>
              </a:cxn>
              <a:cxn ang="0">
                <a:pos x="127" y="412"/>
              </a:cxn>
              <a:cxn ang="0">
                <a:pos x="120" y="405"/>
              </a:cxn>
              <a:cxn ang="0">
                <a:pos x="113" y="369"/>
              </a:cxn>
              <a:cxn ang="0">
                <a:pos x="106" y="355"/>
              </a:cxn>
              <a:cxn ang="0">
                <a:pos x="78" y="362"/>
              </a:cxn>
              <a:cxn ang="0">
                <a:pos x="63" y="355"/>
              </a:cxn>
              <a:cxn ang="0">
                <a:pos x="56" y="348"/>
              </a:cxn>
              <a:cxn ang="0">
                <a:pos x="63" y="334"/>
              </a:cxn>
              <a:cxn ang="0">
                <a:pos x="70" y="327"/>
              </a:cxn>
              <a:cxn ang="0">
                <a:pos x="70" y="305"/>
              </a:cxn>
              <a:cxn ang="0">
                <a:pos x="70" y="291"/>
              </a:cxn>
              <a:cxn ang="0">
                <a:pos x="78" y="277"/>
              </a:cxn>
              <a:cxn ang="0">
                <a:pos x="92" y="248"/>
              </a:cxn>
              <a:cxn ang="0">
                <a:pos x="78" y="248"/>
              </a:cxn>
              <a:cxn ang="0">
                <a:pos x="70" y="234"/>
              </a:cxn>
              <a:cxn ang="0">
                <a:pos x="63" y="227"/>
              </a:cxn>
              <a:cxn ang="0">
                <a:pos x="56" y="213"/>
              </a:cxn>
              <a:cxn ang="0">
                <a:pos x="49" y="206"/>
              </a:cxn>
              <a:cxn ang="0">
                <a:pos x="42" y="184"/>
              </a:cxn>
              <a:cxn ang="0">
                <a:pos x="35" y="177"/>
              </a:cxn>
              <a:cxn ang="0">
                <a:pos x="21" y="163"/>
              </a:cxn>
              <a:cxn ang="0">
                <a:pos x="21" y="149"/>
              </a:cxn>
            </a:cxnLst>
            <a:rect l="0" t="0" r="r" b="b"/>
            <a:pathLst>
              <a:path w="816" h="504">
                <a:moveTo>
                  <a:pt x="14" y="142"/>
                </a:moveTo>
                <a:lnTo>
                  <a:pt x="21" y="135"/>
                </a:lnTo>
                <a:lnTo>
                  <a:pt x="21" y="128"/>
                </a:lnTo>
                <a:lnTo>
                  <a:pt x="14" y="113"/>
                </a:lnTo>
                <a:lnTo>
                  <a:pt x="14" y="113"/>
                </a:lnTo>
                <a:lnTo>
                  <a:pt x="0" y="92"/>
                </a:lnTo>
                <a:lnTo>
                  <a:pt x="21" y="0"/>
                </a:lnTo>
                <a:lnTo>
                  <a:pt x="21" y="0"/>
                </a:lnTo>
                <a:lnTo>
                  <a:pt x="120" y="14"/>
                </a:lnTo>
                <a:lnTo>
                  <a:pt x="291" y="42"/>
                </a:lnTo>
                <a:lnTo>
                  <a:pt x="440" y="64"/>
                </a:lnTo>
                <a:lnTo>
                  <a:pt x="532" y="78"/>
                </a:lnTo>
                <a:lnTo>
                  <a:pt x="638" y="92"/>
                </a:lnTo>
                <a:lnTo>
                  <a:pt x="766" y="99"/>
                </a:lnTo>
                <a:lnTo>
                  <a:pt x="816" y="106"/>
                </a:lnTo>
                <a:lnTo>
                  <a:pt x="816" y="106"/>
                </a:lnTo>
                <a:lnTo>
                  <a:pt x="795" y="412"/>
                </a:lnTo>
                <a:lnTo>
                  <a:pt x="788" y="497"/>
                </a:lnTo>
                <a:lnTo>
                  <a:pt x="788" y="504"/>
                </a:lnTo>
                <a:lnTo>
                  <a:pt x="688" y="497"/>
                </a:lnTo>
                <a:lnTo>
                  <a:pt x="553" y="483"/>
                </a:lnTo>
                <a:lnTo>
                  <a:pt x="425" y="469"/>
                </a:lnTo>
                <a:lnTo>
                  <a:pt x="298" y="447"/>
                </a:lnTo>
                <a:lnTo>
                  <a:pt x="291" y="454"/>
                </a:lnTo>
                <a:lnTo>
                  <a:pt x="283" y="497"/>
                </a:lnTo>
                <a:lnTo>
                  <a:pt x="276" y="490"/>
                </a:lnTo>
                <a:lnTo>
                  <a:pt x="276" y="483"/>
                </a:lnTo>
                <a:lnTo>
                  <a:pt x="269" y="476"/>
                </a:lnTo>
                <a:lnTo>
                  <a:pt x="262" y="469"/>
                </a:lnTo>
                <a:lnTo>
                  <a:pt x="255" y="483"/>
                </a:lnTo>
                <a:lnTo>
                  <a:pt x="255" y="490"/>
                </a:lnTo>
                <a:lnTo>
                  <a:pt x="241" y="483"/>
                </a:lnTo>
                <a:lnTo>
                  <a:pt x="234" y="483"/>
                </a:lnTo>
                <a:lnTo>
                  <a:pt x="227" y="483"/>
                </a:lnTo>
                <a:lnTo>
                  <a:pt x="212" y="483"/>
                </a:lnTo>
                <a:lnTo>
                  <a:pt x="205" y="476"/>
                </a:lnTo>
                <a:lnTo>
                  <a:pt x="198" y="476"/>
                </a:lnTo>
                <a:lnTo>
                  <a:pt x="191" y="483"/>
                </a:lnTo>
                <a:lnTo>
                  <a:pt x="184" y="483"/>
                </a:lnTo>
                <a:lnTo>
                  <a:pt x="177" y="483"/>
                </a:lnTo>
                <a:lnTo>
                  <a:pt x="170" y="483"/>
                </a:lnTo>
                <a:lnTo>
                  <a:pt x="163" y="483"/>
                </a:lnTo>
                <a:lnTo>
                  <a:pt x="156" y="490"/>
                </a:lnTo>
                <a:lnTo>
                  <a:pt x="156" y="490"/>
                </a:lnTo>
                <a:lnTo>
                  <a:pt x="149" y="483"/>
                </a:lnTo>
                <a:lnTo>
                  <a:pt x="149" y="476"/>
                </a:lnTo>
                <a:lnTo>
                  <a:pt x="149" y="469"/>
                </a:lnTo>
                <a:lnTo>
                  <a:pt x="141" y="469"/>
                </a:lnTo>
                <a:lnTo>
                  <a:pt x="149" y="462"/>
                </a:lnTo>
                <a:lnTo>
                  <a:pt x="141" y="447"/>
                </a:lnTo>
                <a:lnTo>
                  <a:pt x="134" y="440"/>
                </a:lnTo>
                <a:lnTo>
                  <a:pt x="127" y="440"/>
                </a:lnTo>
                <a:lnTo>
                  <a:pt x="127" y="440"/>
                </a:lnTo>
                <a:lnTo>
                  <a:pt x="120" y="433"/>
                </a:lnTo>
                <a:lnTo>
                  <a:pt x="127" y="419"/>
                </a:lnTo>
                <a:lnTo>
                  <a:pt x="127" y="412"/>
                </a:lnTo>
                <a:lnTo>
                  <a:pt x="120" y="412"/>
                </a:lnTo>
                <a:lnTo>
                  <a:pt x="120" y="405"/>
                </a:lnTo>
                <a:lnTo>
                  <a:pt x="113" y="391"/>
                </a:lnTo>
                <a:lnTo>
                  <a:pt x="113" y="369"/>
                </a:lnTo>
                <a:lnTo>
                  <a:pt x="113" y="362"/>
                </a:lnTo>
                <a:lnTo>
                  <a:pt x="106" y="355"/>
                </a:lnTo>
                <a:lnTo>
                  <a:pt x="106" y="348"/>
                </a:lnTo>
                <a:lnTo>
                  <a:pt x="78" y="362"/>
                </a:lnTo>
                <a:lnTo>
                  <a:pt x="70" y="362"/>
                </a:lnTo>
                <a:lnTo>
                  <a:pt x="63" y="355"/>
                </a:lnTo>
                <a:lnTo>
                  <a:pt x="56" y="355"/>
                </a:lnTo>
                <a:lnTo>
                  <a:pt x="56" y="348"/>
                </a:lnTo>
                <a:lnTo>
                  <a:pt x="63" y="341"/>
                </a:lnTo>
                <a:lnTo>
                  <a:pt x="63" y="334"/>
                </a:lnTo>
                <a:lnTo>
                  <a:pt x="63" y="327"/>
                </a:lnTo>
                <a:lnTo>
                  <a:pt x="70" y="327"/>
                </a:lnTo>
                <a:lnTo>
                  <a:pt x="78" y="312"/>
                </a:lnTo>
                <a:lnTo>
                  <a:pt x="70" y="305"/>
                </a:lnTo>
                <a:lnTo>
                  <a:pt x="70" y="298"/>
                </a:lnTo>
                <a:lnTo>
                  <a:pt x="70" y="291"/>
                </a:lnTo>
                <a:lnTo>
                  <a:pt x="78" y="284"/>
                </a:lnTo>
                <a:lnTo>
                  <a:pt x="78" y="277"/>
                </a:lnTo>
                <a:lnTo>
                  <a:pt x="85" y="270"/>
                </a:lnTo>
                <a:lnTo>
                  <a:pt x="92" y="248"/>
                </a:lnTo>
                <a:lnTo>
                  <a:pt x="85" y="241"/>
                </a:lnTo>
                <a:lnTo>
                  <a:pt x="78" y="248"/>
                </a:lnTo>
                <a:lnTo>
                  <a:pt x="70" y="241"/>
                </a:lnTo>
                <a:lnTo>
                  <a:pt x="70" y="234"/>
                </a:lnTo>
                <a:lnTo>
                  <a:pt x="63" y="234"/>
                </a:lnTo>
                <a:lnTo>
                  <a:pt x="63" y="227"/>
                </a:lnTo>
                <a:lnTo>
                  <a:pt x="56" y="220"/>
                </a:lnTo>
                <a:lnTo>
                  <a:pt x="56" y="213"/>
                </a:lnTo>
                <a:lnTo>
                  <a:pt x="56" y="213"/>
                </a:lnTo>
                <a:lnTo>
                  <a:pt x="49" y="206"/>
                </a:lnTo>
                <a:lnTo>
                  <a:pt x="42" y="192"/>
                </a:lnTo>
                <a:lnTo>
                  <a:pt x="42" y="184"/>
                </a:lnTo>
                <a:lnTo>
                  <a:pt x="35" y="184"/>
                </a:lnTo>
                <a:lnTo>
                  <a:pt x="35" y="177"/>
                </a:lnTo>
                <a:lnTo>
                  <a:pt x="28" y="170"/>
                </a:lnTo>
                <a:lnTo>
                  <a:pt x="21" y="163"/>
                </a:lnTo>
                <a:lnTo>
                  <a:pt x="14" y="149"/>
                </a:lnTo>
                <a:lnTo>
                  <a:pt x="21" y="149"/>
                </a:lnTo>
                <a:lnTo>
                  <a:pt x="14" y="142"/>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5" name="Freeform 27"/>
          <p:cNvSpPr>
            <a:spLocks/>
          </p:cNvSpPr>
          <p:nvPr/>
        </p:nvSpPr>
        <p:spPr bwMode="gray">
          <a:xfrm>
            <a:off x="3333097" y="2165730"/>
            <a:ext cx="638198" cy="539046"/>
          </a:xfrm>
          <a:custGeom>
            <a:avLst/>
            <a:gdLst/>
            <a:ahLst/>
            <a:cxnLst>
              <a:cxn ang="0">
                <a:pos x="14" y="299"/>
              </a:cxn>
              <a:cxn ang="0">
                <a:pos x="49" y="50"/>
              </a:cxn>
              <a:cxn ang="0">
                <a:pos x="57" y="7"/>
              </a:cxn>
              <a:cxn ang="0">
                <a:pos x="64" y="0"/>
              </a:cxn>
              <a:cxn ang="0">
                <a:pos x="191" y="22"/>
              </a:cxn>
              <a:cxn ang="0">
                <a:pos x="319" y="36"/>
              </a:cxn>
              <a:cxn ang="0">
                <a:pos x="454" y="50"/>
              </a:cxn>
              <a:cxn ang="0">
                <a:pos x="554" y="57"/>
              </a:cxn>
              <a:cxn ang="0">
                <a:pos x="539" y="256"/>
              </a:cxn>
              <a:cxn ang="0">
                <a:pos x="525" y="455"/>
              </a:cxn>
              <a:cxn ang="0">
                <a:pos x="404" y="448"/>
              </a:cxn>
              <a:cxn ang="0">
                <a:pos x="341" y="441"/>
              </a:cxn>
              <a:cxn ang="0">
                <a:pos x="220" y="427"/>
              </a:cxn>
              <a:cxn ang="0">
                <a:pos x="149" y="420"/>
              </a:cxn>
              <a:cxn ang="0">
                <a:pos x="0" y="398"/>
              </a:cxn>
              <a:cxn ang="0">
                <a:pos x="14" y="299"/>
              </a:cxn>
            </a:cxnLst>
            <a:rect l="0" t="0" r="r" b="b"/>
            <a:pathLst>
              <a:path w="554" h="455">
                <a:moveTo>
                  <a:pt x="14" y="299"/>
                </a:moveTo>
                <a:lnTo>
                  <a:pt x="49" y="50"/>
                </a:lnTo>
                <a:lnTo>
                  <a:pt x="57" y="7"/>
                </a:lnTo>
                <a:lnTo>
                  <a:pt x="64" y="0"/>
                </a:lnTo>
                <a:lnTo>
                  <a:pt x="191" y="22"/>
                </a:lnTo>
                <a:lnTo>
                  <a:pt x="319" y="36"/>
                </a:lnTo>
                <a:lnTo>
                  <a:pt x="454" y="50"/>
                </a:lnTo>
                <a:lnTo>
                  <a:pt x="554" y="57"/>
                </a:lnTo>
                <a:lnTo>
                  <a:pt x="539" y="256"/>
                </a:lnTo>
                <a:lnTo>
                  <a:pt x="525" y="455"/>
                </a:lnTo>
                <a:lnTo>
                  <a:pt x="404" y="448"/>
                </a:lnTo>
                <a:lnTo>
                  <a:pt x="341" y="441"/>
                </a:lnTo>
                <a:lnTo>
                  <a:pt x="220" y="427"/>
                </a:lnTo>
                <a:lnTo>
                  <a:pt x="149" y="420"/>
                </a:lnTo>
                <a:lnTo>
                  <a:pt x="0" y="398"/>
                </a:lnTo>
                <a:lnTo>
                  <a:pt x="14" y="299"/>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6" name="Freeform 29"/>
          <p:cNvSpPr>
            <a:spLocks/>
          </p:cNvSpPr>
          <p:nvPr/>
        </p:nvSpPr>
        <p:spPr bwMode="gray">
          <a:xfrm>
            <a:off x="3365218" y="3134895"/>
            <a:ext cx="631214" cy="681488"/>
          </a:xfrm>
          <a:custGeom>
            <a:avLst/>
            <a:gdLst/>
            <a:ahLst/>
            <a:cxnLst>
              <a:cxn ang="0">
                <a:pos x="0" y="568"/>
              </a:cxn>
              <a:cxn ang="0">
                <a:pos x="0" y="568"/>
              </a:cxn>
              <a:cxn ang="0">
                <a:pos x="71" y="0"/>
              </a:cxn>
              <a:cxn ang="0">
                <a:pos x="199" y="21"/>
              </a:cxn>
              <a:cxn ang="0">
                <a:pos x="320" y="28"/>
              </a:cxn>
              <a:cxn ang="0">
                <a:pos x="455" y="42"/>
              </a:cxn>
              <a:cxn ang="0">
                <a:pos x="547" y="49"/>
              </a:cxn>
              <a:cxn ang="0">
                <a:pos x="547" y="99"/>
              </a:cxn>
              <a:cxn ang="0">
                <a:pos x="540" y="99"/>
              </a:cxn>
              <a:cxn ang="0">
                <a:pos x="540" y="106"/>
              </a:cxn>
              <a:cxn ang="0">
                <a:pos x="526" y="348"/>
              </a:cxn>
              <a:cxn ang="0">
                <a:pos x="518" y="440"/>
              </a:cxn>
              <a:cxn ang="0">
                <a:pos x="511" y="547"/>
              </a:cxn>
              <a:cxn ang="0">
                <a:pos x="504" y="547"/>
              </a:cxn>
              <a:cxn ang="0">
                <a:pos x="504" y="547"/>
              </a:cxn>
              <a:cxn ang="0">
                <a:pos x="426" y="547"/>
              </a:cxn>
              <a:cxn ang="0">
                <a:pos x="355" y="540"/>
              </a:cxn>
              <a:cxn ang="0">
                <a:pos x="270" y="532"/>
              </a:cxn>
              <a:cxn ang="0">
                <a:pos x="206" y="525"/>
              </a:cxn>
              <a:cxn ang="0">
                <a:pos x="206" y="525"/>
              </a:cxn>
              <a:cxn ang="0">
                <a:pos x="213" y="540"/>
              </a:cxn>
              <a:cxn ang="0">
                <a:pos x="213" y="547"/>
              </a:cxn>
              <a:cxn ang="0">
                <a:pos x="213" y="547"/>
              </a:cxn>
              <a:cxn ang="0">
                <a:pos x="213" y="547"/>
              </a:cxn>
              <a:cxn ang="0">
                <a:pos x="78" y="532"/>
              </a:cxn>
              <a:cxn ang="0">
                <a:pos x="71" y="540"/>
              </a:cxn>
              <a:cxn ang="0">
                <a:pos x="71" y="575"/>
              </a:cxn>
              <a:cxn ang="0">
                <a:pos x="64" y="575"/>
              </a:cxn>
              <a:cxn ang="0">
                <a:pos x="0" y="568"/>
              </a:cxn>
            </a:cxnLst>
            <a:rect l="0" t="0" r="r" b="b"/>
            <a:pathLst>
              <a:path w="547" h="575">
                <a:moveTo>
                  <a:pt x="0" y="568"/>
                </a:moveTo>
                <a:lnTo>
                  <a:pt x="0" y="568"/>
                </a:lnTo>
                <a:lnTo>
                  <a:pt x="71" y="0"/>
                </a:lnTo>
                <a:lnTo>
                  <a:pt x="199" y="21"/>
                </a:lnTo>
                <a:lnTo>
                  <a:pt x="320" y="28"/>
                </a:lnTo>
                <a:lnTo>
                  <a:pt x="455" y="42"/>
                </a:lnTo>
                <a:lnTo>
                  <a:pt x="547" y="49"/>
                </a:lnTo>
                <a:lnTo>
                  <a:pt x="547" y="99"/>
                </a:lnTo>
                <a:lnTo>
                  <a:pt x="540" y="99"/>
                </a:lnTo>
                <a:lnTo>
                  <a:pt x="540" y="106"/>
                </a:lnTo>
                <a:lnTo>
                  <a:pt x="526" y="348"/>
                </a:lnTo>
                <a:lnTo>
                  <a:pt x="518" y="440"/>
                </a:lnTo>
                <a:lnTo>
                  <a:pt x="511" y="547"/>
                </a:lnTo>
                <a:lnTo>
                  <a:pt x="504" y="547"/>
                </a:lnTo>
                <a:lnTo>
                  <a:pt x="504" y="547"/>
                </a:lnTo>
                <a:lnTo>
                  <a:pt x="426" y="547"/>
                </a:lnTo>
                <a:lnTo>
                  <a:pt x="355" y="540"/>
                </a:lnTo>
                <a:lnTo>
                  <a:pt x="270" y="532"/>
                </a:lnTo>
                <a:lnTo>
                  <a:pt x="206" y="525"/>
                </a:lnTo>
                <a:lnTo>
                  <a:pt x="206" y="525"/>
                </a:lnTo>
                <a:lnTo>
                  <a:pt x="213" y="540"/>
                </a:lnTo>
                <a:lnTo>
                  <a:pt x="213" y="547"/>
                </a:lnTo>
                <a:lnTo>
                  <a:pt x="213" y="547"/>
                </a:lnTo>
                <a:lnTo>
                  <a:pt x="213" y="547"/>
                </a:lnTo>
                <a:lnTo>
                  <a:pt x="78" y="532"/>
                </a:lnTo>
                <a:lnTo>
                  <a:pt x="71" y="540"/>
                </a:lnTo>
                <a:lnTo>
                  <a:pt x="71" y="575"/>
                </a:lnTo>
                <a:lnTo>
                  <a:pt x="64" y="575"/>
                </a:lnTo>
                <a:lnTo>
                  <a:pt x="0" y="56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7" name="Freeform 31"/>
          <p:cNvSpPr>
            <a:spLocks/>
          </p:cNvSpPr>
          <p:nvPr/>
        </p:nvSpPr>
        <p:spPr bwMode="gray">
          <a:xfrm>
            <a:off x="3602622" y="3252201"/>
            <a:ext cx="1286169" cy="1279187"/>
          </a:xfrm>
          <a:custGeom>
            <a:avLst/>
            <a:gdLst/>
            <a:ahLst/>
            <a:cxnLst>
              <a:cxn ang="0">
                <a:pos x="149" y="441"/>
              </a:cxn>
              <a:cxn ang="0">
                <a:pos x="334" y="7"/>
              </a:cxn>
              <a:cxn ang="0">
                <a:pos x="575" y="14"/>
              </a:cxn>
              <a:cxn ang="0">
                <a:pos x="603" y="220"/>
              </a:cxn>
              <a:cxn ang="0">
                <a:pos x="632" y="235"/>
              </a:cxn>
              <a:cxn ang="0">
                <a:pos x="682" y="249"/>
              </a:cxn>
              <a:cxn ang="0">
                <a:pos x="724" y="249"/>
              </a:cxn>
              <a:cxn ang="0">
                <a:pos x="753" y="277"/>
              </a:cxn>
              <a:cxn ang="0">
                <a:pos x="795" y="277"/>
              </a:cxn>
              <a:cxn ang="0">
                <a:pos x="816" y="277"/>
              </a:cxn>
              <a:cxn ang="0">
                <a:pos x="852" y="277"/>
              </a:cxn>
              <a:cxn ang="0">
                <a:pos x="887" y="284"/>
              </a:cxn>
              <a:cxn ang="0">
                <a:pos x="937" y="277"/>
              </a:cxn>
              <a:cxn ang="0">
                <a:pos x="994" y="291"/>
              </a:cxn>
              <a:cxn ang="0">
                <a:pos x="1037" y="306"/>
              </a:cxn>
              <a:cxn ang="0">
                <a:pos x="1086" y="505"/>
              </a:cxn>
              <a:cxn ang="0">
                <a:pos x="1108" y="540"/>
              </a:cxn>
              <a:cxn ang="0">
                <a:pos x="1108" y="590"/>
              </a:cxn>
              <a:cxn ang="0">
                <a:pos x="1100" y="647"/>
              </a:cxn>
              <a:cxn ang="0">
                <a:pos x="1072" y="696"/>
              </a:cxn>
              <a:cxn ang="0">
                <a:pos x="1015" y="725"/>
              </a:cxn>
              <a:cxn ang="0">
                <a:pos x="1015" y="689"/>
              </a:cxn>
              <a:cxn ang="0">
                <a:pos x="987" y="711"/>
              </a:cxn>
              <a:cxn ang="0">
                <a:pos x="980" y="753"/>
              </a:cxn>
              <a:cxn ang="0">
                <a:pos x="909" y="796"/>
              </a:cxn>
              <a:cxn ang="0">
                <a:pos x="887" y="817"/>
              </a:cxn>
              <a:cxn ang="0">
                <a:pos x="873" y="803"/>
              </a:cxn>
              <a:cxn ang="0">
                <a:pos x="852" y="796"/>
              </a:cxn>
              <a:cxn ang="0">
                <a:pos x="866" y="824"/>
              </a:cxn>
              <a:cxn ang="0">
                <a:pos x="838" y="846"/>
              </a:cxn>
              <a:cxn ang="0">
                <a:pos x="809" y="853"/>
              </a:cxn>
              <a:cxn ang="0">
                <a:pos x="816" y="860"/>
              </a:cxn>
              <a:cxn ang="0">
                <a:pos x="774" y="888"/>
              </a:cxn>
              <a:cxn ang="0">
                <a:pos x="767" y="938"/>
              </a:cxn>
              <a:cxn ang="0">
                <a:pos x="753" y="931"/>
              </a:cxn>
              <a:cxn ang="0">
                <a:pos x="774" y="959"/>
              </a:cxn>
              <a:cxn ang="0">
                <a:pos x="774" y="988"/>
              </a:cxn>
              <a:cxn ang="0">
                <a:pos x="788" y="1066"/>
              </a:cxn>
              <a:cxn ang="0">
                <a:pos x="781" y="1080"/>
              </a:cxn>
              <a:cxn ang="0">
                <a:pos x="731" y="1059"/>
              </a:cxn>
              <a:cxn ang="0">
                <a:pos x="660" y="1037"/>
              </a:cxn>
              <a:cxn ang="0">
                <a:pos x="625" y="1016"/>
              </a:cxn>
              <a:cxn ang="0">
                <a:pos x="596" y="952"/>
              </a:cxn>
              <a:cxn ang="0">
                <a:pos x="589" y="910"/>
              </a:cxn>
              <a:cxn ang="0">
                <a:pos x="547" y="860"/>
              </a:cxn>
              <a:cxn ang="0">
                <a:pos x="525" y="810"/>
              </a:cxn>
              <a:cxn ang="0">
                <a:pos x="497" y="753"/>
              </a:cxn>
              <a:cxn ang="0">
                <a:pos x="447" y="703"/>
              </a:cxn>
              <a:cxn ang="0">
                <a:pos x="412" y="682"/>
              </a:cxn>
              <a:cxn ang="0">
                <a:pos x="355" y="668"/>
              </a:cxn>
              <a:cxn ang="0">
                <a:pos x="320" y="689"/>
              </a:cxn>
              <a:cxn ang="0">
                <a:pos x="284" y="746"/>
              </a:cxn>
              <a:cxn ang="0">
                <a:pos x="241" y="732"/>
              </a:cxn>
              <a:cxn ang="0">
                <a:pos x="178" y="689"/>
              </a:cxn>
              <a:cxn ang="0">
                <a:pos x="149" y="618"/>
              </a:cxn>
              <a:cxn ang="0">
                <a:pos x="121" y="568"/>
              </a:cxn>
              <a:cxn ang="0">
                <a:pos x="57" y="497"/>
              </a:cxn>
              <a:cxn ang="0">
                <a:pos x="14" y="455"/>
              </a:cxn>
            </a:cxnLst>
            <a:rect l="0" t="0" r="r" b="b"/>
            <a:pathLst>
              <a:path w="1115" h="1080">
                <a:moveTo>
                  <a:pt x="7" y="448"/>
                </a:moveTo>
                <a:lnTo>
                  <a:pt x="7" y="448"/>
                </a:lnTo>
                <a:lnTo>
                  <a:pt x="7" y="441"/>
                </a:lnTo>
                <a:lnTo>
                  <a:pt x="0" y="426"/>
                </a:lnTo>
                <a:lnTo>
                  <a:pt x="0" y="426"/>
                </a:lnTo>
                <a:lnTo>
                  <a:pt x="64" y="433"/>
                </a:lnTo>
                <a:lnTo>
                  <a:pt x="149" y="441"/>
                </a:lnTo>
                <a:lnTo>
                  <a:pt x="220" y="448"/>
                </a:lnTo>
                <a:lnTo>
                  <a:pt x="298" y="448"/>
                </a:lnTo>
                <a:lnTo>
                  <a:pt x="298" y="448"/>
                </a:lnTo>
                <a:lnTo>
                  <a:pt x="305" y="448"/>
                </a:lnTo>
                <a:lnTo>
                  <a:pt x="312" y="341"/>
                </a:lnTo>
                <a:lnTo>
                  <a:pt x="320" y="249"/>
                </a:lnTo>
                <a:lnTo>
                  <a:pt x="334" y="7"/>
                </a:lnTo>
                <a:lnTo>
                  <a:pt x="334" y="0"/>
                </a:lnTo>
                <a:lnTo>
                  <a:pt x="341" y="0"/>
                </a:lnTo>
                <a:lnTo>
                  <a:pt x="447" y="7"/>
                </a:lnTo>
                <a:lnTo>
                  <a:pt x="532" y="7"/>
                </a:lnTo>
                <a:lnTo>
                  <a:pt x="561" y="7"/>
                </a:lnTo>
                <a:lnTo>
                  <a:pt x="568" y="7"/>
                </a:lnTo>
                <a:lnTo>
                  <a:pt x="575" y="14"/>
                </a:lnTo>
                <a:lnTo>
                  <a:pt x="568" y="192"/>
                </a:lnTo>
                <a:lnTo>
                  <a:pt x="568" y="206"/>
                </a:lnTo>
                <a:lnTo>
                  <a:pt x="575" y="206"/>
                </a:lnTo>
                <a:lnTo>
                  <a:pt x="582" y="206"/>
                </a:lnTo>
                <a:lnTo>
                  <a:pt x="596" y="220"/>
                </a:lnTo>
                <a:lnTo>
                  <a:pt x="603" y="227"/>
                </a:lnTo>
                <a:lnTo>
                  <a:pt x="603" y="220"/>
                </a:lnTo>
                <a:lnTo>
                  <a:pt x="611" y="227"/>
                </a:lnTo>
                <a:lnTo>
                  <a:pt x="618" y="220"/>
                </a:lnTo>
                <a:lnTo>
                  <a:pt x="625" y="213"/>
                </a:lnTo>
                <a:lnTo>
                  <a:pt x="625" y="220"/>
                </a:lnTo>
                <a:lnTo>
                  <a:pt x="632" y="220"/>
                </a:lnTo>
                <a:lnTo>
                  <a:pt x="632" y="227"/>
                </a:lnTo>
                <a:lnTo>
                  <a:pt x="632" y="235"/>
                </a:lnTo>
                <a:lnTo>
                  <a:pt x="639" y="242"/>
                </a:lnTo>
                <a:lnTo>
                  <a:pt x="646" y="242"/>
                </a:lnTo>
                <a:lnTo>
                  <a:pt x="646" y="242"/>
                </a:lnTo>
                <a:lnTo>
                  <a:pt x="653" y="242"/>
                </a:lnTo>
                <a:lnTo>
                  <a:pt x="660" y="249"/>
                </a:lnTo>
                <a:lnTo>
                  <a:pt x="674" y="249"/>
                </a:lnTo>
                <a:lnTo>
                  <a:pt x="682" y="249"/>
                </a:lnTo>
                <a:lnTo>
                  <a:pt x="689" y="249"/>
                </a:lnTo>
                <a:lnTo>
                  <a:pt x="689" y="256"/>
                </a:lnTo>
                <a:lnTo>
                  <a:pt x="696" y="256"/>
                </a:lnTo>
                <a:lnTo>
                  <a:pt x="703" y="256"/>
                </a:lnTo>
                <a:lnTo>
                  <a:pt x="710" y="249"/>
                </a:lnTo>
                <a:lnTo>
                  <a:pt x="717" y="256"/>
                </a:lnTo>
                <a:lnTo>
                  <a:pt x="724" y="249"/>
                </a:lnTo>
                <a:lnTo>
                  <a:pt x="724" y="256"/>
                </a:lnTo>
                <a:lnTo>
                  <a:pt x="731" y="263"/>
                </a:lnTo>
                <a:lnTo>
                  <a:pt x="738" y="263"/>
                </a:lnTo>
                <a:lnTo>
                  <a:pt x="738" y="270"/>
                </a:lnTo>
                <a:lnTo>
                  <a:pt x="738" y="277"/>
                </a:lnTo>
                <a:lnTo>
                  <a:pt x="745" y="277"/>
                </a:lnTo>
                <a:lnTo>
                  <a:pt x="753" y="277"/>
                </a:lnTo>
                <a:lnTo>
                  <a:pt x="760" y="270"/>
                </a:lnTo>
                <a:lnTo>
                  <a:pt x="767" y="270"/>
                </a:lnTo>
                <a:lnTo>
                  <a:pt x="767" y="277"/>
                </a:lnTo>
                <a:lnTo>
                  <a:pt x="774" y="277"/>
                </a:lnTo>
                <a:lnTo>
                  <a:pt x="781" y="284"/>
                </a:lnTo>
                <a:lnTo>
                  <a:pt x="781" y="284"/>
                </a:lnTo>
                <a:lnTo>
                  <a:pt x="795" y="277"/>
                </a:lnTo>
                <a:lnTo>
                  <a:pt x="802" y="277"/>
                </a:lnTo>
                <a:lnTo>
                  <a:pt x="795" y="284"/>
                </a:lnTo>
                <a:lnTo>
                  <a:pt x="802" y="291"/>
                </a:lnTo>
                <a:lnTo>
                  <a:pt x="802" y="291"/>
                </a:lnTo>
                <a:lnTo>
                  <a:pt x="809" y="291"/>
                </a:lnTo>
                <a:lnTo>
                  <a:pt x="809" y="277"/>
                </a:lnTo>
                <a:lnTo>
                  <a:pt x="816" y="277"/>
                </a:lnTo>
                <a:lnTo>
                  <a:pt x="816" y="270"/>
                </a:lnTo>
                <a:lnTo>
                  <a:pt x="816" y="270"/>
                </a:lnTo>
                <a:lnTo>
                  <a:pt x="824" y="270"/>
                </a:lnTo>
                <a:lnTo>
                  <a:pt x="831" y="277"/>
                </a:lnTo>
                <a:lnTo>
                  <a:pt x="838" y="284"/>
                </a:lnTo>
                <a:lnTo>
                  <a:pt x="845" y="277"/>
                </a:lnTo>
                <a:lnTo>
                  <a:pt x="852" y="277"/>
                </a:lnTo>
                <a:lnTo>
                  <a:pt x="852" y="284"/>
                </a:lnTo>
                <a:lnTo>
                  <a:pt x="859" y="284"/>
                </a:lnTo>
                <a:lnTo>
                  <a:pt x="866" y="291"/>
                </a:lnTo>
                <a:lnTo>
                  <a:pt x="873" y="298"/>
                </a:lnTo>
                <a:lnTo>
                  <a:pt x="873" y="291"/>
                </a:lnTo>
                <a:lnTo>
                  <a:pt x="880" y="291"/>
                </a:lnTo>
                <a:lnTo>
                  <a:pt x="887" y="284"/>
                </a:lnTo>
                <a:lnTo>
                  <a:pt x="895" y="284"/>
                </a:lnTo>
                <a:lnTo>
                  <a:pt x="902" y="277"/>
                </a:lnTo>
                <a:lnTo>
                  <a:pt x="909" y="277"/>
                </a:lnTo>
                <a:lnTo>
                  <a:pt x="916" y="277"/>
                </a:lnTo>
                <a:lnTo>
                  <a:pt x="923" y="277"/>
                </a:lnTo>
                <a:lnTo>
                  <a:pt x="937" y="270"/>
                </a:lnTo>
                <a:lnTo>
                  <a:pt x="937" y="277"/>
                </a:lnTo>
                <a:lnTo>
                  <a:pt x="944" y="277"/>
                </a:lnTo>
                <a:lnTo>
                  <a:pt x="951" y="277"/>
                </a:lnTo>
                <a:lnTo>
                  <a:pt x="958" y="277"/>
                </a:lnTo>
                <a:lnTo>
                  <a:pt x="958" y="270"/>
                </a:lnTo>
                <a:lnTo>
                  <a:pt x="966" y="270"/>
                </a:lnTo>
                <a:lnTo>
                  <a:pt x="980" y="277"/>
                </a:lnTo>
                <a:lnTo>
                  <a:pt x="994" y="291"/>
                </a:lnTo>
                <a:lnTo>
                  <a:pt x="1001" y="291"/>
                </a:lnTo>
                <a:lnTo>
                  <a:pt x="1008" y="298"/>
                </a:lnTo>
                <a:lnTo>
                  <a:pt x="1022" y="298"/>
                </a:lnTo>
                <a:lnTo>
                  <a:pt x="1029" y="298"/>
                </a:lnTo>
                <a:lnTo>
                  <a:pt x="1029" y="306"/>
                </a:lnTo>
                <a:lnTo>
                  <a:pt x="1037" y="306"/>
                </a:lnTo>
                <a:lnTo>
                  <a:pt x="1037" y="306"/>
                </a:lnTo>
                <a:lnTo>
                  <a:pt x="1058" y="306"/>
                </a:lnTo>
                <a:lnTo>
                  <a:pt x="1065" y="362"/>
                </a:lnTo>
                <a:lnTo>
                  <a:pt x="1065" y="462"/>
                </a:lnTo>
                <a:lnTo>
                  <a:pt x="1079" y="476"/>
                </a:lnTo>
                <a:lnTo>
                  <a:pt x="1079" y="476"/>
                </a:lnTo>
                <a:lnTo>
                  <a:pt x="1086" y="490"/>
                </a:lnTo>
                <a:lnTo>
                  <a:pt x="1086" y="505"/>
                </a:lnTo>
                <a:lnTo>
                  <a:pt x="1086" y="512"/>
                </a:lnTo>
                <a:lnTo>
                  <a:pt x="1093" y="519"/>
                </a:lnTo>
                <a:lnTo>
                  <a:pt x="1093" y="519"/>
                </a:lnTo>
                <a:lnTo>
                  <a:pt x="1100" y="526"/>
                </a:lnTo>
                <a:lnTo>
                  <a:pt x="1100" y="533"/>
                </a:lnTo>
                <a:lnTo>
                  <a:pt x="1108" y="540"/>
                </a:lnTo>
                <a:lnTo>
                  <a:pt x="1108" y="540"/>
                </a:lnTo>
                <a:lnTo>
                  <a:pt x="1108" y="547"/>
                </a:lnTo>
                <a:lnTo>
                  <a:pt x="1115" y="554"/>
                </a:lnTo>
                <a:lnTo>
                  <a:pt x="1108" y="561"/>
                </a:lnTo>
                <a:lnTo>
                  <a:pt x="1115" y="568"/>
                </a:lnTo>
                <a:lnTo>
                  <a:pt x="1108" y="576"/>
                </a:lnTo>
                <a:lnTo>
                  <a:pt x="1108" y="583"/>
                </a:lnTo>
                <a:lnTo>
                  <a:pt x="1108" y="590"/>
                </a:lnTo>
                <a:lnTo>
                  <a:pt x="1108" y="590"/>
                </a:lnTo>
                <a:lnTo>
                  <a:pt x="1100" y="597"/>
                </a:lnTo>
                <a:lnTo>
                  <a:pt x="1100" y="604"/>
                </a:lnTo>
                <a:lnTo>
                  <a:pt x="1100" y="618"/>
                </a:lnTo>
                <a:lnTo>
                  <a:pt x="1093" y="625"/>
                </a:lnTo>
                <a:lnTo>
                  <a:pt x="1100" y="632"/>
                </a:lnTo>
                <a:lnTo>
                  <a:pt x="1100" y="647"/>
                </a:lnTo>
                <a:lnTo>
                  <a:pt x="1100" y="654"/>
                </a:lnTo>
                <a:lnTo>
                  <a:pt x="1093" y="661"/>
                </a:lnTo>
                <a:lnTo>
                  <a:pt x="1093" y="661"/>
                </a:lnTo>
                <a:lnTo>
                  <a:pt x="1086" y="668"/>
                </a:lnTo>
                <a:lnTo>
                  <a:pt x="1079" y="682"/>
                </a:lnTo>
                <a:lnTo>
                  <a:pt x="1086" y="696"/>
                </a:lnTo>
                <a:lnTo>
                  <a:pt x="1072" y="696"/>
                </a:lnTo>
                <a:lnTo>
                  <a:pt x="1051" y="703"/>
                </a:lnTo>
                <a:lnTo>
                  <a:pt x="1029" y="718"/>
                </a:lnTo>
                <a:lnTo>
                  <a:pt x="1022" y="718"/>
                </a:lnTo>
                <a:lnTo>
                  <a:pt x="1015" y="725"/>
                </a:lnTo>
                <a:lnTo>
                  <a:pt x="1008" y="732"/>
                </a:lnTo>
                <a:lnTo>
                  <a:pt x="1008" y="732"/>
                </a:lnTo>
                <a:lnTo>
                  <a:pt x="1015" y="725"/>
                </a:lnTo>
                <a:lnTo>
                  <a:pt x="1029" y="711"/>
                </a:lnTo>
                <a:lnTo>
                  <a:pt x="1037" y="711"/>
                </a:lnTo>
                <a:lnTo>
                  <a:pt x="1037" y="711"/>
                </a:lnTo>
                <a:lnTo>
                  <a:pt x="1022" y="711"/>
                </a:lnTo>
                <a:lnTo>
                  <a:pt x="1008" y="711"/>
                </a:lnTo>
                <a:lnTo>
                  <a:pt x="1015" y="703"/>
                </a:lnTo>
                <a:lnTo>
                  <a:pt x="1015" y="689"/>
                </a:lnTo>
                <a:lnTo>
                  <a:pt x="1008" y="689"/>
                </a:lnTo>
                <a:lnTo>
                  <a:pt x="1001" y="696"/>
                </a:lnTo>
                <a:lnTo>
                  <a:pt x="1001" y="703"/>
                </a:lnTo>
                <a:lnTo>
                  <a:pt x="987" y="696"/>
                </a:lnTo>
                <a:lnTo>
                  <a:pt x="987" y="696"/>
                </a:lnTo>
                <a:lnTo>
                  <a:pt x="987" y="703"/>
                </a:lnTo>
                <a:lnTo>
                  <a:pt x="987" y="711"/>
                </a:lnTo>
                <a:lnTo>
                  <a:pt x="994" y="718"/>
                </a:lnTo>
                <a:lnTo>
                  <a:pt x="994" y="725"/>
                </a:lnTo>
                <a:lnTo>
                  <a:pt x="1001" y="725"/>
                </a:lnTo>
                <a:lnTo>
                  <a:pt x="1001" y="732"/>
                </a:lnTo>
                <a:lnTo>
                  <a:pt x="994" y="739"/>
                </a:lnTo>
                <a:lnTo>
                  <a:pt x="987" y="746"/>
                </a:lnTo>
                <a:lnTo>
                  <a:pt x="980" y="753"/>
                </a:lnTo>
                <a:lnTo>
                  <a:pt x="973" y="760"/>
                </a:lnTo>
                <a:lnTo>
                  <a:pt x="966" y="775"/>
                </a:lnTo>
                <a:lnTo>
                  <a:pt x="958" y="782"/>
                </a:lnTo>
                <a:lnTo>
                  <a:pt x="951" y="782"/>
                </a:lnTo>
                <a:lnTo>
                  <a:pt x="937" y="789"/>
                </a:lnTo>
                <a:lnTo>
                  <a:pt x="923" y="796"/>
                </a:lnTo>
                <a:lnTo>
                  <a:pt x="909" y="796"/>
                </a:lnTo>
                <a:lnTo>
                  <a:pt x="909" y="803"/>
                </a:lnTo>
                <a:lnTo>
                  <a:pt x="916" y="803"/>
                </a:lnTo>
                <a:lnTo>
                  <a:pt x="923" y="796"/>
                </a:lnTo>
                <a:lnTo>
                  <a:pt x="916" y="803"/>
                </a:lnTo>
                <a:lnTo>
                  <a:pt x="902" y="810"/>
                </a:lnTo>
                <a:lnTo>
                  <a:pt x="887" y="817"/>
                </a:lnTo>
                <a:lnTo>
                  <a:pt x="887" y="817"/>
                </a:lnTo>
                <a:lnTo>
                  <a:pt x="902" y="810"/>
                </a:lnTo>
                <a:lnTo>
                  <a:pt x="902" y="803"/>
                </a:lnTo>
                <a:lnTo>
                  <a:pt x="887" y="810"/>
                </a:lnTo>
                <a:lnTo>
                  <a:pt x="895" y="803"/>
                </a:lnTo>
                <a:lnTo>
                  <a:pt x="887" y="803"/>
                </a:lnTo>
                <a:lnTo>
                  <a:pt x="880" y="796"/>
                </a:lnTo>
                <a:lnTo>
                  <a:pt x="873" y="803"/>
                </a:lnTo>
                <a:lnTo>
                  <a:pt x="866" y="803"/>
                </a:lnTo>
                <a:lnTo>
                  <a:pt x="866" y="796"/>
                </a:lnTo>
                <a:lnTo>
                  <a:pt x="866" y="796"/>
                </a:lnTo>
                <a:lnTo>
                  <a:pt x="873" y="803"/>
                </a:lnTo>
                <a:lnTo>
                  <a:pt x="866" y="810"/>
                </a:lnTo>
                <a:lnTo>
                  <a:pt x="852" y="803"/>
                </a:lnTo>
                <a:lnTo>
                  <a:pt x="852" y="796"/>
                </a:lnTo>
                <a:lnTo>
                  <a:pt x="845" y="796"/>
                </a:lnTo>
                <a:lnTo>
                  <a:pt x="852" y="810"/>
                </a:lnTo>
                <a:lnTo>
                  <a:pt x="859" y="817"/>
                </a:lnTo>
                <a:lnTo>
                  <a:pt x="852" y="817"/>
                </a:lnTo>
                <a:lnTo>
                  <a:pt x="859" y="817"/>
                </a:lnTo>
                <a:lnTo>
                  <a:pt x="866" y="824"/>
                </a:lnTo>
                <a:lnTo>
                  <a:pt x="866" y="824"/>
                </a:lnTo>
                <a:lnTo>
                  <a:pt x="845" y="838"/>
                </a:lnTo>
                <a:lnTo>
                  <a:pt x="845" y="831"/>
                </a:lnTo>
                <a:lnTo>
                  <a:pt x="831" y="817"/>
                </a:lnTo>
                <a:lnTo>
                  <a:pt x="838" y="824"/>
                </a:lnTo>
                <a:lnTo>
                  <a:pt x="831" y="831"/>
                </a:lnTo>
                <a:lnTo>
                  <a:pt x="838" y="838"/>
                </a:lnTo>
                <a:lnTo>
                  <a:pt x="838" y="846"/>
                </a:lnTo>
                <a:lnTo>
                  <a:pt x="824" y="853"/>
                </a:lnTo>
                <a:lnTo>
                  <a:pt x="824" y="853"/>
                </a:lnTo>
                <a:lnTo>
                  <a:pt x="824" y="846"/>
                </a:lnTo>
                <a:lnTo>
                  <a:pt x="824" y="846"/>
                </a:lnTo>
                <a:lnTo>
                  <a:pt x="824" y="846"/>
                </a:lnTo>
                <a:lnTo>
                  <a:pt x="816" y="853"/>
                </a:lnTo>
                <a:lnTo>
                  <a:pt x="809" y="853"/>
                </a:lnTo>
                <a:lnTo>
                  <a:pt x="809" y="853"/>
                </a:lnTo>
                <a:lnTo>
                  <a:pt x="802" y="853"/>
                </a:lnTo>
                <a:lnTo>
                  <a:pt x="802" y="853"/>
                </a:lnTo>
                <a:lnTo>
                  <a:pt x="795" y="860"/>
                </a:lnTo>
                <a:lnTo>
                  <a:pt x="802" y="867"/>
                </a:lnTo>
                <a:lnTo>
                  <a:pt x="809" y="860"/>
                </a:lnTo>
                <a:lnTo>
                  <a:pt x="816" y="860"/>
                </a:lnTo>
                <a:lnTo>
                  <a:pt x="816" y="860"/>
                </a:lnTo>
                <a:lnTo>
                  <a:pt x="809" y="867"/>
                </a:lnTo>
                <a:lnTo>
                  <a:pt x="795" y="888"/>
                </a:lnTo>
                <a:lnTo>
                  <a:pt x="788" y="881"/>
                </a:lnTo>
                <a:lnTo>
                  <a:pt x="781" y="881"/>
                </a:lnTo>
                <a:lnTo>
                  <a:pt x="774" y="881"/>
                </a:lnTo>
                <a:lnTo>
                  <a:pt x="774" y="888"/>
                </a:lnTo>
                <a:lnTo>
                  <a:pt x="781" y="881"/>
                </a:lnTo>
                <a:lnTo>
                  <a:pt x="781" y="888"/>
                </a:lnTo>
                <a:lnTo>
                  <a:pt x="788" y="895"/>
                </a:lnTo>
                <a:lnTo>
                  <a:pt x="788" y="895"/>
                </a:lnTo>
                <a:lnTo>
                  <a:pt x="788" y="902"/>
                </a:lnTo>
                <a:lnTo>
                  <a:pt x="781" y="938"/>
                </a:lnTo>
                <a:lnTo>
                  <a:pt x="767" y="938"/>
                </a:lnTo>
                <a:lnTo>
                  <a:pt x="774" y="931"/>
                </a:lnTo>
                <a:lnTo>
                  <a:pt x="767" y="931"/>
                </a:lnTo>
                <a:lnTo>
                  <a:pt x="767" y="931"/>
                </a:lnTo>
                <a:lnTo>
                  <a:pt x="760" y="931"/>
                </a:lnTo>
                <a:lnTo>
                  <a:pt x="753" y="931"/>
                </a:lnTo>
                <a:lnTo>
                  <a:pt x="745" y="924"/>
                </a:lnTo>
                <a:lnTo>
                  <a:pt x="753" y="931"/>
                </a:lnTo>
                <a:lnTo>
                  <a:pt x="753" y="931"/>
                </a:lnTo>
                <a:lnTo>
                  <a:pt x="753" y="938"/>
                </a:lnTo>
                <a:lnTo>
                  <a:pt x="767" y="945"/>
                </a:lnTo>
                <a:lnTo>
                  <a:pt x="781" y="938"/>
                </a:lnTo>
                <a:lnTo>
                  <a:pt x="774" y="945"/>
                </a:lnTo>
                <a:lnTo>
                  <a:pt x="774" y="952"/>
                </a:lnTo>
                <a:lnTo>
                  <a:pt x="774" y="959"/>
                </a:lnTo>
                <a:lnTo>
                  <a:pt x="774" y="966"/>
                </a:lnTo>
                <a:lnTo>
                  <a:pt x="767" y="966"/>
                </a:lnTo>
                <a:lnTo>
                  <a:pt x="767" y="974"/>
                </a:lnTo>
                <a:lnTo>
                  <a:pt x="774" y="981"/>
                </a:lnTo>
                <a:lnTo>
                  <a:pt x="767" y="981"/>
                </a:lnTo>
                <a:lnTo>
                  <a:pt x="767" y="981"/>
                </a:lnTo>
                <a:lnTo>
                  <a:pt x="774" y="988"/>
                </a:lnTo>
                <a:lnTo>
                  <a:pt x="774" y="1009"/>
                </a:lnTo>
                <a:lnTo>
                  <a:pt x="774" y="1016"/>
                </a:lnTo>
                <a:lnTo>
                  <a:pt x="788" y="1037"/>
                </a:lnTo>
                <a:lnTo>
                  <a:pt x="788" y="1052"/>
                </a:lnTo>
                <a:lnTo>
                  <a:pt x="795" y="1059"/>
                </a:lnTo>
                <a:lnTo>
                  <a:pt x="788" y="1059"/>
                </a:lnTo>
                <a:lnTo>
                  <a:pt x="788" y="1066"/>
                </a:lnTo>
                <a:lnTo>
                  <a:pt x="795" y="1059"/>
                </a:lnTo>
                <a:lnTo>
                  <a:pt x="795" y="1066"/>
                </a:lnTo>
                <a:lnTo>
                  <a:pt x="802" y="1066"/>
                </a:lnTo>
                <a:lnTo>
                  <a:pt x="802" y="1073"/>
                </a:lnTo>
                <a:lnTo>
                  <a:pt x="802" y="1073"/>
                </a:lnTo>
                <a:lnTo>
                  <a:pt x="781" y="1073"/>
                </a:lnTo>
                <a:lnTo>
                  <a:pt x="781" y="1080"/>
                </a:lnTo>
                <a:lnTo>
                  <a:pt x="781" y="1080"/>
                </a:lnTo>
                <a:lnTo>
                  <a:pt x="774" y="1080"/>
                </a:lnTo>
                <a:lnTo>
                  <a:pt x="767" y="1080"/>
                </a:lnTo>
                <a:lnTo>
                  <a:pt x="760" y="1066"/>
                </a:lnTo>
                <a:lnTo>
                  <a:pt x="753" y="1066"/>
                </a:lnTo>
                <a:lnTo>
                  <a:pt x="745" y="1059"/>
                </a:lnTo>
                <a:lnTo>
                  <a:pt x="731" y="1059"/>
                </a:lnTo>
                <a:lnTo>
                  <a:pt x="703" y="1059"/>
                </a:lnTo>
                <a:lnTo>
                  <a:pt x="696" y="1059"/>
                </a:lnTo>
                <a:lnTo>
                  <a:pt x="689" y="1045"/>
                </a:lnTo>
                <a:lnTo>
                  <a:pt x="682" y="1045"/>
                </a:lnTo>
                <a:lnTo>
                  <a:pt x="674" y="1037"/>
                </a:lnTo>
                <a:lnTo>
                  <a:pt x="667" y="1045"/>
                </a:lnTo>
                <a:lnTo>
                  <a:pt x="660" y="1037"/>
                </a:lnTo>
                <a:lnTo>
                  <a:pt x="660" y="1030"/>
                </a:lnTo>
                <a:lnTo>
                  <a:pt x="653" y="1030"/>
                </a:lnTo>
                <a:lnTo>
                  <a:pt x="646" y="1030"/>
                </a:lnTo>
                <a:lnTo>
                  <a:pt x="646" y="1023"/>
                </a:lnTo>
                <a:lnTo>
                  <a:pt x="632" y="1023"/>
                </a:lnTo>
                <a:lnTo>
                  <a:pt x="625" y="1023"/>
                </a:lnTo>
                <a:lnTo>
                  <a:pt x="625" y="1016"/>
                </a:lnTo>
                <a:lnTo>
                  <a:pt x="618" y="1009"/>
                </a:lnTo>
                <a:lnTo>
                  <a:pt x="618" y="995"/>
                </a:lnTo>
                <a:lnTo>
                  <a:pt x="611" y="981"/>
                </a:lnTo>
                <a:lnTo>
                  <a:pt x="611" y="974"/>
                </a:lnTo>
                <a:lnTo>
                  <a:pt x="603" y="966"/>
                </a:lnTo>
                <a:lnTo>
                  <a:pt x="596" y="959"/>
                </a:lnTo>
                <a:lnTo>
                  <a:pt x="596" y="952"/>
                </a:lnTo>
                <a:lnTo>
                  <a:pt x="596" y="945"/>
                </a:lnTo>
                <a:lnTo>
                  <a:pt x="596" y="938"/>
                </a:lnTo>
                <a:lnTo>
                  <a:pt x="589" y="931"/>
                </a:lnTo>
                <a:lnTo>
                  <a:pt x="596" y="931"/>
                </a:lnTo>
                <a:lnTo>
                  <a:pt x="596" y="924"/>
                </a:lnTo>
                <a:lnTo>
                  <a:pt x="589" y="917"/>
                </a:lnTo>
                <a:lnTo>
                  <a:pt x="589" y="910"/>
                </a:lnTo>
                <a:lnTo>
                  <a:pt x="589" y="902"/>
                </a:lnTo>
                <a:lnTo>
                  <a:pt x="582" y="902"/>
                </a:lnTo>
                <a:lnTo>
                  <a:pt x="575" y="895"/>
                </a:lnTo>
                <a:lnTo>
                  <a:pt x="561" y="881"/>
                </a:lnTo>
                <a:lnTo>
                  <a:pt x="561" y="874"/>
                </a:lnTo>
                <a:lnTo>
                  <a:pt x="554" y="867"/>
                </a:lnTo>
                <a:lnTo>
                  <a:pt x="547" y="860"/>
                </a:lnTo>
                <a:lnTo>
                  <a:pt x="547" y="860"/>
                </a:lnTo>
                <a:lnTo>
                  <a:pt x="540" y="846"/>
                </a:lnTo>
                <a:lnTo>
                  <a:pt x="540" y="846"/>
                </a:lnTo>
                <a:lnTo>
                  <a:pt x="532" y="838"/>
                </a:lnTo>
                <a:lnTo>
                  <a:pt x="525" y="824"/>
                </a:lnTo>
                <a:lnTo>
                  <a:pt x="518" y="810"/>
                </a:lnTo>
                <a:lnTo>
                  <a:pt x="525" y="810"/>
                </a:lnTo>
                <a:lnTo>
                  <a:pt x="518" y="803"/>
                </a:lnTo>
                <a:lnTo>
                  <a:pt x="511" y="796"/>
                </a:lnTo>
                <a:lnTo>
                  <a:pt x="511" y="796"/>
                </a:lnTo>
                <a:lnTo>
                  <a:pt x="511" y="789"/>
                </a:lnTo>
                <a:lnTo>
                  <a:pt x="504" y="782"/>
                </a:lnTo>
                <a:lnTo>
                  <a:pt x="497" y="767"/>
                </a:lnTo>
                <a:lnTo>
                  <a:pt x="497" y="753"/>
                </a:lnTo>
                <a:lnTo>
                  <a:pt x="490" y="746"/>
                </a:lnTo>
                <a:lnTo>
                  <a:pt x="483" y="732"/>
                </a:lnTo>
                <a:lnTo>
                  <a:pt x="461" y="718"/>
                </a:lnTo>
                <a:lnTo>
                  <a:pt x="461" y="718"/>
                </a:lnTo>
                <a:lnTo>
                  <a:pt x="461" y="711"/>
                </a:lnTo>
                <a:lnTo>
                  <a:pt x="454" y="703"/>
                </a:lnTo>
                <a:lnTo>
                  <a:pt x="447" y="703"/>
                </a:lnTo>
                <a:lnTo>
                  <a:pt x="440" y="703"/>
                </a:lnTo>
                <a:lnTo>
                  <a:pt x="440" y="696"/>
                </a:lnTo>
                <a:lnTo>
                  <a:pt x="433" y="689"/>
                </a:lnTo>
                <a:lnTo>
                  <a:pt x="433" y="682"/>
                </a:lnTo>
                <a:lnTo>
                  <a:pt x="426" y="682"/>
                </a:lnTo>
                <a:lnTo>
                  <a:pt x="419" y="675"/>
                </a:lnTo>
                <a:lnTo>
                  <a:pt x="412" y="682"/>
                </a:lnTo>
                <a:lnTo>
                  <a:pt x="398" y="675"/>
                </a:lnTo>
                <a:lnTo>
                  <a:pt x="391" y="675"/>
                </a:lnTo>
                <a:lnTo>
                  <a:pt x="383" y="675"/>
                </a:lnTo>
                <a:lnTo>
                  <a:pt x="376" y="675"/>
                </a:lnTo>
                <a:lnTo>
                  <a:pt x="369" y="675"/>
                </a:lnTo>
                <a:lnTo>
                  <a:pt x="362" y="668"/>
                </a:lnTo>
                <a:lnTo>
                  <a:pt x="355" y="668"/>
                </a:lnTo>
                <a:lnTo>
                  <a:pt x="348" y="675"/>
                </a:lnTo>
                <a:lnTo>
                  <a:pt x="348" y="675"/>
                </a:lnTo>
                <a:lnTo>
                  <a:pt x="341" y="675"/>
                </a:lnTo>
                <a:lnTo>
                  <a:pt x="334" y="682"/>
                </a:lnTo>
                <a:lnTo>
                  <a:pt x="327" y="682"/>
                </a:lnTo>
                <a:lnTo>
                  <a:pt x="320" y="682"/>
                </a:lnTo>
                <a:lnTo>
                  <a:pt x="320" y="689"/>
                </a:lnTo>
                <a:lnTo>
                  <a:pt x="305" y="718"/>
                </a:lnTo>
                <a:lnTo>
                  <a:pt x="305" y="718"/>
                </a:lnTo>
                <a:lnTo>
                  <a:pt x="298" y="725"/>
                </a:lnTo>
                <a:lnTo>
                  <a:pt x="298" y="732"/>
                </a:lnTo>
                <a:lnTo>
                  <a:pt x="291" y="732"/>
                </a:lnTo>
                <a:lnTo>
                  <a:pt x="291" y="739"/>
                </a:lnTo>
                <a:lnTo>
                  <a:pt x="284" y="746"/>
                </a:lnTo>
                <a:lnTo>
                  <a:pt x="277" y="753"/>
                </a:lnTo>
                <a:lnTo>
                  <a:pt x="270" y="753"/>
                </a:lnTo>
                <a:lnTo>
                  <a:pt x="263" y="746"/>
                </a:lnTo>
                <a:lnTo>
                  <a:pt x="263" y="746"/>
                </a:lnTo>
                <a:lnTo>
                  <a:pt x="256" y="746"/>
                </a:lnTo>
                <a:lnTo>
                  <a:pt x="249" y="739"/>
                </a:lnTo>
                <a:lnTo>
                  <a:pt x="241" y="732"/>
                </a:lnTo>
                <a:lnTo>
                  <a:pt x="227" y="725"/>
                </a:lnTo>
                <a:lnTo>
                  <a:pt x="227" y="718"/>
                </a:lnTo>
                <a:lnTo>
                  <a:pt x="213" y="718"/>
                </a:lnTo>
                <a:lnTo>
                  <a:pt x="206" y="718"/>
                </a:lnTo>
                <a:lnTo>
                  <a:pt x="192" y="703"/>
                </a:lnTo>
                <a:lnTo>
                  <a:pt x="185" y="696"/>
                </a:lnTo>
                <a:lnTo>
                  <a:pt x="178" y="689"/>
                </a:lnTo>
                <a:lnTo>
                  <a:pt x="170" y="689"/>
                </a:lnTo>
                <a:lnTo>
                  <a:pt x="163" y="682"/>
                </a:lnTo>
                <a:lnTo>
                  <a:pt x="149" y="647"/>
                </a:lnTo>
                <a:lnTo>
                  <a:pt x="149" y="632"/>
                </a:lnTo>
                <a:lnTo>
                  <a:pt x="149" y="625"/>
                </a:lnTo>
                <a:lnTo>
                  <a:pt x="149" y="618"/>
                </a:lnTo>
                <a:lnTo>
                  <a:pt x="149" y="618"/>
                </a:lnTo>
                <a:lnTo>
                  <a:pt x="142" y="604"/>
                </a:lnTo>
                <a:lnTo>
                  <a:pt x="142" y="597"/>
                </a:lnTo>
                <a:lnTo>
                  <a:pt x="135" y="590"/>
                </a:lnTo>
                <a:lnTo>
                  <a:pt x="135" y="583"/>
                </a:lnTo>
                <a:lnTo>
                  <a:pt x="128" y="576"/>
                </a:lnTo>
                <a:lnTo>
                  <a:pt x="128" y="568"/>
                </a:lnTo>
                <a:lnTo>
                  <a:pt x="121" y="568"/>
                </a:lnTo>
                <a:lnTo>
                  <a:pt x="114" y="554"/>
                </a:lnTo>
                <a:lnTo>
                  <a:pt x="107" y="554"/>
                </a:lnTo>
                <a:lnTo>
                  <a:pt x="99" y="547"/>
                </a:lnTo>
                <a:lnTo>
                  <a:pt x="85" y="533"/>
                </a:lnTo>
                <a:lnTo>
                  <a:pt x="85" y="533"/>
                </a:lnTo>
                <a:lnTo>
                  <a:pt x="71" y="519"/>
                </a:lnTo>
                <a:lnTo>
                  <a:pt x="57" y="497"/>
                </a:lnTo>
                <a:lnTo>
                  <a:pt x="50" y="497"/>
                </a:lnTo>
                <a:lnTo>
                  <a:pt x="43" y="490"/>
                </a:lnTo>
                <a:lnTo>
                  <a:pt x="36" y="483"/>
                </a:lnTo>
                <a:lnTo>
                  <a:pt x="28" y="469"/>
                </a:lnTo>
                <a:lnTo>
                  <a:pt x="28" y="462"/>
                </a:lnTo>
                <a:lnTo>
                  <a:pt x="21" y="455"/>
                </a:lnTo>
                <a:lnTo>
                  <a:pt x="14" y="455"/>
                </a:lnTo>
                <a:lnTo>
                  <a:pt x="14" y="455"/>
                </a:lnTo>
                <a:lnTo>
                  <a:pt x="14" y="455"/>
                </a:lnTo>
                <a:lnTo>
                  <a:pt x="7" y="448"/>
                </a:lnTo>
                <a:close/>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168" name="Freeform 33"/>
          <p:cNvSpPr>
            <a:spLocks/>
          </p:cNvSpPr>
          <p:nvPr/>
        </p:nvSpPr>
        <p:spPr bwMode="gray">
          <a:xfrm>
            <a:off x="3937779" y="2468770"/>
            <a:ext cx="752708" cy="379846"/>
          </a:xfrm>
          <a:custGeom>
            <a:avLst/>
            <a:gdLst/>
            <a:ahLst/>
            <a:cxnLst>
              <a:cxn ang="0">
                <a:pos x="14" y="0"/>
              </a:cxn>
              <a:cxn ang="0">
                <a:pos x="213" y="14"/>
              </a:cxn>
              <a:cxn ang="0">
                <a:pos x="419" y="14"/>
              </a:cxn>
              <a:cxn ang="0">
                <a:pos x="447" y="43"/>
              </a:cxn>
              <a:cxn ang="0">
                <a:pos x="462" y="29"/>
              </a:cxn>
              <a:cxn ang="0">
                <a:pos x="504" y="29"/>
              </a:cxn>
              <a:cxn ang="0">
                <a:pos x="518" y="43"/>
              </a:cxn>
              <a:cxn ang="0">
                <a:pos x="525" y="43"/>
              </a:cxn>
              <a:cxn ang="0">
                <a:pos x="540" y="50"/>
              </a:cxn>
              <a:cxn ang="0">
                <a:pos x="547" y="57"/>
              </a:cxn>
              <a:cxn ang="0">
                <a:pos x="561" y="64"/>
              </a:cxn>
              <a:cxn ang="0">
                <a:pos x="568" y="78"/>
              </a:cxn>
              <a:cxn ang="0">
                <a:pos x="575" y="85"/>
              </a:cxn>
              <a:cxn ang="0">
                <a:pos x="575" y="100"/>
              </a:cxn>
              <a:cxn ang="0">
                <a:pos x="582" y="114"/>
              </a:cxn>
              <a:cxn ang="0">
                <a:pos x="589" y="128"/>
              </a:cxn>
              <a:cxn ang="0">
                <a:pos x="596" y="142"/>
              </a:cxn>
              <a:cxn ang="0">
                <a:pos x="589" y="157"/>
              </a:cxn>
              <a:cxn ang="0">
                <a:pos x="589" y="164"/>
              </a:cxn>
              <a:cxn ang="0">
                <a:pos x="596" y="171"/>
              </a:cxn>
              <a:cxn ang="0">
                <a:pos x="604" y="178"/>
              </a:cxn>
              <a:cxn ang="0">
                <a:pos x="604" y="192"/>
              </a:cxn>
              <a:cxn ang="0">
                <a:pos x="611" y="206"/>
              </a:cxn>
              <a:cxn ang="0">
                <a:pos x="611" y="228"/>
              </a:cxn>
              <a:cxn ang="0">
                <a:pos x="618" y="256"/>
              </a:cxn>
              <a:cxn ang="0">
                <a:pos x="618" y="263"/>
              </a:cxn>
              <a:cxn ang="0">
                <a:pos x="625" y="284"/>
              </a:cxn>
              <a:cxn ang="0">
                <a:pos x="639" y="299"/>
              </a:cxn>
              <a:cxn ang="0">
                <a:pos x="646" y="306"/>
              </a:cxn>
              <a:cxn ang="0">
                <a:pos x="653" y="320"/>
              </a:cxn>
              <a:cxn ang="0">
                <a:pos x="426" y="320"/>
              </a:cxn>
              <a:cxn ang="0">
                <a:pos x="142" y="313"/>
              </a:cxn>
              <a:cxn ang="0">
                <a:pos x="142" y="206"/>
              </a:cxn>
              <a:cxn ang="0">
                <a:pos x="0" y="199"/>
              </a:cxn>
            </a:cxnLst>
            <a:rect l="0" t="0" r="r" b="b"/>
            <a:pathLst>
              <a:path w="653" h="320">
                <a:moveTo>
                  <a:pt x="0" y="199"/>
                </a:moveTo>
                <a:lnTo>
                  <a:pt x="14" y="0"/>
                </a:lnTo>
                <a:lnTo>
                  <a:pt x="85" y="7"/>
                </a:lnTo>
                <a:lnTo>
                  <a:pt x="213" y="14"/>
                </a:lnTo>
                <a:lnTo>
                  <a:pt x="334" y="14"/>
                </a:lnTo>
                <a:lnTo>
                  <a:pt x="419" y="14"/>
                </a:lnTo>
                <a:lnTo>
                  <a:pt x="426" y="29"/>
                </a:lnTo>
                <a:lnTo>
                  <a:pt x="447" y="43"/>
                </a:lnTo>
                <a:lnTo>
                  <a:pt x="454" y="36"/>
                </a:lnTo>
                <a:lnTo>
                  <a:pt x="462" y="29"/>
                </a:lnTo>
                <a:lnTo>
                  <a:pt x="476" y="36"/>
                </a:lnTo>
                <a:lnTo>
                  <a:pt x="504" y="29"/>
                </a:lnTo>
                <a:lnTo>
                  <a:pt x="511" y="43"/>
                </a:lnTo>
                <a:lnTo>
                  <a:pt x="518" y="43"/>
                </a:lnTo>
                <a:lnTo>
                  <a:pt x="525" y="43"/>
                </a:lnTo>
                <a:lnTo>
                  <a:pt x="525" y="43"/>
                </a:lnTo>
                <a:lnTo>
                  <a:pt x="533" y="43"/>
                </a:lnTo>
                <a:lnTo>
                  <a:pt x="540" y="50"/>
                </a:lnTo>
                <a:lnTo>
                  <a:pt x="547" y="50"/>
                </a:lnTo>
                <a:lnTo>
                  <a:pt x="547" y="57"/>
                </a:lnTo>
                <a:lnTo>
                  <a:pt x="554" y="64"/>
                </a:lnTo>
                <a:lnTo>
                  <a:pt x="561" y="64"/>
                </a:lnTo>
                <a:lnTo>
                  <a:pt x="568" y="71"/>
                </a:lnTo>
                <a:lnTo>
                  <a:pt x="568" y="78"/>
                </a:lnTo>
                <a:lnTo>
                  <a:pt x="568" y="78"/>
                </a:lnTo>
                <a:lnTo>
                  <a:pt x="575" y="85"/>
                </a:lnTo>
                <a:lnTo>
                  <a:pt x="575" y="93"/>
                </a:lnTo>
                <a:lnTo>
                  <a:pt x="575" y="100"/>
                </a:lnTo>
                <a:lnTo>
                  <a:pt x="575" y="107"/>
                </a:lnTo>
                <a:lnTo>
                  <a:pt x="582" y="114"/>
                </a:lnTo>
                <a:lnTo>
                  <a:pt x="589" y="121"/>
                </a:lnTo>
                <a:lnTo>
                  <a:pt x="589" y="128"/>
                </a:lnTo>
                <a:lnTo>
                  <a:pt x="589" y="135"/>
                </a:lnTo>
                <a:lnTo>
                  <a:pt x="596" y="142"/>
                </a:lnTo>
                <a:lnTo>
                  <a:pt x="589" y="149"/>
                </a:lnTo>
                <a:lnTo>
                  <a:pt x="589" y="157"/>
                </a:lnTo>
                <a:lnTo>
                  <a:pt x="596" y="164"/>
                </a:lnTo>
                <a:lnTo>
                  <a:pt x="589" y="164"/>
                </a:lnTo>
                <a:lnTo>
                  <a:pt x="596" y="164"/>
                </a:lnTo>
                <a:lnTo>
                  <a:pt x="596" y="171"/>
                </a:lnTo>
                <a:lnTo>
                  <a:pt x="604" y="171"/>
                </a:lnTo>
                <a:lnTo>
                  <a:pt x="604" y="178"/>
                </a:lnTo>
                <a:lnTo>
                  <a:pt x="611" y="185"/>
                </a:lnTo>
                <a:lnTo>
                  <a:pt x="604" y="192"/>
                </a:lnTo>
                <a:lnTo>
                  <a:pt x="611" y="199"/>
                </a:lnTo>
                <a:lnTo>
                  <a:pt x="611" y="206"/>
                </a:lnTo>
                <a:lnTo>
                  <a:pt x="611" y="213"/>
                </a:lnTo>
                <a:lnTo>
                  <a:pt x="611" y="228"/>
                </a:lnTo>
                <a:lnTo>
                  <a:pt x="611" y="249"/>
                </a:lnTo>
                <a:lnTo>
                  <a:pt x="618" y="256"/>
                </a:lnTo>
                <a:lnTo>
                  <a:pt x="618" y="256"/>
                </a:lnTo>
                <a:lnTo>
                  <a:pt x="618" y="263"/>
                </a:lnTo>
                <a:lnTo>
                  <a:pt x="625" y="270"/>
                </a:lnTo>
                <a:lnTo>
                  <a:pt x="625" y="284"/>
                </a:lnTo>
                <a:lnTo>
                  <a:pt x="632" y="292"/>
                </a:lnTo>
                <a:lnTo>
                  <a:pt x="639" y="299"/>
                </a:lnTo>
                <a:lnTo>
                  <a:pt x="639" y="299"/>
                </a:lnTo>
                <a:lnTo>
                  <a:pt x="646" y="306"/>
                </a:lnTo>
                <a:lnTo>
                  <a:pt x="646" y="313"/>
                </a:lnTo>
                <a:lnTo>
                  <a:pt x="653" y="320"/>
                </a:lnTo>
                <a:lnTo>
                  <a:pt x="525" y="320"/>
                </a:lnTo>
                <a:lnTo>
                  <a:pt x="426" y="320"/>
                </a:lnTo>
                <a:lnTo>
                  <a:pt x="241" y="313"/>
                </a:lnTo>
                <a:lnTo>
                  <a:pt x="142" y="313"/>
                </a:lnTo>
                <a:lnTo>
                  <a:pt x="149" y="213"/>
                </a:lnTo>
                <a:lnTo>
                  <a:pt x="142" y="206"/>
                </a:lnTo>
                <a:lnTo>
                  <a:pt x="64" y="206"/>
                </a:lnTo>
                <a:lnTo>
                  <a:pt x="0" y="199"/>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69" name="Freeform 35"/>
          <p:cNvSpPr>
            <a:spLocks/>
          </p:cNvSpPr>
          <p:nvPr/>
        </p:nvSpPr>
        <p:spPr bwMode="gray">
          <a:xfrm>
            <a:off x="3954538" y="2123836"/>
            <a:ext cx="631214" cy="420344"/>
          </a:xfrm>
          <a:custGeom>
            <a:avLst/>
            <a:gdLst/>
            <a:ahLst/>
            <a:cxnLst>
              <a:cxn ang="0">
                <a:pos x="0" y="291"/>
              </a:cxn>
              <a:cxn ang="0">
                <a:pos x="15" y="92"/>
              </a:cxn>
              <a:cxn ang="0">
                <a:pos x="15" y="85"/>
              </a:cxn>
              <a:cxn ang="0">
                <a:pos x="22" y="0"/>
              </a:cxn>
              <a:cxn ang="0">
                <a:pos x="142" y="7"/>
              </a:cxn>
              <a:cxn ang="0">
                <a:pos x="284" y="14"/>
              </a:cxn>
              <a:cxn ang="0">
                <a:pos x="412" y="14"/>
              </a:cxn>
              <a:cxn ang="0">
                <a:pos x="540" y="14"/>
              </a:cxn>
              <a:cxn ang="0">
                <a:pos x="540" y="28"/>
              </a:cxn>
              <a:cxn ang="0">
                <a:pos x="533" y="35"/>
              </a:cxn>
              <a:cxn ang="0">
                <a:pos x="526" y="35"/>
              </a:cxn>
              <a:cxn ang="0">
                <a:pos x="519" y="42"/>
              </a:cxn>
              <a:cxn ang="0">
                <a:pos x="519" y="50"/>
              </a:cxn>
              <a:cxn ang="0">
                <a:pos x="526" y="57"/>
              </a:cxn>
              <a:cxn ang="0">
                <a:pos x="533" y="71"/>
              </a:cxn>
              <a:cxn ang="0">
                <a:pos x="540" y="71"/>
              </a:cxn>
              <a:cxn ang="0">
                <a:pos x="547" y="71"/>
              </a:cxn>
              <a:cxn ang="0">
                <a:pos x="547" y="78"/>
              </a:cxn>
              <a:cxn ang="0">
                <a:pos x="547" y="256"/>
              </a:cxn>
              <a:cxn ang="0">
                <a:pos x="540" y="256"/>
              </a:cxn>
              <a:cxn ang="0">
                <a:pos x="540" y="263"/>
              </a:cxn>
              <a:cxn ang="0">
                <a:pos x="547" y="270"/>
              </a:cxn>
              <a:cxn ang="0">
                <a:pos x="547" y="277"/>
              </a:cxn>
              <a:cxn ang="0">
                <a:pos x="540" y="277"/>
              </a:cxn>
              <a:cxn ang="0">
                <a:pos x="540" y="284"/>
              </a:cxn>
              <a:cxn ang="0">
                <a:pos x="547" y="291"/>
              </a:cxn>
              <a:cxn ang="0">
                <a:pos x="547" y="298"/>
              </a:cxn>
              <a:cxn ang="0">
                <a:pos x="547" y="305"/>
              </a:cxn>
              <a:cxn ang="0">
                <a:pos x="547" y="313"/>
              </a:cxn>
              <a:cxn ang="0">
                <a:pos x="540" y="327"/>
              </a:cxn>
              <a:cxn ang="0">
                <a:pos x="540" y="327"/>
              </a:cxn>
              <a:cxn ang="0">
                <a:pos x="540" y="334"/>
              </a:cxn>
              <a:cxn ang="0">
                <a:pos x="540" y="341"/>
              </a:cxn>
              <a:cxn ang="0">
                <a:pos x="547" y="348"/>
              </a:cxn>
              <a:cxn ang="0">
                <a:pos x="547" y="355"/>
              </a:cxn>
              <a:cxn ang="0">
                <a:pos x="540" y="355"/>
              </a:cxn>
              <a:cxn ang="0">
                <a:pos x="533" y="348"/>
              </a:cxn>
              <a:cxn ang="0">
                <a:pos x="533" y="341"/>
              </a:cxn>
              <a:cxn ang="0">
                <a:pos x="526" y="341"/>
              </a:cxn>
              <a:cxn ang="0">
                <a:pos x="519" y="334"/>
              </a:cxn>
              <a:cxn ang="0">
                <a:pos x="511" y="334"/>
              </a:cxn>
              <a:cxn ang="0">
                <a:pos x="511" y="334"/>
              </a:cxn>
              <a:cxn ang="0">
                <a:pos x="504" y="334"/>
              </a:cxn>
              <a:cxn ang="0">
                <a:pos x="497" y="334"/>
              </a:cxn>
              <a:cxn ang="0">
                <a:pos x="490" y="320"/>
              </a:cxn>
              <a:cxn ang="0">
                <a:pos x="462" y="327"/>
              </a:cxn>
              <a:cxn ang="0">
                <a:pos x="448" y="320"/>
              </a:cxn>
              <a:cxn ang="0">
                <a:pos x="440" y="327"/>
              </a:cxn>
              <a:cxn ang="0">
                <a:pos x="433" y="334"/>
              </a:cxn>
              <a:cxn ang="0">
                <a:pos x="412" y="320"/>
              </a:cxn>
              <a:cxn ang="0">
                <a:pos x="405" y="305"/>
              </a:cxn>
              <a:cxn ang="0">
                <a:pos x="320" y="305"/>
              </a:cxn>
              <a:cxn ang="0">
                <a:pos x="199" y="305"/>
              </a:cxn>
              <a:cxn ang="0">
                <a:pos x="71" y="298"/>
              </a:cxn>
              <a:cxn ang="0">
                <a:pos x="0" y="291"/>
              </a:cxn>
            </a:cxnLst>
            <a:rect l="0" t="0" r="r" b="b"/>
            <a:pathLst>
              <a:path w="547" h="355">
                <a:moveTo>
                  <a:pt x="0" y="291"/>
                </a:moveTo>
                <a:lnTo>
                  <a:pt x="15" y="92"/>
                </a:lnTo>
                <a:lnTo>
                  <a:pt x="15" y="85"/>
                </a:lnTo>
                <a:lnTo>
                  <a:pt x="22" y="0"/>
                </a:lnTo>
                <a:lnTo>
                  <a:pt x="142" y="7"/>
                </a:lnTo>
                <a:lnTo>
                  <a:pt x="284" y="14"/>
                </a:lnTo>
                <a:lnTo>
                  <a:pt x="412" y="14"/>
                </a:lnTo>
                <a:lnTo>
                  <a:pt x="540" y="14"/>
                </a:lnTo>
                <a:lnTo>
                  <a:pt x="540" y="28"/>
                </a:lnTo>
                <a:lnTo>
                  <a:pt x="533" y="35"/>
                </a:lnTo>
                <a:lnTo>
                  <a:pt x="526" y="35"/>
                </a:lnTo>
                <a:lnTo>
                  <a:pt x="519" y="42"/>
                </a:lnTo>
                <a:lnTo>
                  <a:pt x="519" y="50"/>
                </a:lnTo>
                <a:lnTo>
                  <a:pt x="526" y="57"/>
                </a:lnTo>
                <a:lnTo>
                  <a:pt x="533" y="71"/>
                </a:lnTo>
                <a:lnTo>
                  <a:pt x="540" y="71"/>
                </a:lnTo>
                <a:lnTo>
                  <a:pt x="547" y="71"/>
                </a:lnTo>
                <a:lnTo>
                  <a:pt x="547" y="78"/>
                </a:lnTo>
                <a:lnTo>
                  <a:pt x="547" y="256"/>
                </a:lnTo>
                <a:lnTo>
                  <a:pt x="540" y="256"/>
                </a:lnTo>
                <a:lnTo>
                  <a:pt x="540" y="263"/>
                </a:lnTo>
                <a:lnTo>
                  <a:pt x="547" y="270"/>
                </a:lnTo>
                <a:lnTo>
                  <a:pt x="547" y="277"/>
                </a:lnTo>
                <a:lnTo>
                  <a:pt x="540" y="277"/>
                </a:lnTo>
                <a:lnTo>
                  <a:pt x="540" y="284"/>
                </a:lnTo>
                <a:lnTo>
                  <a:pt x="547" y="291"/>
                </a:lnTo>
                <a:lnTo>
                  <a:pt x="547" y="298"/>
                </a:lnTo>
                <a:lnTo>
                  <a:pt x="547" y="305"/>
                </a:lnTo>
                <a:lnTo>
                  <a:pt x="547" y="313"/>
                </a:lnTo>
                <a:lnTo>
                  <a:pt x="540" y="327"/>
                </a:lnTo>
                <a:lnTo>
                  <a:pt x="540" y="327"/>
                </a:lnTo>
                <a:lnTo>
                  <a:pt x="540" y="334"/>
                </a:lnTo>
                <a:lnTo>
                  <a:pt x="540" y="341"/>
                </a:lnTo>
                <a:lnTo>
                  <a:pt x="547" y="348"/>
                </a:lnTo>
                <a:lnTo>
                  <a:pt x="547" y="355"/>
                </a:lnTo>
                <a:lnTo>
                  <a:pt x="540" y="355"/>
                </a:lnTo>
                <a:lnTo>
                  <a:pt x="533" y="348"/>
                </a:lnTo>
                <a:lnTo>
                  <a:pt x="533" y="341"/>
                </a:lnTo>
                <a:lnTo>
                  <a:pt x="526" y="341"/>
                </a:lnTo>
                <a:lnTo>
                  <a:pt x="519" y="334"/>
                </a:lnTo>
                <a:lnTo>
                  <a:pt x="511" y="334"/>
                </a:lnTo>
                <a:lnTo>
                  <a:pt x="511" y="334"/>
                </a:lnTo>
                <a:lnTo>
                  <a:pt x="504" y="334"/>
                </a:lnTo>
                <a:lnTo>
                  <a:pt x="497" y="334"/>
                </a:lnTo>
                <a:lnTo>
                  <a:pt x="490" y="320"/>
                </a:lnTo>
                <a:lnTo>
                  <a:pt x="462" y="327"/>
                </a:lnTo>
                <a:lnTo>
                  <a:pt x="448" y="320"/>
                </a:lnTo>
                <a:lnTo>
                  <a:pt x="440" y="327"/>
                </a:lnTo>
                <a:lnTo>
                  <a:pt x="433" y="334"/>
                </a:lnTo>
                <a:lnTo>
                  <a:pt x="412" y="320"/>
                </a:lnTo>
                <a:lnTo>
                  <a:pt x="405" y="305"/>
                </a:lnTo>
                <a:lnTo>
                  <a:pt x="320" y="305"/>
                </a:lnTo>
                <a:lnTo>
                  <a:pt x="199" y="305"/>
                </a:lnTo>
                <a:lnTo>
                  <a:pt x="71" y="298"/>
                </a:lnTo>
                <a:lnTo>
                  <a:pt x="0" y="29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0" name="Freeform 37"/>
          <p:cNvSpPr>
            <a:spLocks/>
          </p:cNvSpPr>
          <p:nvPr/>
        </p:nvSpPr>
        <p:spPr bwMode="gray">
          <a:xfrm>
            <a:off x="3979675" y="1762143"/>
            <a:ext cx="597698" cy="378449"/>
          </a:xfrm>
          <a:custGeom>
            <a:avLst/>
            <a:gdLst/>
            <a:ahLst/>
            <a:cxnLst>
              <a:cxn ang="0">
                <a:pos x="0" y="306"/>
              </a:cxn>
              <a:cxn ang="0">
                <a:pos x="21" y="0"/>
              </a:cxn>
              <a:cxn ang="0">
                <a:pos x="21" y="0"/>
              </a:cxn>
              <a:cxn ang="0">
                <a:pos x="127" y="7"/>
              </a:cxn>
              <a:cxn ang="0">
                <a:pos x="284" y="15"/>
              </a:cxn>
              <a:cxn ang="0">
                <a:pos x="411" y="15"/>
              </a:cxn>
              <a:cxn ang="0">
                <a:pos x="475" y="15"/>
              </a:cxn>
              <a:cxn ang="0">
                <a:pos x="475" y="22"/>
              </a:cxn>
              <a:cxn ang="0">
                <a:pos x="475" y="22"/>
              </a:cxn>
              <a:cxn ang="0">
                <a:pos x="475" y="22"/>
              </a:cxn>
              <a:cxn ang="0">
                <a:pos x="482" y="43"/>
              </a:cxn>
              <a:cxn ang="0">
                <a:pos x="482" y="50"/>
              </a:cxn>
              <a:cxn ang="0">
                <a:pos x="475" y="64"/>
              </a:cxn>
              <a:cxn ang="0">
                <a:pos x="482" y="71"/>
              </a:cxn>
              <a:cxn ang="0">
                <a:pos x="482" y="78"/>
              </a:cxn>
              <a:cxn ang="0">
                <a:pos x="482" y="86"/>
              </a:cxn>
              <a:cxn ang="0">
                <a:pos x="482" y="93"/>
              </a:cxn>
              <a:cxn ang="0">
                <a:pos x="482" y="100"/>
              </a:cxn>
              <a:cxn ang="0">
                <a:pos x="489" y="121"/>
              </a:cxn>
              <a:cxn ang="0">
                <a:pos x="489" y="128"/>
              </a:cxn>
              <a:cxn ang="0">
                <a:pos x="497" y="150"/>
              </a:cxn>
              <a:cxn ang="0">
                <a:pos x="497" y="157"/>
              </a:cxn>
              <a:cxn ang="0">
                <a:pos x="497" y="164"/>
              </a:cxn>
              <a:cxn ang="0">
                <a:pos x="497" y="171"/>
              </a:cxn>
              <a:cxn ang="0">
                <a:pos x="497" y="178"/>
              </a:cxn>
              <a:cxn ang="0">
                <a:pos x="497" y="192"/>
              </a:cxn>
              <a:cxn ang="0">
                <a:pos x="504" y="206"/>
              </a:cxn>
              <a:cxn ang="0">
                <a:pos x="504" y="213"/>
              </a:cxn>
              <a:cxn ang="0">
                <a:pos x="504" y="221"/>
              </a:cxn>
              <a:cxn ang="0">
                <a:pos x="504" y="228"/>
              </a:cxn>
              <a:cxn ang="0">
                <a:pos x="504" y="249"/>
              </a:cxn>
              <a:cxn ang="0">
                <a:pos x="504" y="256"/>
              </a:cxn>
              <a:cxn ang="0">
                <a:pos x="504" y="263"/>
              </a:cxn>
              <a:cxn ang="0">
                <a:pos x="511" y="270"/>
              </a:cxn>
              <a:cxn ang="0">
                <a:pos x="518" y="285"/>
              </a:cxn>
              <a:cxn ang="0">
                <a:pos x="518" y="285"/>
              </a:cxn>
              <a:cxn ang="0">
                <a:pos x="518" y="292"/>
              </a:cxn>
              <a:cxn ang="0">
                <a:pos x="518" y="306"/>
              </a:cxn>
              <a:cxn ang="0">
                <a:pos x="518" y="313"/>
              </a:cxn>
              <a:cxn ang="0">
                <a:pos x="518" y="320"/>
              </a:cxn>
              <a:cxn ang="0">
                <a:pos x="390" y="320"/>
              </a:cxn>
              <a:cxn ang="0">
                <a:pos x="262" y="320"/>
              </a:cxn>
              <a:cxn ang="0">
                <a:pos x="120" y="313"/>
              </a:cxn>
              <a:cxn ang="0">
                <a:pos x="0" y="306"/>
              </a:cxn>
            </a:cxnLst>
            <a:rect l="0" t="0" r="r" b="b"/>
            <a:pathLst>
              <a:path w="518" h="320">
                <a:moveTo>
                  <a:pt x="0" y="306"/>
                </a:moveTo>
                <a:lnTo>
                  <a:pt x="21" y="0"/>
                </a:lnTo>
                <a:lnTo>
                  <a:pt x="21" y="0"/>
                </a:lnTo>
                <a:lnTo>
                  <a:pt x="127" y="7"/>
                </a:lnTo>
                <a:lnTo>
                  <a:pt x="284" y="15"/>
                </a:lnTo>
                <a:lnTo>
                  <a:pt x="411" y="15"/>
                </a:lnTo>
                <a:lnTo>
                  <a:pt x="475" y="15"/>
                </a:lnTo>
                <a:lnTo>
                  <a:pt x="475" y="22"/>
                </a:lnTo>
                <a:lnTo>
                  <a:pt x="475" y="22"/>
                </a:lnTo>
                <a:lnTo>
                  <a:pt x="475" y="22"/>
                </a:lnTo>
                <a:lnTo>
                  <a:pt x="482" y="43"/>
                </a:lnTo>
                <a:lnTo>
                  <a:pt x="482" y="50"/>
                </a:lnTo>
                <a:lnTo>
                  <a:pt x="475" y="64"/>
                </a:lnTo>
                <a:lnTo>
                  <a:pt x="482" y="71"/>
                </a:lnTo>
                <a:lnTo>
                  <a:pt x="482" y="78"/>
                </a:lnTo>
                <a:lnTo>
                  <a:pt x="482" y="86"/>
                </a:lnTo>
                <a:lnTo>
                  <a:pt x="482" y="93"/>
                </a:lnTo>
                <a:lnTo>
                  <a:pt x="482" y="100"/>
                </a:lnTo>
                <a:lnTo>
                  <a:pt x="489" y="121"/>
                </a:lnTo>
                <a:lnTo>
                  <a:pt x="489" y="128"/>
                </a:lnTo>
                <a:lnTo>
                  <a:pt x="497" y="150"/>
                </a:lnTo>
                <a:lnTo>
                  <a:pt x="497" y="157"/>
                </a:lnTo>
                <a:lnTo>
                  <a:pt x="497" y="164"/>
                </a:lnTo>
                <a:lnTo>
                  <a:pt x="497" y="171"/>
                </a:lnTo>
                <a:lnTo>
                  <a:pt x="497" y="178"/>
                </a:lnTo>
                <a:lnTo>
                  <a:pt x="497" y="192"/>
                </a:lnTo>
                <a:lnTo>
                  <a:pt x="504" y="206"/>
                </a:lnTo>
                <a:lnTo>
                  <a:pt x="504" y="213"/>
                </a:lnTo>
                <a:lnTo>
                  <a:pt x="504" y="221"/>
                </a:lnTo>
                <a:lnTo>
                  <a:pt x="504" y="228"/>
                </a:lnTo>
                <a:lnTo>
                  <a:pt x="504" y="249"/>
                </a:lnTo>
                <a:lnTo>
                  <a:pt x="504" y="256"/>
                </a:lnTo>
                <a:lnTo>
                  <a:pt x="504" y="263"/>
                </a:lnTo>
                <a:lnTo>
                  <a:pt x="511" y="270"/>
                </a:lnTo>
                <a:lnTo>
                  <a:pt x="518" y="285"/>
                </a:lnTo>
                <a:lnTo>
                  <a:pt x="518" y="285"/>
                </a:lnTo>
                <a:lnTo>
                  <a:pt x="518" y="292"/>
                </a:lnTo>
                <a:lnTo>
                  <a:pt x="518" y="306"/>
                </a:lnTo>
                <a:lnTo>
                  <a:pt x="518" y="313"/>
                </a:lnTo>
                <a:lnTo>
                  <a:pt x="518" y="320"/>
                </a:lnTo>
                <a:lnTo>
                  <a:pt x="390" y="320"/>
                </a:lnTo>
                <a:lnTo>
                  <a:pt x="262" y="320"/>
                </a:lnTo>
                <a:lnTo>
                  <a:pt x="120" y="313"/>
                </a:lnTo>
                <a:lnTo>
                  <a:pt x="0" y="306"/>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1" name="Freeform 39"/>
          <p:cNvSpPr>
            <a:spLocks/>
          </p:cNvSpPr>
          <p:nvPr/>
        </p:nvSpPr>
        <p:spPr bwMode="gray">
          <a:xfrm>
            <a:off x="3996432" y="3192152"/>
            <a:ext cx="784829" cy="413362"/>
          </a:xfrm>
          <a:custGeom>
            <a:avLst/>
            <a:gdLst/>
            <a:ahLst/>
            <a:cxnLst>
              <a:cxn ang="0">
                <a:pos x="0" y="0"/>
              </a:cxn>
              <a:cxn ang="0">
                <a:pos x="206" y="7"/>
              </a:cxn>
              <a:cxn ang="0">
                <a:pos x="568" y="14"/>
              </a:cxn>
              <a:cxn ang="0">
                <a:pos x="667" y="64"/>
              </a:cxn>
              <a:cxn ang="0">
                <a:pos x="681" y="171"/>
              </a:cxn>
              <a:cxn ang="0">
                <a:pos x="667" y="348"/>
              </a:cxn>
              <a:cxn ang="0">
                <a:pos x="653" y="341"/>
              </a:cxn>
              <a:cxn ang="0">
                <a:pos x="625" y="320"/>
              </a:cxn>
              <a:cxn ang="0">
                <a:pos x="617" y="327"/>
              </a:cxn>
              <a:cxn ang="0">
                <a:pos x="603" y="327"/>
              </a:cxn>
              <a:cxn ang="0">
                <a:pos x="596" y="320"/>
              </a:cxn>
              <a:cxn ang="0">
                <a:pos x="575" y="327"/>
              </a:cxn>
              <a:cxn ang="0">
                <a:pos x="561" y="327"/>
              </a:cxn>
              <a:cxn ang="0">
                <a:pos x="546" y="334"/>
              </a:cxn>
              <a:cxn ang="0">
                <a:pos x="532" y="341"/>
              </a:cxn>
              <a:cxn ang="0">
                <a:pos x="525" y="341"/>
              </a:cxn>
              <a:cxn ang="0">
                <a:pos x="511" y="334"/>
              </a:cxn>
              <a:cxn ang="0">
                <a:pos x="504" y="327"/>
              </a:cxn>
              <a:cxn ang="0">
                <a:pos x="490" y="327"/>
              </a:cxn>
              <a:cxn ang="0">
                <a:pos x="475" y="320"/>
              </a:cxn>
              <a:cxn ang="0">
                <a:pos x="475" y="327"/>
              </a:cxn>
              <a:cxn ang="0">
                <a:pos x="468" y="341"/>
              </a:cxn>
              <a:cxn ang="0">
                <a:pos x="461" y="341"/>
              </a:cxn>
              <a:cxn ang="0">
                <a:pos x="461" y="327"/>
              </a:cxn>
              <a:cxn ang="0">
                <a:pos x="440" y="334"/>
              </a:cxn>
              <a:cxn ang="0">
                <a:pos x="433" y="327"/>
              </a:cxn>
              <a:cxn ang="0">
                <a:pos x="426" y="320"/>
              </a:cxn>
              <a:cxn ang="0">
                <a:pos x="412" y="327"/>
              </a:cxn>
              <a:cxn ang="0">
                <a:pos x="397" y="327"/>
              </a:cxn>
              <a:cxn ang="0">
                <a:pos x="397" y="313"/>
              </a:cxn>
              <a:cxn ang="0">
                <a:pos x="383" y="306"/>
              </a:cxn>
              <a:cxn ang="0">
                <a:pos x="376" y="306"/>
              </a:cxn>
              <a:cxn ang="0">
                <a:pos x="362" y="306"/>
              </a:cxn>
              <a:cxn ang="0">
                <a:pos x="348" y="306"/>
              </a:cxn>
              <a:cxn ang="0">
                <a:pos x="341" y="299"/>
              </a:cxn>
              <a:cxn ang="0">
                <a:pos x="319" y="299"/>
              </a:cxn>
              <a:cxn ang="0">
                <a:pos x="305" y="292"/>
              </a:cxn>
              <a:cxn ang="0">
                <a:pos x="298" y="292"/>
              </a:cxn>
              <a:cxn ang="0">
                <a:pos x="291" y="277"/>
              </a:cxn>
              <a:cxn ang="0">
                <a:pos x="284" y="270"/>
              </a:cxn>
              <a:cxn ang="0">
                <a:pos x="277" y="270"/>
              </a:cxn>
              <a:cxn ang="0">
                <a:pos x="262" y="270"/>
              </a:cxn>
              <a:cxn ang="0">
                <a:pos x="255" y="270"/>
              </a:cxn>
              <a:cxn ang="0">
                <a:pos x="234" y="256"/>
              </a:cxn>
              <a:cxn ang="0">
                <a:pos x="227" y="242"/>
              </a:cxn>
              <a:cxn ang="0">
                <a:pos x="227" y="57"/>
              </a:cxn>
              <a:cxn ang="0">
                <a:pos x="191" y="57"/>
              </a:cxn>
              <a:cxn ang="0">
                <a:pos x="0" y="50"/>
              </a:cxn>
            </a:cxnLst>
            <a:rect l="0" t="0" r="r" b="b"/>
            <a:pathLst>
              <a:path w="681" h="348">
                <a:moveTo>
                  <a:pt x="0" y="50"/>
                </a:moveTo>
                <a:lnTo>
                  <a:pt x="0" y="0"/>
                </a:lnTo>
                <a:lnTo>
                  <a:pt x="78" y="0"/>
                </a:lnTo>
                <a:lnTo>
                  <a:pt x="206" y="7"/>
                </a:lnTo>
                <a:lnTo>
                  <a:pt x="383" y="14"/>
                </a:lnTo>
                <a:lnTo>
                  <a:pt x="568" y="14"/>
                </a:lnTo>
                <a:lnTo>
                  <a:pt x="660" y="7"/>
                </a:lnTo>
                <a:lnTo>
                  <a:pt x="667" y="64"/>
                </a:lnTo>
                <a:lnTo>
                  <a:pt x="681" y="142"/>
                </a:lnTo>
                <a:lnTo>
                  <a:pt x="681" y="171"/>
                </a:lnTo>
                <a:lnTo>
                  <a:pt x="681" y="348"/>
                </a:lnTo>
                <a:lnTo>
                  <a:pt x="667" y="348"/>
                </a:lnTo>
                <a:lnTo>
                  <a:pt x="660" y="341"/>
                </a:lnTo>
                <a:lnTo>
                  <a:pt x="653" y="341"/>
                </a:lnTo>
                <a:lnTo>
                  <a:pt x="639" y="327"/>
                </a:lnTo>
                <a:lnTo>
                  <a:pt x="625" y="320"/>
                </a:lnTo>
                <a:lnTo>
                  <a:pt x="617" y="320"/>
                </a:lnTo>
                <a:lnTo>
                  <a:pt x="617" y="327"/>
                </a:lnTo>
                <a:lnTo>
                  <a:pt x="610" y="327"/>
                </a:lnTo>
                <a:lnTo>
                  <a:pt x="603" y="327"/>
                </a:lnTo>
                <a:lnTo>
                  <a:pt x="596" y="327"/>
                </a:lnTo>
                <a:lnTo>
                  <a:pt x="596" y="320"/>
                </a:lnTo>
                <a:lnTo>
                  <a:pt x="582" y="327"/>
                </a:lnTo>
                <a:lnTo>
                  <a:pt x="575" y="327"/>
                </a:lnTo>
                <a:lnTo>
                  <a:pt x="568" y="327"/>
                </a:lnTo>
                <a:lnTo>
                  <a:pt x="561" y="327"/>
                </a:lnTo>
                <a:lnTo>
                  <a:pt x="554" y="334"/>
                </a:lnTo>
                <a:lnTo>
                  <a:pt x="546" y="334"/>
                </a:lnTo>
                <a:lnTo>
                  <a:pt x="539" y="341"/>
                </a:lnTo>
                <a:lnTo>
                  <a:pt x="532" y="341"/>
                </a:lnTo>
                <a:lnTo>
                  <a:pt x="532" y="348"/>
                </a:lnTo>
                <a:lnTo>
                  <a:pt x="525" y="341"/>
                </a:lnTo>
                <a:lnTo>
                  <a:pt x="518" y="334"/>
                </a:lnTo>
                <a:lnTo>
                  <a:pt x="511" y="334"/>
                </a:lnTo>
                <a:lnTo>
                  <a:pt x="511" y="327"/>
                </a:lnTo>
                <a:lnTo>
                  <a:pt x="504" y="327"/>
                </a:lnTo>
                <a:lnTo>
                  <a:pt x="497" y="334"/>
                </a:lnTo>
                <a:lnTo>
                  <a:pt x="490" y="327"/>
                </a:lnTo>
                <a:lnTo>
                  <a:pt x="483" y="320"/>
                </a:lnTo>
                <a:lnTo>
                  <a:pt x="475" y="320"/>
                </a:lnTo>
                <a:lnTo>
                  <a:pt x="475" y="320"/>
                </a:lnTo>
                <a:lnTo>
                  <a:pt x="475" y="327"/>
                </a:lnTo>
                <a:lnTo>
                  <a:pt x="468" y="327"/>
                </a:lnTo>
                <a:lnTo>
                  <a:pt x="468" y="341"/>
                </a:lnTo>
                <a:lnTo>
                  <a:pt x="461" y="341"/>
                </a:lnTo>
                <a:lnTo>
                  <a:pt x="461" y="341"/>
                </a:lnTo>
                <a:lnTo>
                  <a:pt x="454" y="334"/>
                </a:lnTo>
                <a:lnTo>
                  <a:pt x="461" y="327"/>
                </a:lnTo>
                <a:lnTo>
                  <a:pt x="454" y="327"/>
                </a:lnTo>
                <a:lnTo>
                  <a:pt x="440" y="334"/>
                </a:lnTo>
                <a:lnTo>
                  <a:pt x="440" y="334"/>
                </a:lnTo>
                <a:lnTo>
                  <a:pt x="433" y="327"/>
                </a:lnTo>
                <a:lnTo>
                  <a:pt x="426" y="327"/>
                </a:lnTo>
                <a:lnTo>
                  <a:pt x="426" y="320"/>
                </a:lnTo>
                <a:lnTo>
                  <a:pt x="419" y="320"/>
                </a:lnTo>
                <a:lnTo>
                  <a:pt x="412" y="327"/>
                </a:lnTo>
                <a:lnTo>
                  <a:pt x="404" y="327"/>
                </a:lnTo>
                <a:lnTo>
                  <a:pt x="397" y="327"/>
                </a:lnTo>
                <a:lnTo>
                  <a:pt x="397" y="320"/>
                </a:lnTo>
                <a:lnTo>
                  <a:pt x="397" y="313"/>
                </a:lnTo>
                <a:lnTo>
                  <a:pt x="390" y="313"/>
                </a:lnTo>
                <a:lnTo>
                  <a:pt x="383" y="306"/>
                </a:lnTo>
                <a:lnTo>
                  <a:pt x="383" y="299"/>
                </a:lnTo>
                <a:lnTo>
                  <a:pt x="376" y="306"/>
                </a:lnTo>
                <a:lnTo>
                  <a:pt x="369" y="299"/>
                </a:lnTo>
                <a:lnTo>
                  <a:pt x="362" y="306"/>
                </a:lnTo>
                <a:lnTo>
                  <a:pt x="355" y="306"/>
                </a:lnTo>
                <a:lnTo>
                  <a:pt x="348" y="306"/>
                </a:lnTo>
                <a:lnTo>
                  <a:pt x="348" y="299"/>
                </a:lnTo>
                <a:lnTo>
                  <a:pt x="341" y="299"/>
                </a:lnTo>
                <a:lnTo>
                  <a:pt x="333" y="299"/>
                </a:lnTo>
                <a:lnTo>
                  <a:pt x="319" y="299"/>
                </a:lnTo>
                <a:lnTo>
                  <a:pt x="312" y="292"/>
                </a:lnTo>
                <a:lnTo>
                  <a:pt x="305" y="292"/>
                </a:lnTo>
                <a:lnTo>
                  <a:pt x="305" y="292"/>
                </a:lnTo>
                <a:lnTo>
                  <a:pt x="298" y="292"/>
                </a:lnTo>
                <a:lnTo>
                  <a:pt x="291" y="285"/>
                </a:lnTo>
                <a:lnTo>
                  <a:pt x="291" y="277"/>
                </a:lnTo>
                <a:lnTo>
                  <a:pt x="291" y="270"/>
                </a:lnTo>
                <a:lnTo>
                  <a:pt x="284" y="270"/>
                </a:lnTo>
                <a:lnTo>
                  <a:pt x="284" y="263"/>
                </a:lnTo>
                <a:lnTo>
                  <a:pt x="277" y="270"/>
                </a:lnTo>
                <a:lnTo>
                  <a:pt x="270" y="277"/>
                </a:lnTo>
                <a:lnTo>
                  <a:pt x="262" y="270"/>
                </a:lnTo>
                <a:lnTo>
                  <a:pt x="255" y="277"/>
                </a:lnTo>
                <a:lnTo>
                  <a:pt x="255" y="270"/>
                </a:lnTo>
                <a:lnTo>
                  <a:pt x="241" y="256"/>
                </a:lnTo>
                <a:lnTo>
                  <a:pt x="234" y="256"/>
                </a:lnTo>
                <a:lnTo>
                  <a:pt x="227" y="256"/>
                </a:lnTo>
                <a:lnTo>
                  <a:pt x="227" y="242"/>
                </a:lnTo>
                <a:lnTo>
                  <a:pt x="234" y="64"/>
                </a:lnTo>
                <a:lnTo>
                  <a:pt x="227" y="57"/>
                </a:lnTo>
                <a:lnTo>
                  <a:pt x="220" y="57"/>
                </a:lnTo>
                <a:lnTo>
                  <a:pt x="191" y="57"/>
                </a:lnTo>
                <a:lnTo>
                  <a:pt x="106" y="57"/>
                </a:lnTo>
                <a:lnTo>
                  <a:pt x="0" y="50"/>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2" name="Freeform 41"/>
          <p:cNvSpPr>
            <a:spLocks/>
          </p:cNvSpPr>
          <p:nvPr/>
        </p:nvSpPr>
        <p:spPr bwMode="gray">
          <a:xfrm>
            <a:off x="4085807" y="2840237"/>
            <a:ext cx="671713" cy="368674"/>
          </a:xfrm>
          <a:custGeom>
            <a:avLst/>
            <a:gdLst/>
            <a:ahLst/>
            <a:cxnLst>
              <a:cxn ang="0">
                <a:pos x="0" y="298"/>
              </a:cxn>
              <a:cxn ang="0">
                <a:pos x="14" y="0"/>
              </a:cxn>
              <a:cxn ang="0">
                <a:pos x="113" y="0"/>
              </a:cxn>
              <a:cxn ang="0">
                <a:pos x="298" y="7"/>
              </a:cxn>
              <a:cxn ang="0">
                <a:pos x="397" y="7"/>
              </a:cxn>
              <a:cxn ang="0">
                <a:pos x="525" y="7"/>
              </a:cxn>
              <a:cxn ang="0">
                <a:pos x="539" y="21"/>
              </a:cxn>
              <a:cxn ang="0">
                <a:pos x="547" y="14"/>
              </a:cxn>
              <a:cxn ang="0">
                <a:pos x="554" y="21"/>
              </a:cxn>
              <a:cxn ang="0">
                <a:pos x="561" y="28"/>
              </a:cxn>
              <a:cxn ang="0">
                <a:pos x="561" y="28"/>
              </a:cxn>
              <a:cxn ang="0">
                <a:pos x="561" y="35"/>
              </a:cxn>
              <a:cxn ang="0">
                <a:pos x="554" y="35"/>
              </a:cxn>
              <a:cxn ang="0">
                <a:pos x="547" y="42"/>
              </a:cxn>
              <a:cxn ang="0">
                <a:pos x="539" y="50"/>
              </a:cxn>
              <a:cxn ang="0">
                <a:pos x="547" y="57"/>
              </a:cxn>
              <a:cxn ang="0">
                <a:pos x="554" y="64"/>
              </a:cxn>
              <a:cxn ang="0">
                <a:pos x="561" y="71"/>
              </a:cxn>
              <a:cxn ang="0">
                <a:pos x="561" y="78"/>
              </a:cxn>
              <a:cxn ang="0">
                <a:pos x="568" y="85"/>
              </a:cxn>
              <a:cxn ang="0">
                <a:pos x="575" y="92"/>
              </a:cxn>
              <a:cxn ang="0">
                <a:pos x="582" y="92"/>
              </a:cxn>
              <a:cxn ang="0">
                <a:pos x="582" y="305"/>
              </a:cxn>
              <a:cxn ang="0">
                <a:pos x="490" y="312"/>
              </a:cxn>
              <a:cxn ang="0">
                <a:pos x="305" y="312"/>
              </a:cxn>
              <a:cxn ang="0">
                <a:pos x="128" y="305"/>
              </a:cxn>
              <a:cxn ang="0">
                <a:pos x="0" y="298"/>
              </a:cxn>
            </a:cxnLst>
            <a:rect l="0" t="0" r="r" b="b"/>
            <a:pathLst>
              <a:path w="582" h="312">
                <a:moveTo>
                  <a:pt x="0" y="298"/>
                </a:moveTo>
                <a:lnTo>
                  <a:pt x="14" y="0"/>
                </a:lnTo>
                <a:lnTo>
                  <a:pt x="113" y="0"/>
                </a:lnTo>
                <a:lnTo>
                  <a:pt x="298" y="7"/>
                </a:lnTo>
                <a:lnTo>
                  <a:pt x="397" y="7"/>
                </a:lnTo>
                <a:lnTo>
                  <a:pt x="525" y="7"/>
                </a:lnTo>
                <a:lnTo>
                  <a:pt x="539" y="21"/>
                </a:lnTo>
                <a:lnTo>
                  <a:pt x="547" y="14"/>
                </a:lnTo>
                <a:lnTo>
                  <a:pt x="554" y="21"/>
                </a:lnTo>
                <a:lnTo>
                  <a:pt x="561" y="28"/>
                </a:lnTo>
                <a:lnTo>
                  <a:pt x="561" y="28"/>
                </a:lnTo>
                <a:lnTo>
                  <a:pt x="561" y="35"/>
                </a:lnTo>
                <a:lnTo>
                  <a:pt x="554" y="35"/>
                </a:lnTo>
                <a:lnTo>
                  <a:pt x="547" y="42"/>
                </a:lnTo>
                <a:lnTo>
                  <a:pt x="539" y="50"/>
                </a:lnTo>
                <a:lnTo>
                  <a:pt x="547" y="57"/>
                </a:lnTo>
                <a:lnTo>
                  <a:pt x="554" y="64"/>
                </a:lnTo>
                <a:lnTo>
                  <a:pt x="561" y="71"/>
                </a:lnTo>
                <a:lnTo>
                  <a:pt x="561" y="78"/>
                </a:lnTo>
                <a:lnTo>
                  <a:pt x="568" y="85"/>
                </a:lnTo>
                <a:lnTo>
                  <a:pt x="575" y="92"/>
                </a:lnTo>
                <a:lnTo>
                  <a:pt x="582" y="92"/>
                </a:lnTo>
                <a:lnTo>
                  <a:pt x="582" y="305"/>
                </a:lnTo>
                <a:lnTo>
                  <a:pt x="490" y="312"/>
                </a:lnTo>
                <a:lnTo>
                  <a:pt x="305" y="312"/>
                </a:lnTo>
                <a:lnTo>
                  <a:pt x="128" y="305"/>
                </a:lnTo>
                <a:lnTo>
                  <a:pt x="0" y="29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3" name="Freeform 55"/>
          <p:cNvSpPr>
            <a:spLocks/>
          </p:cNvSpPr>
          <p:nvPr/>
        </p:nvSpPr>
        <p:spPr bwMode="gray">
          <a:xfrm>
            <a:off x="6524083" y="2426875"/>
            <a:ext cx="164786" cy="108926"/>
          </a:xfrm>
          <a:custGeom>
            <a:avLst/>
            <a:gdLst/>
            <a:ahLst/>
            <a:cxnLst>
              <a:cxn ang="0">
                <a:pos x="43" y="71"/>
              </a:cxn>
              <a:cxn ang="0">
                <a:pos x="43" y="71"/>
              </a:cxn>
              <a:cxn ang="0">
                <a:pos x="50" y="64"/>
              </a:cxn>
              <a:cxn ang="0">
                <a:pos x="57" y="64"/>
              </a:cxn>
              <a:cxn ang="0">
                <a:pos x="71" y="57"/>
              </a:cxn>
              <a:cxn ang="0">
                <a:pos x="79" y="49"/>
              </a:cxn>
              <a:cxn ang="0">
                <a:pos x="86" y="49"/>
              </a:cxn>
              <a:cxn ang="0">
                <a:pos x="93" y="49"/>
              </a:cxn>
              <a:cxn ang="0">
                <a:pos x="107" y="35"/>
              </a:cxn>
              <a:cxn ang="0">
                <a:pos x="107" y="35"/>
              </a:cxn>
              <a:cxn ang="0">
                <a:pos x="114" y="28"/>
              </a:cxn>
              <a:cxn ang="0">
                <a:pos x="121" y="21"/>
              </a:cxn>
              <a:cxn ang="0">
                <a:pos x="128" y="14"/>
              </a:cxn>
              <a:cxn ang="0">
                <a:pos x="142" y="7"/>
              </a:cxn>
              <a:cxn ang="0">
                <a:pos x="135" y="7"/>
              </a:cxn>
              <a:cxn ang="0">
                <a:pos x="128" y="14"/>
              </a:cxn>
              <a:cxn ang="0">
                <a:pos x="128" y="14"/>
              </a:cxn>
              <a:cxn ang="0">
                <a:pos x="121" y="14"/>
              </a:cxn>
              <a:cxn ang="0">
                <a:pos x="114" y="14"/>
              </a:cxn>
              <a:cxn ang="0">
                <a:pos x="107" y="28"/>
              </a:cxn>
              <a:cxn ang="0">
                <a:pos x="100" y="28"/>
              </a:cxn>
              <a:cxn ang="0">
                <a:pos x="93" y="35"/>
              </a:cxn>
              <a:cxn ang="0">
                <a:pos x="100" y="28"/>
              </a:cxn>
              <a:cxn ang="0">
                <a:pos x="107" y="21"/>
              </a:cxn>
              <a:cxn ang="0">
                <a:pos x="107" y="14"/>
              </a:cxn>
              <a:cxn ang="0">
                <a:pos x="114" y="0"/>
              </a:cxn>
              <a:cxn ang="0">
                <a:pos x="93" y="28"/>
              </a:cxn>
              <a:cxn ang="0">
                <a:pos x="79" y="28"/>
              </a:cxn>
              <a:cxn ang="0">
                <a:pos x="57" y="35"/>
              </a:cxn>
              <a:cxn ang="0">
                <a:pos x="50" y="35"/>
              </a:cxn>
              <a:cxn ang="0">
                <a:pos x="50" y="42"/>
              </a:cxn>
              <a:cxn ang="0">
                <a:pos x="43" y="42"/>
              </a:cxn>
              <a:cxn ang="0">
                <a:pos x="29" y="49"/>
              </a:cxn>
              <a:cxn ang="0">
                <a:pos x="29" y="49"/>
              </a:cxn>
              <a:cxn ang="0">
                <a:pos x="22" y="57"/>
              </a:cxn>
              <a:cxn ang="0">
                <a:pos x="22" y="64"/>
              </a:cxn>
              <a:cxn ang="0">
                <a:pos x="15" y="57"/>
              </a:cxn>
              <a:cxn ang="0">
                <a:pos x="15" y="64"/>
              </a:cxn>
              <a:cxn ang="0">
                <a:pos x="0" y="71"/>
              </a:cxn>
              <a:cxn ang="0">
                <a:pos x="0" y="78"/>
              </a:cxn>
              <a:cxn ang="0">
                <a:pos x="0" y="85"/>
              </a:cxn>
              <a:cxn ang="0">
                <a:pos x="0" y="85"/>
              </a:cxn>
              <a:cxn ang="0">
                <a:pos x="15" y="85"/>
              </a:cxn>
              <a:cxn ang="0">
                <a:pos x="8" y="92"/>
              </a:cxn>
              <a:cxn ang="0">
                <a:pos x="22" y="85"/>
              </a:cxn>
              <a:cxn ang="0">
                <a:pos x="43" y="71"/>
              </a:cxn>
            </a:cxnLst>
            <a:rect l="0" t="0" r="r" b="b"/>
            <a:pathLst>
              <a:path w="142" h="92">
                <a:moveTo>
                  <a:pt x="43" y="71"/>
                </a:moveTo>
                <a:lnTo>
                  <a:pt x="43" y="71"/>
                </a:lnTo>
                <a:lnTo>
                  <a:pt x="50" y="64"/>
                </a:lnTo>
                <a:lnTo>
                  <a:pt x="57" y="64"/>
                </a:lnTo>
                <a:lnTo>
                  <a:pt x="71" y="57"/>
                </a:lnTo>
                <a:lnTo>
                  <a:pt x="79" y="49"/>
                </a:lnTo>
                <a:lnTo>
                  <a:pt x="86" y="49"/>
                </a:lnTo>
                <a:lnTo>
                  <a:pt x="93" y="49"/>
                </a:lnTo>
                <a:lnTo>
                  <a:pt x="107" y="35"/>
                </a:lnTo>
                <a:lnTo>
                  <a:pt x="107" y="35"/>
                </a:lnTo>
                <a:lnTo>
                  <a:pt x="114" y="28"/>
                </a:lnTo>
                <a:lnTo>
                  <a:pt x="121" y="21"/>
                </a:lnTo>
                <a:lnTo>
                  <a:pt x="128" y="14"/>
                </a:lnTo>
                <a:lnTo>
                  <a:pt x="142" y="7"/>
                </a:lnTo>
                <a:lnTo>
                  <a:pt x="135" y="7"/>
                </a:lnTo>
                <a:lnTo>
                  <a:pt x="128" y="14"/>
                </a:lnTo>
                <a:lnTo>
                  <a:pt x="128" y="14"/>
                </a:lnTo>
                <a:lnTo>
                  <a:pt x="121" y="14"/>
                </a:lnTo>
                <a:lnTo>
                  <a:pt x="114" y="14"/>
                </a:lnTo>
                <a:lnTo>
                  <a:pt x="107" y="28"/>
                </a:lnTo>
                <a:lnTo>
                  <a:pt x="100" y="28"/>
                </a:lnTo>
                <a:lnTo>
                  <a:pt x="93" y="35"/>
                </a:lnTo>
                <a:lnTo>
                  <a:pt x="100" y="28"/>
                </a:lnTo>
                <a:lnTo>
                  <a:pt x="107" y="21"/>
                </a:lnTo>
                <a:lnTo>
                  <a:pt x="107" y="14"/>
                </a:lnTo>
                <a:lnTo>
                  <a:pt x="114" y="0"/>
                </a:lnTo>
                <a:lnTo>
                  <a:pt x="93" y="28"/>
                </a:lnTo>
                <a:lnTo>
                  <a:pt x="79" y="28"/>
                </a:lnTo>
                <a:lnTo>
                  <a:pt x="57" y="35"/>
                </a:lnTo>
                <a:lnTo>
                  <a:pt x="50" y="35"/>
                </a:lnTo>
                <a:lnTo>
                  <a:pt x="50" y="42"/>
                </a:lnTo>
                <a:lnTo>
                  <a:pt x="43" y="42"/>
                </a:lnTo>
                <a:lnTo>
                  <a:pt x="29" y="49"/>
                </a:lnTo>
                <a:lnTo>
                  <a:pt x="29" y="49"/>
                </a:lnTo>
                <a:lnTo>
                  <a:pt x="22" y="57"/>
                </a:lnTo>
                <a:lnTo>
                  <a:pt x="22" y="64"/>
                </a:lnTo>
                <a:lnTo>
                  <a:pt x="15" y="57"/>
                </a:lnTo>
                <a:lnTo>
                  <a:pt x="15" y="64"/>
                </a:lnTo>
                <a:lnTo>
                  <a:pt x="0" y="71"/>
                </a:lnTo>
                <a:lnTo>
                  <a:pt x="0" y="78"/>
                </a:lnTo>
                <a:lnTo>
                  <a:pt x="0" y="85"/>
                </a:lnTo>
                <a:lnTo>
                  <a:pt x="0" y="85"/>
                </a:lnTo>
                <a:lnTo>
                  <a:pt x="15" y="85"/>
                </a:lnTo>
                <a:lnTo>
                  <a:pt x="8" y="92"/>
                </a:lnTo>
                <a:lnTo>
                  <a:pt x="22" y="85"/>
                </a:lnTo>
                <a:lnTo>
                  <a:pt x="43" y="7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4" name="Freeform 65"/>
          <p:cNvSpPr>
            <a:spLocks/>
          </p:cNvSpPr>
          <p:nvPr/>
        </p:nvSpPr>
        <p:spPr bwMode="gray">
          <a:xfrm>
            <a:off x="4527101" y="1737009"/>
            <a:ext cx="597698" cy="689867"/>
          </a:xfrm>
          <a:custGeom>
            <a:avLst/>
            <a:gdLst/>
            <a:ahLst/>
            <a:cxnLst>
              <a:cxn ang="0">
                <a:pos x="135" y="36"/>
              </a:cxn>
              <a:cxn ang="0">
                <a:pos x="142" y="0"/>
              </a:cxn>
              <a:cxn ang="0">
                <a:pos x="164" y="28"/>
              </a:cxn>
              <a:cxn ang="0">
                <a:pos x="171" y="64"/>
              </a:cxn>
              <a:cxn ang="0">
                <a:pos x="199" y="71"/>
              </a:cxn>
              <a:cxn ang="0">
                <a:pos x="235" y="78"/>
              </a:cxn>
              <a:cxn ang="0">
                <a:pos x="256" y="71"/>
              </a:cxn>
              <a:cxn ang="0">
                <a:pos x="270" y="71"/>
              </a:cxn>
              <a:cxn ang="0">
                <a:pos x="306" y="85"/>
              </a:cxn>
              <a:cxn ang="0">
                <a:pos x="320" y="99"/>
              </a:cxn>
              <a:cxn ang="0">
                <a:pos x="334" y="92"/>
              </a:cxn>
              <a:cxn ang="0">
                <a:pos x="348" y="99"/>
              </a:cxn>
              <a:cxn ang="0">
                <a:pos x="384" y="121"/>
              </a:cxn>
              <a:cxn ang="0">
                <a:pos x="412" y="107"/>
              </a:cxn>
              <a:cxn ang="0">
                <a:pos x="426" y="107"/>
              </a:cxn>
              <a:cxn ang="0">
                <a:pos x="440" y="114"/>
              </a:cxn>
              <a:cxn ang="0">
                <a:pos x="469" y="107"/>
              </a:cxn>
              <a:cxn ang="0">
                <a:pos x="490" y="114"/>
              </a:cxn>
              <a:cxn ang="0">
                <a:pos x="518" y="114"/>
              </a:cxn>
              <a:cxn ang="0">
                <a:pos x="497" y="128"/>
              </a:cxn>
              <a:cxn ang="0">
                <a:pos x="455" y="149"/>
              </a:cxn>
              <a:cxn ang="0">
                <a:pos x="405" y="192"/>
              </a:cxn>
              <a:cxn ang="0">
                <a:pos x="377" y="227"/>
              </a:cxn>
              <a:cxn ang="0">
                <a:pos x="348" y="249"/>
              </a:cxn>
              <a:cxn ang="0">
                <a:pos x="348" y="263"/>
              </a:cxn>
              <a:cxn ang="0">
                <a:pos x="341" y="320"/>
              </a:cxn>
              <a:cxn ang="0">
                <a:pos x="313" y="341"/>
              </a:cxn>
              <a:cxn ang="0">
                <a:pos x="298" y="362"/>
              </a:cxn>
              <a:cxn ang="0">
                <a:pos x="313" y="377"/>
              </a:cxn>
              <a:cxn ang="0">
                <a:pos x="313" y="412"/>
              </a:cxn>
              <a:cxn ang="0">
                <a:pos x="313" y="448"/>
              </a:cxn>
              <a:cxn ang="0">
                <a:pos x="327" y="469"/>
              </a:cxn>
              <a:cxn ang="0">
                <a:pos x="348" y="476"/>
              </a:cxn>
              <a:cxn ang="0">
                <a:pos x="377" y="490"/>
              </a:cxn>
              <a:cxn ang="0">
                <a:pos x="405" y="519"/>
              </a:cxn>
              <a:cxn ang="0">
                <a:pos x="419" y="533"/>
              </a:cxn>
              <a:cxn ang="0">
                <a:pos x="433" y="561"/>
              </a:cxn>
              <a:cxn ang="0">
                <a:pos x="355" y="576"/>
              </a:cxn>
              <a:cxn ang="0">
                <a:pos x="50" y="583"/>
              </a:cxn>
              <a:cxn ang="0">
                <a:pos x="43" y="398"/>
              </a:cxn>
              <a:cxn ang="0">
                <a:pos x="22" y="377"/>
              </a:cxn>
              <a:cxn ang="0">
                <a:pos x="36" y="362"/>
              </a:cxn>
              <a:cxn ang="0">
                <a:pos x="43" y="334"/>
              </a:cxn>
              <a:cxn ang="0">
                <a:pos x="43" y="306"/>
              </a:cxn>
              <a:cxn ang="0">
                <a:pos x="29" y="284"/>
              </a:cxn>
              <a:cxn ang="0">
                <a:pos x="29" y="249"/>
              </a:cxn>
              <a:cxn ang="0">
                <a:pos x="29" y="227"/>
              </a:cxn>
              <a:cxn ang="0">
                <a:pos x="22" y="192"/>
              </a:cxn>
              <a:cxn ang="0">
                <a:pos x="22" y="171"/>
              </a:cxn>
              <a:cxn ang="0">
                <a:pos x="7" y="121"/>
              </a:cxn>
              <a:cxn ang="0">
                <a:pos x="7" y="99"/>
              </a:cxn>
              <a:cxn ang="0">
                <a:pos x="7" y="71"/>
              </a:cxn>
              <a:cxn ang="0">
                <a:pos x="0" y="43"/>
              </a:cxn>
            </a:cxnLst>
            <a:rect l="0" t="0" r="r" b="b"/>
            <a:pathLst>
              <a:path w="518" h="583">
                <a:moveTo>
                  <a:pt x="0" y="36"/>
                </a:moveTo>
                <a:lnTo>
                  <a:pt x="85" y="36"/>
                </a:lnTo>
                <a:lnTo>
                  <a:pt x="135" y="36"/>
                </a:lnTo>
                <a:lnTo>
                  <a:pt x="135" y="28"/>
                </a:lnTo>
                <a:lnTo>
                  <a:pt x="135" y="0"/>
                </a:lnTo>
                <a:lnTo>
                  <a:pt x="142" y="0"/>
                </a:lnTo>
                <a:lnTo>
                  <a:pt x="149" y="0"/>
                </a:lnTo>
                <a:lnTo>
                  <a:pt x="156" y="7"/>
                </a:lnTo>
                <a:lnTo>
                  <a:pt x="164" y="28"/>
                </a:lnTo>
                <a:lnTo>
                  <a:pt x="171" y="43"/>
                </a:lnTo>
                <a:lnTo>
                  <a:pt x="164" y="57"/>
                </a:lnTo>
                <a:lnTo>
                  <a:pt x="171" y="64"/>
                </a:lnTo>
                <a:lnTo>
                  <a:pt x="178" y="64"/>
                </a:lnTo>
                <a:lnTo>
                  <a:pt x="192" y="64"/>
                </a:lnTo>
                <a:lnTo>
                  <a:pt x="199" y="71"/>
                </a:lnTo>
                <a:lnTo>
                  <a:pt x="227" y="71"/>
                </a:lnTo>
                <a:lnTo>
                  <a:pt x="227" y="78"/>
                </a:lnTo>
                <a:lnTo>
                  <a:pt x="235" y="78"/>
                </a:lnTo>
                <a:lnTo>
                  <a:pt x="249" y="78"/>
                </a:lnTo>
                <a:lnTo>
                  <a:pt x="256" y="71"/>
                </a:lnTo>
                <a:lnTo>
                  <a:pt x="256" y="71"/>
                </a:lnTo>
                <a:lnTo>
                  <a:pt x="263" y="71"/>
                </a:lnTo>
                <a:lnTo>
                  <a:pt x="263" y="71"/>
                </a:lnTo>
                <a:lnTo>
                  <a:pt x="270" y="71"/>
                </a:lnTo>
                <a:lnTo>
                  <a:pt x="284" y="71"/>
                </a:lnTo>
                <a:lnTo>
                  <a:pt x="306" y="78"/>
                </a:lnTo>
                <a:lnTo>
                  <a:pt x="306" y="85"/>
                </a:lnTo>
                <a:lnTo>
                  <a:pt x="313" y="85"/>
                </a:lnTo>
                <a:lnTo>
                  <a:pt x="320" y="92"/>
                </a:lnTo>
                <a:lnTo>
                  <a:pt x="320" y="99"/>
                </a:lnTo>
                <a:lnTo>
                  <a:pt x="327" y="99"/>
                </a:lnTo>
                <a:lnTo>
                  <a:pt x="334" y="107"/>
                </a:lnTo>
                <a:lnTo>
                  <a:pt x="334" y="92"/>
                </a:lnTo>
                <a:lnTo>
                  <a:pt x="341" y="92"/>
                </a:lnTo>
                <a:lnTo>
                  <a:pt x="348" y="92"/>
                </a:lnTo>
                <a:lnTo>
                  <a:pt x="348" y="99"/>
                </a:lnTo>
                <a:lnTo>
                  <a:pt x="369" y="107"/>
                </a:lnTo>
                <a:lnTo>
                  <a:pt x="369" y="114"/>
                </a:lnTo>
                <a:lnTo>
                  <a:pt x="384" y="121"/>
                </a:lnTo>
                <a:lnTo>
                  <a:pt x="391" y="121"/>
                </a:lnTo>
                <a:lnTo>
                  <a:pt x="405" y="114"/>
                </a:lnTo>
                <a:lnTo>
                  <a:pt x="412" y="107"/>
                </a:lnTo>
                <a:lnTo>
                  <a:pt x="426" y="99"/>
                </a:lnTo>
                <a:lnTo>
                  <a:pt x="433" y="99"/>
                </a:lnTo>
                <a:lnTo>
                  <a:pt x="426" y="107"/>
                </a:lnTo>
                <a:lnTo>
                  <a:pt x="433" y="107"/>
                </a:lnTo>
                <a:lnTo>
                  <a:pt x="433" y="114"/>
                </a:lnTo>
                <a:lnTo>
                  <a:pt x="440" y="114"/>
                </a:lnTo>
                <a:lnTo>
                  <a:pt x="447" y="114"/>
                </a:lnTo>
                <a:lnTo>
                  <a:pt x="462" y="114"/>
                </a:lnTo>
                <a:lnTo>
                  <a:pt x="469" y="107"/>
                </a:lnTo>
                <a:lnTo>
                  <a:pt x="483" y="107"/>
                </a:lnTo>
                <a:lnTo>
                  <a:pt x="483" y="114"/>
                </a:lnTo>
                <a:lnTo>
                  <a:pt x="490" y="114"/>
                </a:lnTo>
                <a:lnTo>
                  <a:pt x="490" y="121"/>
                </a:lnTo>
                <a:lnTo>
                  <a:pt x="497" y="114"/>
                </a:lnTo>
                <a:lnTo>
                  <a:pt x="518" y="114"/>
                </a:lnTo>
                <a:lnTo>
                  <a:pt x="511" y="121"/>
                </a:lnTo>
                <a:lnTo>
                  <a:pt x="504" y="128"/>
                </a:lnTo>
                <a:lnTo>
                  <a:pt x="497" y="128"/>
                </a:lnTo>
                <a:lnTo>
                  <a:pt x="476" y="142"/>
                </a:lnTo>
                <a:lnTo>
                  <a:pt x="469" y="142"/>
                </a:lnTo>
                <a:lnTo>
                  <a:pt x="455" y="149"/>
                </a:lnTo>
                <a:lnTo>
                  <a:pt x="440" y="163"/>
                </a:lnTo>
                <a:lnTo>
                  <a:pt x="412" y="185"/>
                </a:lnTo>
                <a:lnTo>
                  <a:pt x="405" y="192"/>
                </a:lnTo>
                <a:lnTo>
                  <a:pt x="391" y="213"/>
                </a:lnTo>
                <a:lnTo>
                  <a:pt x="384" y="220"/>
                </a:lnTo>
                <a:lnTo>
                  <a:pt x="377" y="227"/>
                </a:lnTo>
                <a:lnTo>
                  <a:pt x="377" y="227"/>
                </a:lnTo>
                <a:lnTo>
                  <a:pt x="355" y="242"/>
                </a:lnTo>
                <a:lnTo>
                  <a:pt x="348" y="249"/>
                </a:lnTo>
                <a:lnTo>
                  <a:pt x="348" y="256"/>
                </a:lnTo>
                <a:lnTo>
                  <a:pt x="348" y="256"/>
                </a:lnTo>
                <a:lnTo>
                  <a:pt x="348" y="263"/>
                </a:lnTo>
                <a:lnTo>
                  <a:pt x="341" y="263"/>
                </a:lnTo>
                <a:lnTo>
                  <a:pt x="341" y="313"/>
                </a:lnTo>
                <a:lnTo>
                  <a:pt x="341" y="320"/>
                </a:lnTo>
                <a:lnTo>
                  <a:pt x="334" y="327"/>
                </a:lnTo>
                <a:lnTo>
                  <a:pt x="327" y="334"/>
                </a:lnTo>
                <a:lnTo>
                  <a:pt x="313" y="341"/>
                </a:lnTo>
                <a:lnTo>
                  <a:pt x="313" y="348"/>
                </a:lnTo>
                <a:lnTo>
                  <a:pt x="306" y="355"/>
                </a:lnTo>
                <a:lnTo>
                  <a:pt x="298" y="362"/>
                </a:lnTo>
                <a:lnTo>
                  <a:pt x="298" y="369"/>
                </a:lnTo>
                <a:lnTo>
                  <a:pt x="306" y="369"/>
                </a:lnTo>
                <a:lnTo>
                  <a:pt x="313" y="377"/>
                </a:lnTo>
                <a:lnTo>
                  <a:pt x="320" y="384"/>
                </a:lnTo>
                <a:lnTo>
                  <a:pt x="313" y="405"/>
                </a:lnTo>
                <a:lnTo>
                  <a:pt x="313" y="412"/>
                </a:lnTo>
                <a:lnTo>
                  <a:pt x="313" y="419"/>
                </a:lnTo>
                <a:lnTo>
                  <a:pt x="313" y="433"/>
                </a:lnTo>
                <a:lnTo>
                  <a:pt x="313" y="448"/>
                </a:lnTo>
                <a:lnTo>
                  <a:pt x="313" y="455"/>
                </a:lnTo>
                <a:lnTo>
                  <a:pt x="320" y="462"/>
                </a:lnTo>
                <a:lnTo>
                  <a:pt x="327" y="469"/>
                </a:lnTo>
                <a:lnTo>
                  <a:pt x="334" y="469"/>
                </a:lnTo>
                <a:lnTo>
                  <a:pt x="348" y="469"/>
                </a:lnTo>
                <a:lnTo>
                  <a:pt x="348" y="476"/>
                </a:lnTo>
                <a:lnTo>
                  <a:pt x="355" y="483"/>
                </a:lnTo>
                <a:lnTo>
                  <a:pt x="362" y="483"/>
                </a:lnTo>
                <a:lnTo>
                  <a:pt x="377" y="490"/>
                </a:lnTo>
                <a:lnTo>
                  <a:pt x="384" y="505"/>
                </a:lnTo>
                <a:lnTo>
                  <a:pt x="398" y="519"/>
                </a:lnTo>
                <a:lnTo>
                  <a:pt x="405" y="519"/>
                </a:lnTo>
                <a:lnTo>
                  <a:pt x="405" y="519"/>
                </a:lnTo>
                <a:lnTo>
                  <a:pt x="412" y="526"/>
                </a:lnTo>
                <a:lnTo>
                  <a:pt x="419" y="533"/>
                </a:lnTo>
                <a:lnTo>
                  <a:pt x="426" y="540"/>
                </a:lnTo>
                <a:lnTo>
                  <a:pt x="426" y="554"/>
                </a:lnTo>
                <a:lnTo>
                  <a:pt x="433" y="561"/>
                </a:lnTo>
                <a:lnTo>
                  <a:pt x="426" y="568"/>
                </a:lnTo>
                <a:lnTo>
                  <a:pt x="433" y="576"/>
                </a:lnTo>
                <a:lnTo>
                  <a:pt x="355" y="576"/>
                </a:lnTo>
                <a:lnTo>
                  <a:pt x="256" y="583"/>
                </a:lnTo>
                <a:lnTo>
                  <a:pt x="128" y="583"/>
                </a:lnTo>
                <a:lnTo>
                  <a:pt x="50" y="583"/>
                </a:lnTo>
                <a:lnTo>
                  <a:pt x="50" y="405"/>
                </a:lnTo>
                <a:lnTo>
                  <a:pt x="50" y="398"/>
                </a:lnTo>
                <a:lnTo>
                  <a:pt x="43" y="398"/>
                </a:lnTo>
                <a:lnTo>
                  <a:pt x="36" y="398"/>
                </a:lnTo>
                <a:lnTo>
                  <a:pt x="29" y="384"/>
                </a:lnTo>
                <a:lnTo>
                  <a:pt x="22" y="377"/>
                </a:lnTo>
                <a:lnTo>
                  <a:pt x="22" y="369"/>
                </a:lnTo>
                <a:lnTo>
                  <a:pt x="29" y="362"/>
                </a:lnTo>
                <a:lnTo>
                  <a:pt x="36" y="362"/>
                </a:lnTo>
                <a:lnTo>
                  <a:pt x="43" y="355"/>
                </a:lnTo>
                <a:lnTo>
                  <a:pt x="43" y="341"/>
                </a:lnTo>
                <a:lnTo>
                  <a:pt x="43" y="334"/>
                </a:lnTo>
                <a:lnTo>
                  <a:pt x="43" y="327"/>
                </a:lnTo>
                <a:lnTo>
                  <a:pt x="43" y="313"/>
                </a:lnTo>
                <a:lnTo>
                  <a:pt x="43" y="306"/>
                </a:lnTo>
                <a:lnTo>
                  <a:pt x="43" y="306"/>
                </a:lnTo>
                <a:lnTo>
                  <a:pt x="36" y="291"/>
                </a:lnTo>
                <a:lnTo>
                  <a:pt x="29" y="284"/>
                </a:lnTo>
                <a:lnTo>
                  <a:pt x="29" y="277"/>
                </a:lnTo>
                <a:lnTo>
                  <a:pt x="29" y="270"/>
                </a:lnTo>
                <a:lnTo>
                  <a:pt x="29" y="249"/>
                </a:lnTo>
                <a:lnTo>
                  <a:pt x="29" y="242"/>
                </a:lnTo>
                <a:lnTo>
                  <a:pt x="29" y="234"/>
                </a:lnTo>
                <a:lnTo>
                  <a:pt x="29" y="227"/>
                </a:lnTo>
                <a:lnTo>
                  <a:pt x="22" y="213"/>
                </a:lnTo>
                <a:lnTo>
                  <a:pt x="22" y="199"/>
                </a:lnTo>
                <a:lnTo>
                  <a:pt x="22" y="192"/>
                </a:lnTo>
                <a:lnTo>
                  <a:pt x="22" y="185"/>
                </a:lnTo>
                <a:lnTo>
                  <a:pt x="22" y="178"/>
                </a:lnTo>
                <a:lnTo>
                  <a:pt x="22" y="171"/>
                </a:lnTo>
                <a:lnTo>
                  <a:pt x="14" y="149"/>
                </a:lnTo>
                <a:lnTo>
                  <a:pt x="14" y="142"/>
                </a:lnTo>
                <a:lnTo>
                  <a:pt x="7" y="121"/>
                </a:lnTo>
                <a:lnTo>
                  <a:pt x="7" y="114"/>
                </a:lnTo>
                <a:lnTo>
                  <a:pt x="7" y="107"/>
                </a:lnTo>
                <a:lnTo>
                  <a:pt x="7" y="99"/>
                </a:lnTo>
                <a:lnTo>
                  <a:pt x="7" y="92"/>
                </a:lnTo>
                <a:lnTo>
                  <a:pt x="0" y="85"/>
                </a:lnTo>
                <a:lnTo>
                  <a:pt x="7" y="71"/>
                </a:lnTo>
                <a:lnTo>
                  <a:pt x="7" y="64"/>
                </a:lnTo>
                <a:lnTo>
                  <a:pt x="0" y="43"/>
                </a:lnTo>
                <a:lnTo>
                  <a:pt x="0" y="43"/>
                </a:lnTo>
                <a:lnTo>
                  <a:pt x="0" y="43"/>
                </a:lnTo>
                <a:lnTo>
                  <a:pt x="0" y="36"/>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5" name="Freeform 69"/>
          <p:cNvSpPr>
            <a:spLocks/>
          </p:cNvSpPr>
          <p:nvPr/>
        </p:nvSpPr>
        <p:spPr bwMode="gray">
          <a:xfrm>
            <a:off x="4651386" y="2763428"/>
            <a:ext cx="613061" cy="547425"/>
          </a:xfrm>
          <a:custGeom>
            <a:avLst/>
            <a:gdLst/>
            <a:ahLst/>
            <a:cxnLst>
              <a:cxn ang="0">
                <a:pos x="85" y="14"/>
              </a:cxn>
              <a:cxn ang="0">
                <a:pos x="255" y="0"/>
              </a:cxn>
              <a:cxn ang="0">
                <a:pos x="305" y="7"/>
              </a:cxn>
              <a:cxn ang="0">
                <a:pos x="326" y="21"/>
              </a:cxn>
              <a:cxn ang="0">
                <a:pos x="326" y="28"/>
              </a:cxn>
              <a:cxn ang="0">
                <a:pos x="326" y="50"/>
              </a:cxn>
              <a:cxn ang="0">
                <a:pos x="326" y="64"/>
              </a:cxn>
              <a:cxn ang="0">
                <a:pos x="333" y="85"/>
              </a:cxn>
              <a:cxn ang="0">
                <a:pos x="348" y="92"/>
              </a:cxn>
              <a:cxn ang="0">
                <a:pos x="362" y="106"/>
              </a:cxn>
              <a:cxn ang="0">
                <a:pos x="376" y="121"/>
              </a:cxn>
              <a:cxn ang="0">
                <a:pos x="390" y="135"/>
              </a:cxn>
              <a:cxn ang="0">
                <a:pos x="397" y="170"/>
              </a:cxn>
              <a:cxn ang="0">
                <a:pos x="411" y="163"/>
              </a:cxn>
              <a:cxn ang="0">
                <a:pos x="419" y="163"/>
              </a:cxn>
              <a:cxn ang="0">
                <a:pos x="440" y="170"/>
              </a:cxn>
              <a:cxn ang="0">
                <a:pos x="433" y="178"/>
              </a:cxn>
              <a:cxn ang="0">
                <a:pos x="426" y="199"/>
              </a:cxn>
              <a:cxn ang="0">
                <a:pos x="419" y="220"/>
              </a:cxn>
              <a:cxn ang="0">
                <a:pos x="426" y="234"/>
              </a:cxn>
              <a:cxn ang="0">
                <a:pos x="454" y="256"/>
              </a:cxn>
              <a:cxn ang="0">
                <a:pos x="461" y="263"/>
              </a:cxn>
              <a:cxn ang="0">
                <a:pos x="475" y="270"/>
              </a:cxn>
              <a:cxn ang="0">
                <a:pos x="490" y="284"/>
              </a:cxn>
              <a:cxn ang="0">
                <a:pos x="497" y="298"/>
              </a:cxn>
              <a:cxn ang="0">
                <a:pos x="504" y="320"/>
              </a:cxn>
              <a:cxn ang="0">
                <a:pos x="504" y="334"/>
              </a:cxn>
              <a:cxn ang="0">
                <a:pos x="518" y="348"/>
              </a:cxn>
              <a:cxn ang="0">
                <a:pos x="532" y="355"/>
              </a:cxn>
              <a:cxn ang="0">
                <a:pos x="532" y="369"/>
              </a:cxn>
              <a:cxn ang="0">
                <a:pos x="525" y="384"/>
              </a:cxn>
              <a:cxn ang="0">
                <a:pos x="518" y="391"/>
              </a:cxn>
              <a:cxn ang="0">
                <a:pos x="511" y="405"/>
              </a:cxn>
              <a:cxn ang="0">
                <a:pos x="504" y="405"/>
              </a:cxn>
              <a:cxn ang="0">
                <a:pos x="497" y="405"/>
              </a:cxn>
              <a:cxn ang="0">
                <a:pos x="504" y="412"/>
              </a:cxn>
              <a:cxn ang="0">
                <a:pos x="497" y="426"/>
              </a:cxn>
              <a:cxn ang="0">
                <a:pos x="497" y="440"/>
              </a:cxn>
              <a:cxn ang="0">
                <a:pos x="490" y="455"/>
              </a:cxn>
              <a:cxn ang="0">
                <a:pos x="440" y="455"/>
              </a:cxn>
              <a:cxn ang="0">
                <a:pos x="447" y="440"/>
              </a:cxn>
              <a:cxn ang="0">
                <a:pos x="461" y="426"/>
              </a:cxn>
              <a:cxn ang="0">
                <a:pos x="461" y="419"/>
              </a:cxn>
              <a:cxn ang="0">
                <a:pos x="447" y="405"/>
              </a:cxn>
              <a:cxn ang="0">
                <a:pos x="177" y="419"/>
              </a:cxn>
              <a:cxn ang="0">
                <a:pos x="92" y="369"/>
              </a:cxn>
              <a:cxn ang="0">
                <a:pos x="85" y="156"/>
              </a:cxn>
              <a:cxn ang="0">
                <a:pos x="71" y="142"/>
              </a:cxn>
              <a:cxn ang="0">
                <a:pos x="64" y="128"/>
              </a:cxn>
              <a:cxn ang="0">
                <a:pos x="49" y="114"/>
              </a:cxn>
              <a:cxn ang="0">
                <a:pos x="64" y="99"/>
              </a:cxn>
              <a:cxn ang="0">
                <a:pos x="71" y="92"/>
              </a:cxn>
              <a:cxn ang="0">
                <a:pos x="64" y="85"/>
              </a:cxn>
              <a:cxn ang="0">
                <a:pos x="49" y="85"/>
              </a:cxn>
              <a:cxn ang="0">
                <a:pos x="28" y="64"/>
              </a:cxn>
              <a:cxn ang="0">
                <a:pos x="21" y="50"/>
              </a:cxn>
              <a:cxn ang="0">
                <a:pos x="14" y="43"/>
              </a:cxn>
              <a:cxn ang="0">
                <a:pos x="7" y="21"/>
              </a:cxn>
              <a:cxn ang="0">
                <a:pos x="0" y="7"/>
              </a:cxn>
            </a:cxnLst>
            <a:rect l="0" t="0" r="r" b="b"/>
            <a:pathLst>
              <a:path w="532" h="462">
                <a:moveTo>
                  <a:pt x="0" y="7"/>
                </a:moveTo>
                <a:lnTo>
                  <a:pt x="85" y="14"/>
                </a:lnTo>
                <a:lnTo>
                  <a:pt x="135" y="7"/>
                </a:lnTo>
                <a:lnTo>
                  <a:pt x="255" y="0"/>
                </a:lnTo>
                <a:lnTo>
                  <a:pt x="305" y="0"/>
                </a:lnTo>
                <a:lnTo>
                  <a:pt x="305" y="7"/>
                </a:lnTo>
                <a:lnTo>
                  <a:pt x="319" y="14"/>
                </a:lnTo>
                <a:lnTo>
                  <a:pt x="326" y="21"/>
                </a:lnTo>
                <a:lnTo>
                  <a:pt x="326" y="21"/>
                </a:lnTo>
                <a:lnTo>
                  <a:pt x="326" y="28"/>
                </a:lnTo>
                <a:lnTo>
                  <a:pt x="326" y="35"/>
                </a:lnTo>
                <a:lnTo>
                  <a:pt x="326" y="50"/>
                </a:lnTo>
                <a:lnTo>
                  <a:pt x="326" y="57"/>
                </a:lnTo>
                <a:lnTo>
                  <a:pt x="326" y="64"/>
                </a:lnTo>
                <a:lnTo>
                  <a:pt x="333" y="78"/>
                </a:lnTo>
                <a:lnTo>
                  <a:pt x="333" y="85"/>
                </a:lnTo>
                <a:lnTo>
                  <a:pt x="333" y="92"/>
                </a:lnTo>
                <a:lnTo>
                  <a:pt x="348" y="92"/>
                </a:lnTo>
                <a:lnTo>
                  <a:pt x="355" y="99"/>
                </a:lnTo>
                <a:lnTo>
                  <a:pt x="362" y="106"/>
                </a:lnTo>
                <a:lnTo>
                  <a:pt x="362" y="114"/>
                </a:lnTo>
                <a:lnTo>
                  <a:pt x="376" y="121"/>
                </a:lnTo>
                <a:lnTo>
                  <a:pt x="383" y="128"/>
                </a:lnTo>
                <a:lnTo>
                  <a:pt x="390" y="135"/>
                </a:lnTo>
                <a:lnTo>
                  <a:pt x="390" y="163"/>
                </a:lnTo>
                <a:lnTo>
                  <a:pt x="397" y="170"/>
                </a:lnTo>
                <a:lnTo>
                  <a:pt x="404" y="163"/>
                </a:lnTo>
                <a:lnTo>
                  <a:pt x="411" y="163"/>
                </a:lnTo>
                <a:lnTo>
                  <a:pt x="411" y="156"/>
                </a:lnTo>
                <a:lnTo>
                  <a:pt x="419" y="163"/>
                </a:lnTo>
                <a:lnTo>
                  <a:pt x="426" y="163"/>
                </a:lnTo>
                <a:lnTo>
                  <a:pt x="440" y="170"/>
                </a:lnTo>
                <a:lnTo>
                  <a:pt x="440" y="170"/>
                </a:lnTo>
                <a:lnTo>
                  <a:pt x="433" y="178"/>
                </a:lnTo>
                <a:lnTo>
                  <a:pt x="433" y="192"/>
                </a:lnTo>
                <a:lnTo>
                  <a:pt x="426" y="199"/>
                </a:lnTo>
                <a:lnTo>
                  <a:pt x="426" y="213"/>
                </a:lnTo>
                <a:lnTo>
                  <a:pt x="419" y="220"/>
                </a:lnTo>
                <a:lnTo>
                  <a:pt x="419" y="227"/>
                </a:lnTo>
                <a:lnTo>
                  <a:pt x="426" y="234"/>
                </a:lnTo>
                <a:lnTo>
                  <a:pt x="433" y="241"/>
                </a:lnTo>
                <a:lnTo>
                  <a:pt x="454" y="256"/>
                </a:lnTo>
                <a:lnTo>
                  <a:pt x="454" y="256"/>
                </a:lnTo>
                <a:lnTo>
                  <a:pt x="461" y="263"/>
                </a:lnTo>
                <a:lnTo>
                  <a:pt x="468" y="263"/>
                </a:lnTo>
                <a:lnTo>
                  <a:pt x="475" y="270"/>
                </a:lnTo>
                <a:lnTo>
                  <a:pt x="482" y="277"/>
                </a:lnTo>
                <a:lnTo>
                  <a:pt x="490" y="284"/>
                </a:lnTo>
                <a:lnTo>
                  <a:pt x="490" y="284"/>
                </a:lnTo>
                <a:lnTo>
                  <a:pt x="497" y="298"/>
                </a:lnTo>
                <a:lnTo>
                  <a:pt x="504" y="313"/>
                </a:lnTo>
                <a:lnTo>
                  <a:pt x="504" y="320"/>
                </a:lnTo>
                <a:lnTo>
                  <a:pt x="497" y="327"/>
                </a:lnTo>
                <a:lnTo>
                  <a:pt x="504" y="334"/>
                </a:lnTo>
                <a:lnTo>
                  <a:pt x="511" y="348"/>
                </a:lnTo>
                <a:lnTo>
                  <a:pt x="518" y="348"/>
                </a:lnTo>
                <a:lnTo>
                  <a:pt x="532" y="348"/>
                </a:lnTo>
                <a:lnTo>
                  <a:pt x="532" y="355"/>
                </a:lnTo>
                <a:lnTo>
                  <a:pt x="532" y="362"/>
                </a:lnTo>
                <a:lnTo>
                  <a:pt x="532" y="369"/>
                </a:lnTo>
                <a:lnTo>
                  <a:pt x="525" y="376"/>
                </a:lnTo>
                <a:lnTo>
                  <a:pt x="525" y="384"/>
                </a:lnTo>
                <a:lnTo>
                  <a:pt x="525" y="391"/>
                </a:lnTo>
                <a:lnTo>
                  <a:pt x="518" y="391"/>
                </a:lnTo>
                <a:lnTo>
                  <a:pt x="511" y="391"/>
                </a:lnTo>
                <a:lnTo>
                  <a:pt x="511" y="405"/>
                </a:lnTo>
                <a:lnTo>
                  <a:pt x="504" y="405"/>
                </a:lnTo>
                <a:lnTo>
                  <a:pt x="504" y="405"/>
                </a:lnTo>
                <a:lnTo>
                  <a:pt x="504" y="398"/>
                </a:lnTo>
                <a:lnTo>
                  <a:pt x="497" y="405"/>
                </a:lnTo>
                <a:lnTo>
                  <a:pt x="504" y="412"/>
                </a:lnTo>
                <a:lnTo>
                  <a:pt x="504" y="412"/>
                </a:lnTo>
                <a:lnTo>
                  <a:pt x="497" y="419"/>
                </a:lnTo>
                <a:lnTo>
                  <a:pt x="497" y="426"/>
                </a:lnTo>
                <a:lnTo>
                  <a:pt x="490" y="433"/>
                </a:lnTo>
                <a:lnTo>
                  <a:pt x="497" y="440"/>
                </a:lnTo>
                <a:lnTo>
                  <a:pt x="497" y="440"/>
                </a:lnTo>
                <a:lnTo>
                  <a:pt x="490" y="455"/>
                </a:lnTo>
                <a:lnTo>
                  <a:pt x="440" y="462"/>
                </a:lnTo>
                <a:lnTo>
                  <a:pt x="440" y="455"/>
                </a:lnTo>
                <a:lnTo>
                  <a:pt x="440" y="448"/>
                </a:lnTo>
                <a:lnTo>
                  <a:pt x="447" y="440"/>
                </a:lnTo>
                <a:lnTo>
                  <a:pt x="454" y="433"/>
                </a:lnTo>
                <a:lnTo>
                  <a:pt x="461" y="426"/>
                </a:lnTo>
                <a:lnTo>
                  <a:pt x="461" y="419"/>
                </a:lnTo>
                <a:lnTo>
                  <a:pt x="461" y="419"/>
                </a:lnTo>
                <a:lnTo>
                  <a:pt x="454" y="412"/>
                </a:lnTo>
                <a:lnTo>
                  <a:pt x="447" y="405"/>
                </a:lnTo>
                <a:lnTo>
                  <a:pt x="305" y="412"/>
                </a:lnTo>
                <a:lnTo>
                  <a:pt x="177" y="419"/>
                </a:lnTo>
                <a:lnTo>
                  <a:pt x="99" y="426"/>
                </a:lnTo>
                <a:lnTo>
                  <a:pt x="92" y="369"/>
                </a:lnTo>
                <a:lnTo>
                  <a:pt x="92" y="156"/>
                </a:lnTo>
                <a:lnTo>
                  <a:pt x="85" y="156"/>
                </a:lnTo>
                <a:lnTo>
                  <a:pt x="78" y="149"/>
                </a:lnTo>
                <a:lnTo>
                  <a:pt x="71" y="142"/>
                </a:lnTo>
                <a:lnTo>
                  <a:pt x="71" y="135"/>
                </a:lnTo>
                <a:lnTo>
                  <a:pt x="64" y="128"/>
                </a:lnTo>
                <a:lnTo>
                  <a:pt x="57" y="121"/>
                </a:lnTo>
                <a:lnTo>
                  <a:pt x="49" y="114"/>
                </a:lnTo>
                <a:lnTo>
                  <a:pt x="57" y="106"/>
                </a:lnTo>
                <a:lnTo>
                  <a:pt x="64" y="99"/>
                </a:lnTo>
                <a:lnTo>
                  <a:pt x="71" y="99"/>
                </a:lnTo>
                <a:lnTo>
                  <a:pt x="71" y="92"/>
                </a:lnTo>
                <a:lnTo>
                  <a:pt x="71" y="92"/>
                </a:lnTo>
                <a:lnTo>
                  <a:pt x="64" y="85"/>
                </a:lnTo>
                <a:lnTo>
                  <a:pt x="57" y="78"/>
                </a:lnTo>
                <a:lnTo>
                  <a:pt x="49" y="85"/>
                </a:lnTo>
                <a:lnTo>
                  <a:pt x="35" y="71"/>
                </a:lnTo>
                <a:lnTo>
                  <a:pt x="28" y="64"/>
                </a:lnTo>
                <a:lnTo>
                  <a:pt x="28" y="57"/>
                </a:lnTo>
                <a:lnTo>
                  <a:pt x="21" y="50"/>
                </a:lnTo>
                <a:lnTo>
                  <a:pt x="21" y="50"/>
                </a:lnTo>
                <a:lnTo>
                  <a:pt x="14" y="43"/>
                </a:lnTo>
                <a:lnTo>
                  <a:pt x="7" y="35"/>
                </a:lnTo>
                <a:lnTo>
                  <a:pt x="7" y="21"/>
                </a:lnTo>
                <a:lnTo>
                  <a:pt x="0" y="14"/>
                </a:lnTo>
                <a:lnTo>
                  <a:pt x="0" y="7"/>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6" name="Freeform 71"/>
          <p:cNvSpPr>
            <a:spLocks/>
          </p:cNvSpPr>
          <p:nvPr/>
        </p:nvSpPr>
        <p:spPr bwMode="gray">
          <a:xfrm>
            <a:off x="4764502" y="3243820"/>
            <a:ext cx="451067" cy="437102"/>
          </a:xfrm>
          <a:custGeom>
            <a:avLst/>
            <a:gdLst/>
            <a:ahLst/>
            <a:cxnLst>
              <a:cxn ang="0">
                <a:pos x="78" y="14"/>
              </a:cxn>
              <a:cxn ang="0">
                <a:pos x="348" y="0"/>
              </a:cxn>
              <a:cxn ang="0">
                <a:pos x="362" y="14"/>
              </a:cxn>
              <a:cxn ang="0">
                <a:pos x="362" y="21"/>
              </a:cxn>
              <a:cxn ang="0">
                <a:pos x="348" y="35"/>
              </a:cxn>
              <a:cxn ang="0">
                <a:pos x="341" y="50"/>
              </a:cxn>
              <a:cxn ang="0">
                <a:pos x="391" y="50"/>
              </a:cxn>
              <a:cxn ang="0">
                <a:pos x="391" y="57"/>
              </a:cxn>
              <a:cxn ang="0">
                <a:pos x="391" y="71"/>
              </a:cxn>
              <a:cxn ang="0">
                <a:pos x="376" y="78"/>
              </a:cxn>
              <a:cxn ang="0">
                <a:pos x="376" y="78"/>
              </a:cxn>
              <a:cxn ang="0">
                <a:pos x="376" y="92"/>
              </a:cxn>
              <a:cxn ang="0">
                <a:pos x="369" y="99"/>
              </a:cxn>
              <a:cxn ang="0">
                <a:pos x="369" y="107"/>
              </a:cxn>
              <a:cxn ang="0">
                <a:pos x="362" y="107"/>
              </a:cxn>
              <a:cxn ang="0">
                <a:pos x="362" y="114"/>
              </a:cxn>
              <a:cxn ang="0">
                <a:pos x="369" y="135"/>
              </a:cxn>
              <a:cxn ang="0">
                <a:pos x="362" y="142"/>
              </a:cxn>
              <a:cxn ang="0">
                <a:pos x="348" y="149"/>
              </a:cxn>
              <a:cxn ang="0">
                <a:pos x="355" y="156"/>
              </a:cxn>
              <a:cxn ang="0">
                <a:pos x="348" y="170"/>
              </a:cxn>
              <a:cxn ang="0">
                <a:pos x="341" y="163"/>
              </a:cxn>
              <a:cxn ang="0">
                <a:pos x="334" y="178"/>
              </a:cxn>
              <a:cxn ang="0">
                <a:pos x="334" y="185"/>
              </a:cxn>
              <a:cxn ang="0">
                <a:pos x="334" y="192"/>
              </a:cxn>
              <a:cxn ang="0">
                <a:pos x="334" y="192"/>
              </a:cxn>
              <a:cxn ang="0">
                <a:pos x="334" y="206"/>
              </a:cxn>
              <a:cxn ang="0">
                <a:pos x="327" y="220"/>
              </a:cxn>
              <a:cxn ang="0">
                <a:pos x="320" y="220"/>
              </a:cxn>
              <a:cxn ang="0">
                <a:pos x="312" y="234"/>
              </a:cxn>
              <a:cxn ang="0">
                <a:pos x="305" y="234"/>
              </a:cxn>
              <a:cxn ang="0">
                <a:pos x="305" y="242"/>
              </a:cxn>
              <a:cxn ang="0">
                <a:pos x="312" y="249"/>
              </a:cxn>
              <a:cxn ang="0">
                <a:pos x="298" y="263"/>
              </a:cxn>
              <a:cxn ang="0">
                <a:pos x="298" y="277"/>
              </a:cxn>
              <a:cxn ang="0">
                <a:pos x="291" y="277"/>
              </a:cxn>
              <a:cxn ang="0">
                <a:pos x="298" y="284"/>
              </a:cxn>
              <a:cxn ang="0">
                <a:pos x="291" y="284"/>
              </a:cxn>
              <a:cxn ang="0">
                <a:pos x="291" y="298"/>
              </a:cxn>
              <a:cxn ang="0">
                <a:pos x="291" y="305"/>
              </a:cxn>
              <a:cxn ang="0">
                <a:pos x="291" y="305"/>
              </a:cxn>
              <a:cxn ang="0">
                <a:pos x="291" y="320"/>
              </a:cxn>
              <a:cxn ang="0">
                <a:pos x="291" y="320"/>
              </a:cxn>
              <a:cxn ang="0">
                <a:pos x="298" y="334"/>
              </a:cxn>
              <a:cxn ang="0">
                <a:pos x="298" y="341"/>
              </a:cxn>
              <a:cxn ang="0">
                <a:pos x="291" y="341"/>
              </a:cxn>
              <a:cxn ang="0">
                <a:pos x="291" y="355"/>
              </a:cxn>
              <a:cxn ang="0">
                <a:pos x="57" y="369"/>
              </a:cxn>
              <a:cxn ang="0">
                <a:pos x="29" y="313"/>
              </a:cxn>
              <a:cxn ang="0">
                <a:pos x="21" y="313"/>
              </a:cxn>
              <a:cxn ang="0">
                <a:pos x="14" y="305"/>
              </a:cxn>
              <a:cxn ang="0">
                <a:pos x="14" y="99"/>
              </a:cxn>
            </a:cxnLst>
            <a:rect l="0" t="0" r="r" b="b"/>
            <a:pathLst>
              <a:path w="391" h="369">
                <a:moveTo>
                  <a:pt x="0" y="21"/>
                </a:moveTo>
                <a:lnTo>
                  <a:pt x="78" y="14"/>
                </a:lnTo>
                <a:lnTo>
                  <a:pt x="206" y="7"/>
                </a:lnTo>
                <a:lnTo>
                  <a:pt x="348" y="0"/>
                </a:lnTo>
                <a:lnTo>
                  <a:pt x="355" y="7"/>
                </a:lnTo>
                <a:lnTo>
                  <a:pt x="362" y="14"/>
                </a:lnTo>
                <a:lnTo>
                  <a:pt x="362" y="14"/>
                </a:lnTo>
                <a:lnTo>
                  <a:pt x="362" y="21"/>
                </a:lnTo>
                <a:lnTo>
                  <a:pt x="355" y="28"/>
                </a:lnTo>
                <a:lnTo>
                  <a:pt x="348" y="35"/>
                </a:lnTo>
                <a:lnTo>
                  <a:pt x="341" y="43"/>
                </a:lnTo>
                <a:lnTo>
                  <a:pt x="341" y="50"/>
                </a:lnTo>
                <a:lnTo>
                  <a:pt x="341" y="57"/>
                </a:lnTo>
                <a:lnTo>
                  <a:pt x="391" y="50"/>
                </a:lnTo>
                <a:lnTo>
                  <a:pt x="391" y="50"/>
                </a:lnTo>
                <a:lnTo>
                  <a:pt x="391" y="57"/>
                </a:lnTo>
                <a:lnTo>
                  <a:pt x="391" y="64"/>
                </a:lnTo>
                <a:lnTo>
                  <a:pt x="391" y="71"/>
                </a:lnTo>
                <a:lnTo>
                  <a:pt x="383" y="71"/>
                </a:lnTo>
                <a:lnTo>
                  <a:pt x="376" y="78"/>
                </a:lnTo>
                <a:lnTo>
                  <a:pt x="376" y="78"/>
                </a:lnTo>
                <a:lnTo>
                  <a:pt x="376" y="78"/>
                </a:lnTo>
                <a:lnTo>
                  <a:pt x="376" y="85"/>
                </a:lnTo>
                <a:lnTo>
                  <a:pt x="376" y="92"/>
                </a:lnTo>
                <a:lnTo>
                  <a:pt x="369" y="92"/>
                </a:lnTo>
                <a:lnTo>
                  <a:pt x="369" y="99"/>
                </a:lnTo>
                <a:lnTo>
                  <a:pt x="369" y="107"/>
                </a:lnTo>
                <a:lnTo>
                  <a:pt x="369" y="107"/>
                </a:lnTo>
                <a:lnTo>
                  <a:pt x="369" y="107"/>
                </a:lnTo>
                <a:lnTo>
                  <a:pt x="362" y="107"/>
                </a:lnTo>
                <a:lnTo>
                  <a:pt x="362" y="114"/>
                </a:lnTo>
                <a:lnTo>
                  <a:pt x="362" y="114"/>
                </a:lnTo>
                <a:lnTo>
                  <a:pt x="362" y="121"/>
                </a:lnTo>
                <a:lnTo>
                  <a:pt x="369" y="135"/>
                </a:lnTo>
                <a:lnTo>
                  <a:pt x="369" y="142"/>
                </a:lnTo>
                <a:lnTo>
                  <a:pt x="362" y="142"/>
                </a:lnTo>
                <a:lnTo>
                  <a:pt x="355" y="149"/>
                </a:lnTo>
                <a:lnTo>
                  <a:pt x="348" y="149"/>
                </a:lnTo>
                <a:lnTo>
                  <a:pt x="348" y="156"/>
                </a:lnTo>
                <a:lnTo>
                  <a:pt x="355" y="156"/>
                </a:lnTo>
                <a:lnTo>
                  <a:pt x="355" y="163"/>
                </a:lnTo>
                <a:lnTo>
                  <a:pt x="348" y="170"/>
                </a:lnTo>
                <a:lnTo>
                  <a:pt x="341" y="170"/>
                </a:lnTo>
                <a:lnTo>
                  <a:pt x="341" y="163"/>
                </a:lnTo>
                <a:lnTo>
                  <a:pt x="341" y="178"/>
                </a:lnTo>
                <a:lnTo>
                  <a:pt x="334" y="178"/>
                </a:lnTo>
                <a:lnTo>
                  <a:pt x="334" y="178"/>
                </a:lnTo>
                <a:lnTo>
                  <a:pt x="334" y="185"/>
                </a:lnTo>
                <a:lnTo>
                  <a:pt x="341" y="185"/>
                </a:lnTo>
                <a:lnTo>
                  <a:pt x="334" y="192"/>
                </a:lnTo>
                <a:lnTo>
                  <a:pt x="334" y="185"/>
                </a:lnTo>
                <a:lnTo>
                  <a:pt x="334" y="192"/>
                </a:lnTo>
                <a:lnTo>
                  <a:pt x="334" y="199"/>
                </a:lnTo>
                <a:lnTo>
                  <a:pt x="334" y="206"/>
                </a:lnTo>
                <a:lnTo>
                  <a:pt x="334" y="213"/>
                </a:lnTo>
                <a:lnTo>
                  <a:pt x="327" y="220"/>
                </a:lnTo>
                <a:lnTo>
                  <a:pt x="327" y="220"/>
                </a:lnTo>
                <a:lnTo>
                  <a:pt x="320" y="220"/>
                </a:lnTo>
                <a:lnTo>
                  <a:pt x="320" y="227"/>
                </a:lnTo>
                <a:lnTo>
                  <a:pt x="312" y="234"/>
                </a:lnTo>
                <a:lnTo>
                  <a:pt x="312" y="234"/>
                </a:lnTo>
                <a:lnTo>
                  <a:pt x="305" y="234"/>
                </a:lnTo>
                <a:lnTo>
                  <a:pt x="312" y="234"/>
                </a:lnTo>
                <a:lnTo>
                  <a:pt x="305" y="242"/>
                </a:lnTo>
                <a:lnTo>
                  <a:pt x="305" y="249"/>
                </a:lnTo>
                <a:lnTo>
                  <a:pt x="312" y="249"/>
                </a:lnTo>
                <a:lnTo>
                  <a:pt x="291" y="256"/>
                </a:lnTo>
                <a:lnTo>
                  <a:pt x="298" y="263"/>
                </a:lnTo>
                <a:lnTo>
                  <a:pt x="298" y="270"/>
                </a:lnTo>
                <a:lnTo>
                  <a:pt x="298" y="277"/>
                </a:lnTo>
                <a:lnTo>
                  <a:pt x="298" y="277"/>
                </a:lnTo>
                <a:lnTo>
                  <a:pt x="291" y="277"/>
                </a:lnTo>
                <a:lnTo>
                  <a:pt x="291" y="284"/>
                </a:lnTo>
                <a:lnTo>
                  <a:pt x="298" y="284"/>
                </a:lnTo>
                <a:lnTo>
                  <a:pt x="291" y="291"/>
                </a:lnTo>
                <a:lnTo>
                  <a:pt x="291" y="284"/>
                </a:lnTo>
                <a:lnTo>
                  <a:pt x="284" y="291"/>
                </a:lnTo>
                <a:lnTo>
                  <a:pt x="291" y="298"/>
                </a:lnTo>
                <a:lnTo>
                  <a:pt x="284" y="298"/>
                </a:lnTo>
                <a:lnTo>
                  <a:pt x="291" y="305"/>
                </a:lnTo>
                <a:lnTo>
                  <a:pt x="284" y="313"/>
                </a:lnTo>
                <a:lnTo>
                  <a:pt x="291" y="305"/>
                </a:lnTo>
                <a:lnTo>
                  <a:pt x="291" y="313"/>
                </a:lnTo>
                <a:lnTo>
                  <a:pt x="291" y="320"/>
                </a:lnTo>
                <a:lnTo>
                  <a:pt x="291" y="320"/>
                </a:lnTo>
                <a:lnTo>
                  <a:pt x="291" y="320"/>
                </a:lnTo>
                <a:lnTo>
                  <a:pt x="291" y="320"/>
                </a:lnTo>
                <a:lnTo>
                  <a:pt x="298" y="334"/>
                </a:lnTo>
                <a:lnTo>
                  <a:pt x="298" y="334"/>
                </a:lnTo>
                <a:lnTo>
                  <a:pt x="298" y="341"/>
                </a:lnTo>
                <a:lnTo>
                  <a:pt x="298" y="341"/>
                </a:lnTo>
                <a:lnTo>
                  <a:pt x="291" y="341"/>
                </a:lnTo>
                <a:lnTo>
                  <a:pt x="291" y="348"/>
                </a:lnTo>
                <a:lnTo>
                  <a:pt x="291" y="355"/>
                </a:lnTo>
                <a:lnTo>
                  <a:pt x="156" y="362"/>
                </a:lnTo>
                <a:lnTo>
                  <a:pt x="57" y="369"/>
                </a:lnTo>
                <a:lnTo>
                  <a:pt x="50" y="313"/>
                </a:lnTo>
                <a:lnTo>
                  <a:pt x="29" y="313"/>
                </a:lnTo>
                <a:lnTo>
                  <a:pt x="29" y="313"/>
                </a:lnTo>
                <a:lnTo>
                  <a:pt x="21" y="313"/>
                </a:lnTo>
                <a:lnTo>
                  <a:pt x="21" y="305"/>
                </a:lnTo>
                <a:lnTo>
                  <a:pt x="14" y="305"/>
                </a:lnTo>
                <a:lnTo>
                  <a:pt x="14" y="128"/>
                </a:lnTo>
                <a:lnTo>
                  <a:pt x="14" y="99"/>
                </a:lnTo>
                <a:lnTo>
                  <a:pt x="0" y="2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7" name="Freeform 73"/>
          <p:cNvSpPr>
            <a:spLocks/>
          </p:cNvSpPr>
          <p:nvPr/>
        </p:nvSpPr>
        <p:spPr bwMode="gray">
          <a:xfrm>
            <a:off x="4830136" y="3664165"/>
            <a:ext cx="515306" cy="472014"/>
          </a:xfrm>
          <a:custGeom>
            <a:avLst/>
            <a:gdLst/>
            <a:ahLst/>
            <a:cxnLst>
              <a:cxn ang="0">
                <a:pos x="234" y="14"/>
              </a:cxn>
              <a:cxn ang="0">
                <a:pos x="241" y="29"/>
              </a:cxn>
              <a:cxn ang="0">
                <a:pos x="248" y="50"/>
              </a:cxn>
              <a:cxn ang="0">
                <a:pos x="255" y="64"/>
              </a:cxn>
              <a:cxn ang="0">
                <a:pos x="255" y="71"/>
              </a:cxn>
              <a:cxn ang="0">
                <a:pos x="255" y="85"/>
              </a:cxn>
              <a:cxn ang="0">
                <a:pos x="248" y="100"/>
              </a:cxn>
              <a:cxn ang="0">
                <a:pos x="227" y="135"/>
              </a:cxn>
              <a:cxn ang="0">
                <a:pos x="213" y="157"/>
              </a:cxn>
              <a:cxn ang="0">
                <a:pos x="206" y="178"/>
              </a:cxn>
              <a:cxn ang="0">
                <a:pos x="291" y="199"/>
              </a:cxn>
              <a:cxn ang="0">
                <a:pos x="362" y="228"/>
              </a:cxn>
              <a:cxn ang="0">
                <a:pos x="383" y="263"/>
              </a:cxn>
              <a:cxn ang="0">
                <a:pos x="390" y="277"/>
              </a:cxn>
              <a:cxn ang="0">
                <a:pos x="369" y="277"/>
              </a:cxn>
              <a:cxn ang="0">
                <a:pos x="341" y="263"/>
              </a:cxn>
              <a:cxn ang="0">
                <a:pos x="326" y="292"/>
              </a:cxn>
              <a:cxn ang="0">
                <a:pos x="376" y="284"/>
              </a:cxn>
              <a:cxn ang="0">
                <a:pos x="383" y="292"/>
              </a:cxn>
              <a:cxn ang="0">
                <a:pos x="383" y="306"/>
              </a:cxn>
              <a:cxn ang="0">
                <a:pos x="405" y="292"/>
              </a:cxn>
              <a:cxn ang="0">
                <a:pos x="405" y="313"/>
              </a:cxn>
              <a:cxn ang="0">
                <a:pos x="397" y="327"/>
              </a:cxn>
              <a:cxn ang="0">
                <a:pos x="397" y="348"/>
              </a:cxn>
              <a:cxn ang="0">
                <a:pos x="433" y="363"/>
              </a:cxn>
              <a:cxn ang="0">
                <a:pos x="440" y="377"/>
              </a:cxn>
              <a:cxn ang="0">
                <a:pos x="426" y="391"/>
              </a:cxn>
              <a:cxn ang="0">
                <a:pos x="419" y="377"/>
              </a:cxn>
              <a:cxn ang="0">
                <a:pos x="405" y="370"/>
              </a:cxn>
              <a:cxn ang="0">
                <a:pos x="383" y="355"/>
              </a:cxn>
              <a:cxn ang="0">
                <a:pos x="341" y="341"/>
              </a:cxn>
              <a:cxn ang="0">
                <a:pos x="355" y="377"/>
              </a:cxn>
              <a:cxn ang="0">
                <a:pos x="341" y="377"/>
              </a:cxn>
              <a:cxn ang="0">
                <a:pos x="312" y="370"/>
              </a:cxn>
              <a:cxn ang="0">
                <a:pos x="291" y="384"/>
              </a:cxn>
              <a:cxn ang="0">
                <a:pos x="263" y="384"/>
              </a:cxn>
              <a:cxn ang="0">
                <a:pos x="248" y="348"/>
              </a:cxn>
              <a:cxn ang="0">
                <a:pos x="241" y="355"/>
              </a:cxn>
              <a:cxn ang="0">
                <a:pos x="213" y="334"/>
              </a:cxn>
              <a:cxn ang="0">
                <a:pos x="184" y="327"/>
              </a:cxn>
              <a:cxn ang="0">
                <a:pos x="177" y="348"/>
              </a:cxn>
              <a:cxn ang="0">
                <a:pos x="114" y="348"/>
              </a:cxn>
              <a:cxn ang="0">
                <a:pos x="71" y="334"/>
              </a:cxn>
              <a:cxn ang="0">
                <a:pos x="71" y="306"/>
              </a:cxn>
              <a:cxn ang="0">
                <a:pos x="35" y="341"/>
              </a:cxn>
              <a:cxn ang="0">
                <a:pos x="28" y="320"/>
              </a:cxn>
              <a:cxn ang="0">
                <a:pos x="35" y="299"/>
              </a:cxn>
              <a:cxn ang="0">
                <a:pos x="35" y="249"/>
              </a:cxn>
              <a:cxn ang="0">
                <a:pos x="50" y="220"/>
              </a:cxn>
              <a:cxn ang="0">
                <a:pos x="43" y="192"/>
              </a:cxn>
              <a:cxn ang="0">
                <a:pos x="21" y="164"/>
              </a:cxn>
              <a:cxn ang="0">
                <a:pos x="0" y="114"/>
              </a:cxn>
            </a:cxnLst>
            <a:rect l="0" t="0" r="r" b="b"/>
            <a:pathLst>
              <a:path w="447" h="398">
                <a:moveTo>
                  <a:pt x="0" y="14"/>
                </a:moveTo>
                <a:lnTo>
                  <a:pt x="99" y="7"/>
                </a:lnTo>
                <a:lnTo>
                  <a:pt x="234" y="0"/>
                </a:lnTo>
                <a:lnTo>
                  <a:pt x="234" y="7"/>
                </a:lnTo>
                <a:lnTo>
                  <a:pt x="234" y="14"/>
                </a:lnTo>
                <a:lnTo>
                  <a:pt x="241" y="7"/>
                </a:lnTo>
                <a:lnTo>
                  <a:pt x="241" y="7"/>
                </a:lnTo>
                <a:lnTo>
                  <a:pt x="241" y="14"/>
                </a:lnTo>
                <a:lnTo>
                  <a:pt x="241" y="22"/>
                </a:lnTo>
                <a:lnTo>
                  <a:pt x="241" y="29"/>
                </a:lnTo>
                <a:lnTo>
                  <a:pt x="248" y="29"/>
                </a:lnTo>
                <a:lnTo>
                  <a:pt x="241" y="36"/>
                </a:lnTo>
                <a:lnTo>
                  <a:pt x="241" y="43"/>
                </a:lnTo>
                <a:lnTo>
                  <a:pt x="248" y="43"/>
                </a:lnTo>
                <a:lnTo>
                  <a:pt x="248" y="50"/>
                </a:lnTo>
                <a:lnTo>
                  <a:pt x="248" y="57"/>
                </a:lnTo>
                <a:lnTo>
                  <a:pt x="248" y="50"/>
                </a:lnTo>
                <a:lnTo>
                  <a:pt x="241" y="50"/>
                </a:lnTo>
                <a:lnTo>
                  <a:pt x="248" y="57"/>
                </a:lnTo>
                <a:lnTo>
                  <a:pt x="255" y="64"/>
                </a:lnTo>
                <a:lnTo>
                  <a:pt x="255" y="64"/>
                </a:lnTo>
                <a:lnTo>
                  <a:pt x="263" y="71"/>
                </a:lnTo>
                <a:lnTo>
                  <a:pt x="263" y="71"/>
                </a:lnTo>
                <a:lnTo>
                  <a:pt x="263" y="71"/>
                </a:lnTo>
                <a:lnTo>
                  <a:pt x="255" y="71"/>
                </a:lnTo>
                <a:lnTo>
                  <a:pt x="255" y="78"/>
                </a:lnTo>
                <a:lnTo>
                  <a:pt x="248" y="78"/>
                </a:lnTo>
                <a:lnTo>
                  <a:pt x="241" y="85"/>
                </a:lnTo>
                <a:lnTo>
                  <a:pt x="248" y="85"/>
                </a:lnTo>
                <a:lnTo>
                  <a:pt x="255" y="85"/>
                </a:lnTo>
                <a:lnTo>
                  <a:pt x="248" y="93"/>
                </a:lnTo>
                <a:lnTo>
                  <a:pt x="248" y="100"/>
                </a:lnTo>
                <a:lnTo>
                  <a:pt x="241" y="100"/>
                </a:lnTo>
                <a:lnTo>
                  <a:pt x="248" y="100"/>
                </a:lnTo>
                <a:lnTo>
                  <a:pt x="248" y="100"/>
                </a:lnTo>
                <a:lnTo>
                  <a:pt x="234" y="114"/>
                </a:lnTo>
                <a:lnTo>
                  <a:pt x="227" y="121"/>
                </a:lnTo>
                <a:lnTo>
                  <a:pt x="227" y="128"/>
                </a:lnTo>
                <a:lnTo>
                  <a:pt x="234" y="128"/>
                </a:lnTo>
                <a:lnTo>
                  <a:pt x="227" y="135"/>
                </a:lnTo>
                <a:lnTo>
                  <a:pt x="227" y="142"/>
                </a:lnTo>
                <a:lnTo>
                  <a:pt x="220" y="142"/>
                </a:lnTo>
                <a:lnTo>
                  <a:pt x="220" y="149"/>
                </a:lnTo>
                <a:lnTo>
                  <a:pt x="220" y="149"/>
                </a:lnTo>
                <a:lnTo>
                  <a:pt x="213" y="157"/>
                </a:lnTo>
                <a:lnTo>
                  <a:pt x="220" y="164"/>
                </a:lnTo>
                <a:lnTo>
                  <a:pt x="213" y="171"/>
                </a:lnTo>
                <a:lnTo>
                  <a:pt x="220" y="171"/>
                </a:lnTo>
                <a:lnTo>
                  <a:pt x="213" y="178"/>
                </a:lnTo>
                <a:lnTo>
                  <a:pt x="206" y="178"/>
                </a:lnTo>
                <a:lnTo>
                  <a:pt x="213" y="185"/>
                </a:lnTo>
                <a:lnTo>
                  <a:pt x="206" y="192"/>
                </a:lnTo>
                <a:lnTo>
                  <a:pt x="213" y="199"/>
                </a:lnTo>
                <a:lnTo>
                  <a:pt x="206" y="206"/>
                </a:lnTo>
                <a:lnTo>
                  <a:pt x="291" y="199"/>
                </a:lnTo>
                <a:lnTo>
                  <a:pt x="369" y="199"/>
                </a:lnTo>
                <a:lnTo>
                  <a:pt x="369" y="199"/>
                </a:lnTo>
                <a:lnTo>
                  <a:pt x="369" y="206"/>
                </a:lnTo>
                <a:lnTo>
                  <a:pt x="369" y="213"/>
                </a:lnTo>
                <a:lnTo>
                  <a:pt x="362" y="228"/>
                </a:lnTo>
                <a:lnTo>
                  <a:pt x="369" y="235"/>
                </a:lnTo>
                <a:lnTo>
                  <a:pt x="369" y="242"/>
                </a:lnTo>
                <a:lnTo>
                  <a:pt x="376" y="249"/>
                </a:lnTo>
                <a:lnTo>
                  <a:pt x="383" y="256"/>
                </a:lnTo>
                <a:lnTo>
                  <a:pt x="383" y="263"/>
                </a:lnTo>
                <a:lnTo>
                  <a:pt x="383" y="263"/>
                </a:lnTo>
                <a:lnTo>
                  <a:pt x="390" y="270"/>
                </a:lnTo>
                <a:lnTo>
                  <a:pt x="390" y="277"/>
                </a:lnTo>
                <a:lnTo>
                  <a:pt x="397" y="277"/>
                </a:lnTo>
                <a:lnTo>
                  <a:pt x="390" y="277"/>
                </a:lnTo>
                <a:lnTo>
                  <a:pt x="390" y="277"/>
                </a:lnTo>
                <a:lnTo>
                  <a:pt x="383" y="277"/>
                </a:lnTo>
                <a:lnTo>
                  <a:pt x="376" y="277"/>
                </a:lnTo>
                <a:lnTo>
                  <a:pt x="376" y="270"/>
                </a:lnTo>
                <a:lnTo>
                  <a:pt x="369" y="277"/>
                </a:lnTo>
                <a:lnTo>
                  <a:pt x="369" y="270"/>
                </a:lnTo>
                <a:lnTo>
                  <a:pt x="362" y="270"/>
                </a:lnTo>
                <a:lnTo>
                  <a:pt x="355" y="263"/>
                </a:lnTo>
                <a:lnTo>
                  <a:pt x="348" y="263"/>
                </a:lnTo>
                <a:lnTo>
                  <a:pt x="341" y="263"/>
                </a:lnTo>
                <a:lnTo>
                  <a:pt x="334" y="263"/>
                </a:lnTo>
                <a:lnTo>
                  <a:pt x="326" y="277"/>
                </a:lnTo>
                <a:lnTo>
                  <a:pt x="319" y="284"/>
                </a:lnTo>
                <a:lnTo>
                  <a:pt x="319" y="292"/>
                </a:lnTo>
                <a:lnTo>
                  <a:pt x="326" y="292"/>
                </a:lnTo>
                <a:lnTo>
                  <a:pt x="334" y="292"/>
                </a:lnTo>
                <a:lnTo>
                  <a:pt x="355" y="292"/>
                </a:lnTo>
                <a:lnTo>
                  <a:pt x="362" y="284"/>
                </a:lnTo>
                <a:lnTo>
                  <a:pt x="369" y="284"/>
                </a:lnTo>
                <a:lnTo>
                  <a:pt x="376" y="284"/>
                </a:lnTo>
                <a:lnTo>
                  <a:pt x="376" y="277"/>
                </a:lnTo>
                <a:lnTo>
                  <a:pt x="376" y="284"/>
                </a:lnTo>
                <a:lnTo>
                  <a:pt x="383" y="284"/>
                </a:lnTo>
                <a:lnTo>
                  <a:pt x="383" y="284"/>
                </a:lnTo>
                <a:lnTo>
                  <a:pt x="383" y="292"/>
                </a:lnTo>
                <a:lnTo>
                  <a:pt x="369" y="299"/>
                </a:lnTo>
                <a:lnTo>
                  <a:pt x="369" y="299"/>
                </a:lnTo>
                <a:lnTo>
                  <a:pt x="376" y="306"/>
                </a:lnTo>
                <a:lnTo>
                  <a:pt x="383" y="299"/>
                </a:lnTo>
                <a:lnTo>
                  <a:pt x="383" y="306"/>
                </a:lnTo>
                <a:lnTo>
                  <a:pt x="390" y="306"/>
                </a:lnTo>
                <a:lnTo>
                  <a:pt x="390" y="299"/>
                </a:lnTo>
                <a:lnTo>
                  <a:pt x="390" y="292"/>
                </a:lnTo>
                <a:lnTo>
                  <a:pt x="405" y="284"/>
                </a:lnTo>
                <a:lnTo>
                  <a:pt x="405" y="292"/>
                </a:lnTo>
                <a:lnTo>
                  <a:pt x="405" y="299"/>
                </a:lnTo>
                <a:lnTo>
                  <a:pt x="412" y="306"/>
                </a:lnTo>
                <a:lnTo>
                  <a:pt x="412" y="313"/>
                </a:lnTo>
                <a:lnTo>
                  <a:pt x="412" y="320"/>
                </a:lnTo>
                <a:lnTo>
                  <a:pt x="405" y="313"/>
                </a:lnTo>
                <a:lnTo>
                  <a:pt x="405" y="313"/>
                </a:lnTo>
                <a:lnTo>
                  <a:pt x="397" y="320"/>
                </a:lnTo>
                <a:lnTo>
                  <a:pt x="397" y="327"/>
                </a:lnTo>
                <a:lnTo>
                  <a:pt x="405" y="334"/>
                </a:lnTo>
                <a:lnTo>
                  <a:pt x="397" y="327"/>
                </a:lnTo>
                <a:lnTo>
                  <a:pt x="390" y="327"/>
                </a:lnTo>
                <a:lnTo>
                  <a:pt x="390" y="334"/>
                </a:lnTo>
                <a:lnTo>
                  <a:pt x="383" y="334"/>
                </a:lnTo>
                <a:lnTo>
                  <a:pt x="390" y="341"/>
                </a:lnTo>
                <a:lnTo>
                  <a:pt x="397" y="348"/>
                </a:lnTo>
                <a:lnTo>
                  <a:pt x="405" y="348"/>
                </a:lnTo>
                <a:lnTo>
                  <a:pt x="405" y="355"/>
                </a:lnTo>
                <a:lnTo>
                  <a:pt x="412" y="355"/>
                </a:lnTo>
                <a:lnTo>
                  <a:pt x="419" y="355"/>
                </a:lnTo>
                <a:lnTo>
                  <a:pt x="433" y="363"/>
                </a:lnTo>
                <a:lnTo>
                  <a:pt x="440" y="363"/>
                </a:lnTo>
                <a:lnTo>
                  <a:pt x="440" y="370"/>
                </a:lnTo>
                <a:lnTo>
                  <a:pt x="447" y="370"/>
                </a:lnTo>
                <a:lnTo>
                  <a:pt x="447" y="377"/>
                </a:lnTo>
                <a:lnTo>
                  <a:pt x="440" y="377"/>
                </a:lnTo>
                <a:lnTo>
                  <a:pt x="440" y="377"/>
                </a:lnTo>
                <a:lnTo>
                  <a:pt x="440" y="384"/>
                </a:lnTo>
                <a:lnTo>
                  <a:pt x="440" y="391"/>
                </a:lnTo>
                <a:lnTo>
                  <a:pt x="426" y="384"/>
                </a:lnTo>
                <a:lnTo>
                  <a:pt x="426" y="391"/>
                </a:lnTo>
                <a:lnTo>
                  <a:pt x="419" y="398"/>
                </a:lnTo>
                <a:lnTo>
                  <a:pt x="412" y="398"/>
                </a:lnTo>
                <a:lnTo>
                  <a:pt x="419" y="391"/>
                </a:lnTo>
                <a:lnTo>
                  <a:pt x="426" y="384"/>
                </a:lnTo>
                <a:lnTo>
                  <a:pt x="419" y="377"/>
                </a:lnTo>
                <a:lnTo>
                  <a:pt x="419" y="384"/>
                </a:lnTo>
                <a:lnTo>
                  <a:pt x="412" y="384"/>
                </a:lnTo>
                <a:lnTo>
                  <a:pt x="412" y="377"/>
                </a:lnTo>
                <a:lnTo>
                  <a:pt x="405" y="370"/>
                </a:lnTo>
                <a:lnTo>
                  <a:pt x="405" y="370"/>
                </a:lnTo>
                <a:lnTo>
                  <a:pt x="397" y="370"/>
                </a:lnTo>
                <a:lnTo>
                  <a:pt x="390" y="363"/>
                </a:lnTo>
                <a:lnTo>
                  <a:pt x="383" y="363"/>
                </a:lnTo>
                <a:lnTo>
                  <a:pt x="376" y="363"/>
                </a:lnTo>
                <a:lnTo>
                  <a:pt x="383" y="355"/>
                </a:lnTo>
                <a:lnTo>
                  <a:pt x="376" y="355"/>
                </a:lnTo>
                <a:lnTo>
                  <a:pt x="369" y="355"/>
                </a:lnTo>
                <a:lnTo>
                  <a:pt x="369" y="348"/>
                </a:lnTo>
                <a:lnTo>
                  <a:pt x="341" y="341"/>
                </a:lnTo>
                <a:lnTo>
                  <a:pt x="341" y="341"/>
                </a:lnTo>
                <a:lnTo>
                  <a:pt x="341" y="348"/>
                </a:lnTo>
                <a:lnTo>
                  <a:pt x="355" y="355"/>
                </a:lnTo>
                <a:lnTo>
                  <a:pt x="362" y="370"/>
                </a:lnTo>
                <a:lnTo>
                  <a:pt x="355" y="370"/>
                </a:lnTo>
                <a:lnTo>
                  <a:pt x="355" y="377"/>
                </a:lnTo>
                <a:lnTo>
                  <a:pt x="355" y="384"/>
                </a:lnTo>
                <a:lnTo>
                  <a:pt x="348" y="384"/>
                </a:lnTo>
                <a:lnTo>
                  <a:pt x="341" y="391"/>
                </a:lnTo>
                <a:lnTo>
                  <a:pt x="341" y="384"/>
                </a:lnTo>
                <a:lnTo>
                  <a:pt x="341" y="377"/>
                </a:lnTo>
                <a:lnTo>
                  <a:pt x="334" y="370"/>
                </a:lnTo>
                <a:lnTo>
                  <a:pt x="326" y="377"/>
                </a:lnTo>
                <a:lnTo>
                  <a:pt x="326" y="370"/>
                </a:lnTo>
                <a:lnTo>
                  <a:pt x="319" y="370"/>
                </a:lnTo>
                <a:lnTo>
                  <a:pt x="312" y="370"/>
                </a:lnTo>
                <a:lnTo>
                  <a:pt x="305" y="370"/>
                </a:lnTo>
                <a:lnTo>
                  <a:pt x="305" y="377"/>
                </a:lnTo>
                <a:lnTo>
                  <a:pt x="305" y="384"/>
                </a:lnTo>
                <a:lnTo>
                  <a:pt x="298" y="391"/>
                </a:lnTo>
                <a:lnTo>
                  <a:pt x="291" y="384"/>
                </a:lnTo>
                <a:lnTo>
                  <a:pt x="291" y="384"/>
                </a:lnTo>
                <a:lnTo>
                  <a:pt x="284" y="391"/>
                </a:lnTo>
                <a:lnTo>
                  <a:pt x="277" y="384"/>
                </a:lnTo>
                <a:lnTo>
                  <a:pt x="270" y="384"/>
                </a:lnTo>
                <a:lnTo>
                  <a:pt x="263" y="384"/>
                </a:lnTo>
                <a:lnTo>
                  <a:pt x="263" y="377"/>
                </a:lnTo>
                <a:lnTo>
                  <a:pt x="263" y="370"/>
                </a:lnTo>
                <a:lnTo>
                  <a:pt x="255" y="363"/>
                </a:lnTo>
                <a:lnTo>
                  <a:pt x="248" y="355"/>
                </a:lnTo>
                <a:lnTo>
                  <a:pt x="248" y="348"/>
                </a:lnTo>
                <a:lnTo>
                  <a:pt x="248" y="348"/>
                </a:lnTo>
                <a:lnTo>
                  <a:pt x="248" y="341"/>
                </a:lnTo>
                <a:lnTo>
                  <a:pt x="248" y="348"/>
                </a:lnTo>
                <a:lnTo>
                  <a:pt x="248" y="348"/>
                </a:lnTo>
                <a:lnTo>
                  <a:pt x="241" y="355"/>
                </a:lnTo>
                <a:lnTo>
                  <a:pt x="234" y="348"/>
                </a:lnTo>
                <a:lnTo>
                  <a:pt x="227" y="348"/>
                </a:lnTo>
                <a:lnTo>
                  <a:pt x="220" y="341"/>
                </a:lnTo>
                <a:lnTo>
                  <a:pt x="220" y="341"/>
                </a:lnTo>
                <a:lnTo>
                  <a:pt x="213" y="334"/>
                </a:lnTo>
                <a:lnTo>
                  <a:pt x="199" y="334"/>
                </a:lnTo>
                <a:lnTo>
                  <a:pt x="199" y="334"/>
                </a:lnTo>
                <a:lnTo>
                  <a:pt x="192" y="334"/>
                </a:lnTo>
                <a:lnTo>
                  <a:pt x="199" y="327"/>
                </a:lnTo>
                <a:lnTo>
                  <a:pt x="184" y="327"/>
                </a:lnTo>
                <a:lnTo>
                  <a:pt x="177" y="334"/>
                </a:lnTo>
                <a:lnTo>
                  <a:pt x="177" y="334"/>
                </a:lnTo>
                <a:lnTo>
                  <a:pt x="170" y="334"/>
                </a:lnTo>
                <a:lnTo>
                  <a:pt x="170" y="341"/>
                </a:lnTo>
                <a:lnTo>
                  <a:pt x="177" y="348"/>
                </a:lnTo>
                <a:lnTo>
                  <a:pt x="170" y="348"/>
                </a:lnTo>
                <a:lnTo>
                  <a:pt x="163" y="355"/>
                </a:lnTo>
                <a:lnTo>
                  <a:pt x="156" y="355"/>
                </a:lnTo>
                <a:lnTo>
                  <a:pt x="128" y="348"/>
                </a:lnTo>
                <a:lnTo>
                  <a:pt x="114" y="348"/>
                </a:lnTo>
                <a:lnTo>
                  <a:pt x="106" y="341"/>
                </a:lnTo>
                <a:lnTo>
                  <a:pt x="92" y="341"/>
                </a:lnTo>
                <a:lnTo>
                  <a:pt x="78" y="334"/>
                </a:lnTo>
                <a:lnTo>
                  <a:pt x="71" y="334"/>
                </a:lnTo>
                <a:lnTo>
                  <a:pt x="71" y="334"/>
                </a:lnTo>
                <a:lnTo>
                  <a:pt x="71" y="327"/>
                </a:lnTo>
                <a:lnTo>
                  <a:pt x="78" y="327"/>
                </a:lnTo>
                <a:lnTo>
                  <a:pt x="78" y="320"/>
                </a:lnTo>
                <a:lnTo>
                  <a:pt x="71" y="313"/>
                </a:lnTo>
                <a:lnTo>
                  <a:pt x="71" y="306"/>
                </a:lnTo>
                <a:lnTo>
                  <a:pt x="64" y="327"/>
                </a:lnTo>
                <a:lnTo>
                  <a:pt x="57" y="327"/>
                </a:lnTo>
                <a:lnTo>
                  <a:pt x="64" y="334"/>
                </a:lnTo>
                <a:lnTo>
                  <a:pt x="64" y="334"/>
                </a:lnTo>
                <a:lnTo>
                  <a:pt x="35" y="341"/>
                </a:lnTo>
                <a:lnTo>
                  <a:pt x="28" y="341"/>
                </a:lnTo>
                <a:lnTo>
                  <a:pt x="21" y="341"/>
                </a:lnTo>
                <a:lnTo>
                  <a:pt x="21" y="334"/>
                </a:lnTo>
                <a:lnTo>
                  <a:pt x="28" y="327"/>
                </a:lnTo>
                <a:lnTo>
                  <a:pt x="28" y="320"/>
                </a:lnTo>
                <a:lnTo>
                  <a:pt x="28" y="313"/>
                </a:lnTo>
                <a:lnTo>
                  <a:pt x="28" y="313"/>
                </a:lnTo>
                <a:lnTo>
                  <a:pt x="28" y="313"/>
                </a:lnTo>
                <a:lnTo>
                  <a:pt x="35" y="306"/>
                </a:lnTo>
                <a:lnTo>
                  <a:pt x="35" y="299"/>
                </a:lnTo>
                <a:lnTo>
                  <a:pt x="35" y="284"/>
                </a:lnTo>
                <a:lnTo>
                  <a:pt x="28" y="277"/>
                </a:lnTo>
                <a:lnTo>
                  <a:pt x="35" y="270"/>
                </a:lnTo>
                <a:lnTo>
                  <a:pt x="35" y="256"/>
                </a:lnTo>
                <a:lnTo>
                  <a:pt x="35" y="249"/>
                </a:lnTo>
                <a:lnTo>
                  <a:pt x="43" y="242"/>
                </a:lnTo>
                <a:lnTo>
                  <a:pt x="43" y="242"/>
                </a:lnTo>
                <a:lnTo>
                  <a:pt x="43" y="235"/>
                </a:lnTo>
                <a:lnTo>
                  <a:pt x="43" y="228"/>
                </a:lnTo>
                <a:lnTo>
                  <a:pt x="50" y="220"/>
                </a:lnTo>
                <a:lnTo>
                  <a:pt x="43" y="213"/>
                </a:lnTo>
                <a:lnTo>
                  <a:pt x="50" y="206"/>
                </a:lnTo>
                <a:lnTo>
                  <a:pt x="43" y="199"/>
                </a:lnTo>
                <a:lnTo>
                  <a:pt x="43" y="192"/>
                </a:lnTo>
                <a:lnTo>
                  <a:pt x="43" y="192"/>
                </a:lnTo>
                <a:lnTo>
                  <a:pt x="35" y="185"/>
                </a:lnTo>
                <a:lnTo>
                  <a:pt x="35" y="178"/>
                </a:lnTo>
                <a:lnTo>
                  <a:pt x="28" y="171"/>
                </a:lnTo>
                <a:lnTo>
                  <a:pt x="28" y="171"/>
                </a:lnTo>
                <a:lnTo>
                  <a:pt x="21" y="164"/>
                </a:lnTo>
                <a:lnTo>
                  <a:pt x="21" y="157"/>
                </a:lnTo>
                <a:lnTo>
                  <a:pt x="21" y="142"/>
                </a:lnTo>
                <a:lnTo>
                  <a:pt x="14" y="128"/>
                </a:lnTo>
                <a:lnTo>
                  <a:pt x="14" y="128"/>
                </a:lnTo>
                <a:lnTo>
                  <a:pt x="0" y="114"/>
                </a:lnTo>
                <a:lnTo>
                  <a:pt x="0" y="14"/>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8" name="Freeform 75"/>
          <p:cNvSpPr>
            <a:spLocks/>
          </p:cNvSpPr>
          <p:nvPr/>
        </p:nvSpPr>
        <p:spPr bwMode="gray">
          <a:xfrm>
            <a:off x="5035421" y="2013511"/>
            <a:ext cx="16758" cy="18155"/>
          </a:xfrm>
          <a:custGeom>
            <a:avLst/>
            <a:gdLst/>
            <a:ahLst/>
            <a:cxnLst>
              <a:cxn ang="0">
                <a:pos x="15" y="0"/>
              </a:cxn>
              <a:cxn ang="0">
                <a:pos x="15" y="0"/>
              </a:cxn>
              <a:cxn ang="0">
                <a:pos x="7" y="8"/>
              </a:cxn>
              <a:cxn ang="0">
                <a:pos x="0" y="15"/>
              </a:cxn>
              <a:cxn ang="0">
                <a:pos x="15" y="0"/>
              </a:cxn>
            </a:cxnLst>
            <a:rect l="0" t="0" r="r" b="b"/>
            <a:pathLst>
              <a:path w="15" h="15">
                <a:moveTo>
                  <a:pt x="15" y="0"/>
                </a:moveTo>
                <a:lnTo>
                  <a:pt x="15" y="0"/>
                </a:lnTo>
                <a:lnTo>
                  <a:pt x="7" y="8"/>
                </a:lnTo>
                <a:lnTo>
                  <a:pt x="0" y="15"/>
                </a:lnTo>
                <a:lnTo>
                  <a:pt x="15" y="0"/>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79" name="Freeform 76"/>
          <p:cNvSpPr>
            <a:spLocks/>
          </p:cNvSpPr>
          <p:nvPr/>
        </p:nvSpPr>
        <p:spPr bwMode="gray">
          <a:xfrm>
            <a:off x="5035421" y="2013511"/>
            <a:ext cx="16758" cy="18155"/>
          </a:xfrm>
          <a:custGeom>
            <a:avLst/>
            <a:gdLst/>
            <a:ahLst/>
            <a:cxnLst>
              <a:cxn ang="0">
                <a:pos x="15" y="0"/>
              </a:cxn>
              <a:cxn ang="0">
                <a:pos x="15" y="0"/>
              </a:cxn>
              <a:cxn ang="0">
                <a:pos x="7" y="8"/>
              </a:cxn>
              <a:cxn ang="0">
                <a:pos x="0" y="15"/>
              </a:cxn>
              <a:cxn ang="0">
                <a:pos x="15" y="0"/>
              </a:cxn>
            </a:cxnLst>
            <a:rect l="0" t="0" r="r" b="b"/>
            <a:pathLst>
              <a:path w="15" h="15">
                <a:moveTo>
                  <a:pt x="15" y="0"/>
                </a:moveTo>
                <a:lnTo>
                  <a:pt x="15" y="0"/>
                </a:lnTo>
                <a:lnTo>
                  <a:pt x="7" y="8"/>
                </a:lnTo>
                <a:lnTo>
                  <a:pt x="0" y="15"/>
                </a:lnTo>
                <a:lnTo>
                  <a:pt x="15" y="0"/>
                </a:lnTo>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0" name="Rectangle 77"/>
          <p:cNvSpPr>
            <a:spLocks noChangeArrowheads="1"/>
          </p:cNvSpPr>
          <p:nvPr/>
        </p:nvSpPr>
        <p:spPr bwMode="gray">
          <a:xfrm>
            <a:off x="5052180" y="2005132"/>
            <a:ext cx="8379" cy="1397"/>
          </a:xfrm>
          <a:prstGeom prst="rect">
            <a:avLst/>
          </a:prstGeom>
          <a:solidFill>
            <a:srgbClr val="E4ECF2"/>
          </a:solidFill>
          <a:ln w="9525">
            <a:solidFill>
              <a:schemeClr val="bg1">
                <a:lumMod val="85000"/>
              </a:schemeClr>
            </a:solidFill>
            <a:miter lim="800000"/>
            <a:headEnd/>
            <a:tailEnd/>
          </a:ln>
        </p:spPr>
        <p:txBody>
          <a:bodyPr/>
          <a:lstStyle/>
          <a:p>
            <a:pPr>
              <a:defRPr/>
            </a:pPr>
            <a:endParaRPr lang="en-US" sz="1200">
              <a:solidFill>
                <a:prstClr val="black"/>
              </a:solidFill>
              <a:ea typeface="ＭＳ Ｐゴシック" pitchFamily="34" charset="-128"/>
            </a:endParaRPr>
          </a:p>
        </p:txBody>
      </p:sp>
      <p:sp>
        <p:nvSpPr>
          <p:cNvPr id="181" name="Freeform 78"/>
          <p:cNvSpPr>
            <a:spLocks/>
          </p:cNvSpPr>
          <p:nvPr/>
        </p:nvSpPr>
        <p:spPr bwMode="gray">
          <a:xfrm>
            <a:off x="5052180" y="2005132"/>
            <a:ext cx="8379" cy="1397"/>
          </a:xfrm>
          <a:custGeom>
            <a:avLst/>
            <a:gdLst/>
            <a:ahLst/>
            <a:cxnLst>
              <a:cxn ang="0">
                <a:pos x="7" y="0"/>
              </a:cxn>
              <a:cxn ang="0">
                <a:pos x="0" y="0"/>
              </a:cxn>
              <a:cxn ang="0">
                <a:pos x="0" y="0"/>
              </a:cxn>
              <a:cxn ang="0">
                <a:pos x="7" y="0"/>
              </a:cxn>
            </a:cxnLst>
            <a:rect l="0" t="0" r="r" b="b"/>
            <a:pathLst>
              <a:path w="7">
                <a:moveTo>
                  <a:pt x="7" y="0"/>
                </a:moveTo>
                <a:lnTo>
                  <a:pt x="0" y="0"/>
                </a:lnTo>
                <a:lnTo>
                  <a:pt x="0" y="0"/>
                </a:lnTo>
                <a:lnTo>
                  <a:pt x="7" y="0"/>
                </a:lnTo>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2" name="Freeform 85"/>
          <p:cNvSpPr>
            <a:spLocks/>
          </p:cNvSpPr>
          <p:nvPr/>
        </p:nvSpPr>
        <p:spPr bwMode="gray">
          <a:xfrm>
            <a:off x="4870638" y="2005135"/>
            <a:ext cx="459445" cy="523684"/>
          </a:xfrm>
          <a:custGeom>
            <a:avLst/>
            <a:gdLst/>
            <a:ahLst/>
            <a:cxnLst>
              <a:cxn ang="0">
                <a:pos x="64" y="29"/>
              </a:cxn>
              <a:cxn ang="0">
                <a:pos x="107" y="15"/>
              </a:cxn>
              <a:cxn ang="0">
                <a:pos x="128" y="0"/>
              </a:cxn>
              <a:cxn ang="0">
                <a:pos x="142" y="7"/>
              </a:cxn>
              <a:cxn ang="0">
                <a:pos x="135" y="29"/>
              </a:cxn>
              <a:cxn ang="0">
                <a:pos x="149" y="29"/>
              </a:cxn>
              <a:cxn ang="0">
                <a:pos x="171" y="36"/>
              </a:cxn>
              <a:cxn ang="0">
                <a:pos x="185" y="43"/>
              </a:cxn>
              <a:cxn ang="0">
                <a:pos x="284" y="79"/>
              </a:cxn>
              <a:cxn ang="0">
                <a:pos x="306" y="79"/>
              </a:cxn>
              <a:cxn ang="0">
                <a:pos x="334" y="86"/>
              </a:cxn>
              <a:cxn ang="0">
                <a:pos x="355" y="100"/>
              </a:cxn>
              <a:cxn ang="0">
                <a:pos x="362" y="114"/>
              </a:cxn>
              <a:cxn ang="0">
                <a:pos x="362" y="142"/>
              </a:cxn>
              <a:cxn ang="0">
                <a:pos x="370" y="150"/>
              </a:cxn>
              <a:cxn ang="0">
                <a:pos x="377" y="164"/>
              </a:cxn>
              <a:cxn ang="0">
                <a:pos x="377" y="178"/>
              </a:cxn>
              <a:cxn ang="0">
                <a:pos x="362" y="192"/>
              </a:cxn>
              <a:cxn ang="0">
                <a:pos x="355" y="214"/>
              </a:cxn>
              <a:cxn ang="0">
                <a:pos x="362" y="221"/>
              </a:cxn>
              <a:cxn ang="0">
                <a:pos x="377" y="199"/>
              </a:cxn>
              <a:cxn ang="0">
                <a:pos x="391" y="185"/>
              </a:cxn>
              <a:cxn ang="0">
                <a:pos x="398" y="206"/>
              </a:cxn>
              <a:cxn ang="0">
                <a:pos x="391" y="242"/>
              </a:cxn>
              <a:cxn ang="0">
                <a:pos x="391" y="263"/>
              </a:cxn>
              <a:cxn ang="0">
                <a:pos x="384" y="292"/>
              </a:cxn>
              <a:cxn ang="0">
                <a:pos x="384" y="320"/>
              </a:cxn>
              <a:cxn ang="0">
                <a:pos x="377" y="341"/>
              </a:cxn>
              <a:cxn ang="0">
                <a:pos x="377" y="377"/>
              </a:cxn>
              <a:cxn ang="0">
                <a:pos x="391" y="398"/>
              </a:cxn>
              <a:cxn ang="0">
                <a:pos x="391" y="413"/>
              </a:cxn>
              <a:cxn ang="0">
                <a:pos x="299" y="434"/>
              </a:cxn>
              <a:cxn ang="0">
                <a:pos x="157" y="427"/>
              </a:cxn>
              <a:cxn ang="0">
                <a:pos x="149" y="405"/>
              </a:cxn>
              <a:cxn ang="0">
                <a:pos x="142" y="384"/>
              </a:cxn>
              <a:cxn ang="0">
                <a:pos x="135" y="363"/>
              </a:cxn>
              <a:cxn ang="0">
                <a:pos x="135" y="349"/>
              </a:cxn>
              <a:cxn ang="0">
                <a:pos x="128" y="327"/>
              </a:cxn>
              <a:cxn ang="0">
                <a:pos x="114" y="299"/>
              </a:cxn>
              <a:cxn ang="0">
                <a:pos x="100" y="292"/>
              </a:cxn>
              <a:cxn ang="0">
                <a:pos x="64" y="256"/>
              </a:cxn>
              <a:cxn ang="0">
                <a:pos x="50" y="242"/>
              </a:cxn>
              <a:cxn ang="0">
                <a:pos x="22" y="235"/>
              </a:cxn>
              <a:cxn ang="0">
                <a:pos x="15" y="206"/>
              </a:cxn>
              <a:cxn ang="0">
                <a:pos x="15" y="178"/>
              </a:cxn>
              <a:cxn ang="0">
                <a:pos x="8" y="142"/>
              </a:cxn>
              <a:cxn ang="0">
                <a:pos x="8" y="128"/>
              </a:cxn>
              <a:cxn ang="0">
                <a:pos x="29" y="107"/>
              </a:cxn>
              <a:cxn ang="0">
                <a:pos x="43" y="86"/>
              </a:cxn>
              <a:cxn ang="0">
                <a:pos x="50" y="29"/>
              </a:cxn>
            </a:cxnLst>
            <a:rect l="0" t="0" r="r" b="b"/>
            <a:pathLst>
              <a:path w="398" h="441">
                <a:moveTo>
                  <a:pt x="50" y="22"/>
                </a:moveTo>
                <a:lnTo>
                  <a:pt x="57" y="29"/>
                </a:lnTo>
                <a:lnTo>
                  <a:pt x="64" y="29"/>
                </a:lnTo>
                <a:lnTo>
                  <a:pt x="71" y="29"/>
                </a:lnTo>
                <a:lnTo>
                  <a:pt x="100" y="22"/>
                </a:lnTo>
                <a:lnTo>
                  <a:pt x="107" y="15"/>
                </a:lnTo>
                <a:lnTo>
                  <a:pt x="114" y="7"/>
                </a:lnTo>
                <a:lnTo>
                  <a:pt x="121" y="7"/>
                </a:lnTo>
                <a:lnTo>
                  <a:pt x="128" y="0"/>
                </a:lnTo>
                <a:lnTo>
                  <a:pt x="135" y="0"/>
                </a:lnTo>
                <a:lnTo>
                  <a:pt x="142" y="0"/>
                </a:lnTo>
                <a:lnTo>
                  <a:pt x="142" y="7"/>
                </a:lnTo>
                <a:lnTo>
                  <a:pt x="135" y="15"/>
                </a:lnTo>
                <a:lnTo>
                  <a:pt x="135" y="22"/>
                </a:lnTo>
                <a:lnTo>
                  <a:pt x="135" y="29"/>
                </a:lnTo>
                <a:lnTo>
                  <a:pt x="135" y="36"/>
                </a:lnTo>
                <a:lnTo>
                  <a:pt x="142" y="36"/>
                </a:lnTo>
                <a:lnTo>
                  <a:pt x="149" y="29"/>
                </a:lnTo>
                <a:lnTo>
                  <a:pt x="157" y="29"/>
                </a:lnTo>
                <a:lnTo>
                  <a:pt x="157" y="36"/>
                </a:lnTo>
                <a:lnTo>
                  <a:pt x="171" y="36"/>
                </a:lnTo>
                <a:lnTo>
                  <a:pt x="171" y="36"/>
                </a:lnTo>
                <a:lnTo>
                  <a:pt x="178" y="43"/>
                </a:lnTo>
                <a:lnTo>
                  <a:pt x="185" y="43"/>
                </a:lnTo>
                <a:lnTo>
                  <a:pt x="192" y="57"/>
                </a:lnTo>
                <a:lnTo>
                  <a:pt x="263" y="71"/>
                </a:lnTo>
                <a:lnTo>
                  <a:pt x="284" y="79"/>
                </a:lnTo>
                <a:lnTo>
                  <a:pt x="284" y="79"/>
                </a:lnTo>
                <a:lnTo>
                  <a:pt x="299" y="79"/>
                </a:lnTo>
                <a:lnTo>
                  <a:pt x="306" y="79"/>
                </a:lnTo>
                <a:lnTo>
                  <a:pt x="313" y="86"/>
                </a:lnTo>
                <a:lnTo>
                  <a:pt x="327" y="86"/>
                </a:lnTo>
                <a:lnTo>
                  <a:pt x="334" y="86"/>
                </a:lnTo>
                <a:lnTo>
                  <a:pt x="334" y="100"/>
                </a:lnTo>
                <a:lnTo>
                  <a:pt x="341" y="100"/>
                </a:lnTo>
                <a:lnTo>
                  <a:pt x="355" y="100"/>
                </a:lnTo>
                <a:lnTo>
                  <a:pt x="362" y="107"/>
                </a:lnTo>
                <a:lnTo>
                  <a:pt x="355" y="114"/>
                </a:lnTo>
                <a:lnTo>
                  <a:pt x="362" y="114"/>
                </a:lnTo>
                <a:lnTo>
                  <a:pt x="362" y="128"/>
                </a:lnTo>
                <a:lnTo>
                  <a:pt x="355" y="135"/>
                </a:lnTo>
                <a:lnTo>
                  <a:pt x="362" y="142"/>
                </a:lnTo>
                <a:lnTo>
                  <a:pt x="370" y="142"/>
                </a:lnTo>
                <a:lnTo>
                  <a:pt x="370" y="142"/>
                </a:lnTo>
                <a:lnTo>
                  <a:pt x="370" y="150"/>
                </a:lnTo>
                <a:lnTo>
                  <a:pt x="370" y="157"/>
                </a:lnTo>
                <a:lnTo>
                  <a:pt x="377" y="164"/>
                </a:lnTo>
                <a:lnTo>
                  <a:pt x="377" y="164"/>
                </a:lnTo>
                <a:lnTo>
                  <a:pt x="377" y="164"/>
                </a:lnTo>
                <a:lnTo>
                  <a:pt x="377" y="171"/>
                </a:lnTo>
                <a:lnTo>
                  <a:pt x="377" y="178"/>
                </a:lnTo>
                <a:lnTo>
                  <a:pt x="370" y="178"/>
                </a:lnTo>
                <a:lnTo>
                  <a:pt x="362" y="185"/>
                </a:lnTo>
                <a:lnTo>
                  <a:pt x="362" y="192"/>
                </a:lnTo>
                <a:lnTo>
                  <a:pt x="362" y="192"/>
                </a:lnTo>
                <a:lnTo>
                  <a:pt x="355" y="206"/>
                </a:lnTo>
                <a:lnTo>
                  <a:pt x="355" y="214"/>
                </a:lnTo>
                <a:lnTo>
                  <a:pt x="355" y="221"/>
                </a:lnTo>
                <a:lnTo>
                  <a:pt x="362" y="221"/>
                </a:lnTo>
                <a:lnTo>
                  <a:pt x="362" y="221"/>
                </a:lnTo>
                <a:lnTo>
                  <a:pt x="370" y="214"/>
                </a:lnTo>
                <a:lnTo>
                  <a:pt x="377" y="206"/>
                </a:lnTo>
                <a:lnTo>
                  <a:pt x="377" y="199"/>
                </a:lnTo>
                <a:lnTo>
                  <a:pt x="377" y="192"/>
                </a:lnTo>
                <a:lnTo>
                  <a:pt x="384" y="192"/>
                </a:lnTo>
                <a:lnTo>
                  <a:pt x="391" y="185"/>
                </a:lnTo>
                <a:lnTo>
                  <a:pt x="398" y="192"/>
                </a:lnTo>
                <a:lnTo>
                  <a:pt x="398" y="199"/>
                </a:lnTo>
                <a:lnTo>
                  <a:pt x="398" y="206"/>
                </a:lnTo>
                <a:lnTo>
                  <a:pt x="391" y="221"/>
                </a:lnTo>
                <a:lnTo>
                  <a:pt x="391" y="235"/>
                </a:lnTo>
                <a:lnTo>
                  <a:pt x="391" y="242"/>
                </a:lnTo>
                <a:lnTo>
                  <a:pt x="398" y="256"/>
                </a:lnTo>
                <a:lnTo>
                  <a:pt x="398" y="256"/>
                </a:lnTo>
                <a:lnTo>
                  <a:pt x="391" y="263"/>
                </a:lnTo>
                <a:lnTo>
                  <a:pt x="384" y="270"/>
                </a:lnTo>
                <a:lnTo>
                  <a:pt x="384" y="285"/>
                </a:lnTo>
                <a:lnTo>
                  <a:pt x="384" y="292"/>
                </a:lnTo>
                <a:lnTo>
                  <a:pt x="384" y="306"/>
                </a:lnTo>
                <a:lnTo>
                  <a:pt x="384" y="313"/>
                </a:lnTo>
                <a:lnTo>
                  <a:pt x="384" y="320"/>
                </a:lnTo>
                <a:lnTo>
                  <a:pt x="384" y="320"/>
                </a:lnTo>
                <a:lnTo>
                  <a:pt x="384" y="327"/>
                </a:lnTo>
                <a:lnTo>
                  <a:pt x="377" y="341"/>
                </a:lnTo>
                <a:lnTo>
                  <a:pt x="377" y="356"/>
                </a:lnTo>
                <a:lnTo>
                  <a:pt x="377" y="370"/>
                </a:lnTo>
                <a:lnTo>
                  <a:pt x="377" y="377"/>
                </a:lnTo>
                <a:lnTo>
                  <a:pt x="384" y="384"/>
                </a:lnTo>
                <a:lnTo>
                  <a:pt x="384" y="391"/>
                </a:lnTo>
                <a:lnTo>
                  <a:pt x="391" y="398"/>
                </a:lnTo>
                <a:lnTo>
                  <a:pt x="391" y="398"/>
                </a:lnTo>
                <a:lnTo>
                  <a:pt x="391" y="405"/>
                </a:lnTo>
                <a:lnTo>
                  <a:pt x="391" y="413"/>
                </a:lnTo>
                <a:lnTo>
                  <a:pt x="391" y="427"/>
                </a:lnTo>
                <a:lnTo>
                  <a:pt x="384" y="427"/>
                </a:lnTo>
                <a:lnTo>
                  <a:pt x="299" y="434"/>
                </a:lnTo>
                <a:lnTo>
                  <a:pt x="185" y="441"/>
                </a:lnTo>
                <a:lnTo>
                  <a:pt x="178" y="427"/>
                </a:lnTo>
                <a:lnTo>
                  <a:pt x="157" y="427"/>
                </a:lnTo>
                <a:lnTo>
                  <a:pt x="149" y="420"/>
                </a:lnTo>
                <a:lnTo>
                  <a:pt x="149" y="420"/>
                </a:lnTo>
                <a:lnTo>
                  <a:pt x="149" y="405"/>
                </a:lnTo>
                <a:lnTo>
                  <a:pt x="142" y="405"/>
                </a:lnTo>
                <a:lnTo>
                  <a:pt x="142" y="391"/>
                </a:lnTo>
                <a:lnTo>
                  <a:pt x="142" y="384"/>
                </a:lnTo>
                <a:lnTo>
                  <a:pt x="142" y="370"/>
                </a:lnTo>
                <a:lnTo>
                  <a:pt x="142" y="363"/>
                </a:lnTo>
                <a:lnTo>
                  <a:pt x="135" y="363"/>
                </a:lnTo>
                <a:lnTo>
                  <a:pt x="135" y="356"/>
                </a:lnTo>
                <a:lnTo>
                  <a:pt x="135" y="349"/>
                </a:lnTo>
                <a:lnTo>
                  <a:pt x="135" y="349"/>
                </a:lnTo>
                <a:lnTo>
                  <a:pt x="128" y="341"/>
                </a:lnTo>
                <a:lnTo>
                  <a:pt x="135" y="334"/>
                </a:lnTo>
                <a:lnTo>
                  <a:pt x="128" y="327"/>
                </a:lnTo>
                <a:lnTo>
                  <a:pt x="128" y="313"/>
                </a:lnTo>
                <a:lnTo>
                  <a:pt x="121" y="306"/>
                </a:lnTo>
                <a:lnTo>
                  <a:pt x="114" y="299"/>
                </a:lnTo>
                <a:lnTo>
                  <a:pt x="107" y="292"/>
                </a:lnTo>
                <a:lnTo>
                  <a:pt x="107" y="292"/>
                </a:lnTo>
                <a:lnTo>
                  <a:pt x="100" y="292"/>
                </a:lnTo>
                <a:lnTo>
                  <a:pt x="86" y="278"/>
                </a:lnTo>
                <a:lnTo>
                  <a:pt x="79" y="263"/>
                </a:lnTo>
                <a:lnTo>
                  <a:pt x="64" y="256"/>
                </a:lnTo>
                <a:lnTo>
                  <a:pt x="57" y="256"/>
                </a:lnTo>
                <a:lnTo>
                  <a:pt x="50" y="249"/>
                </a:lnTo>
                <a:lnTo>
                  <a:pt x="50" y="242"/>
                </a:lnTo>
                <a:lnTo>
                  <a:pt x="36" y="242"/>
                </a:lnTo>
                <a:lnTo>
                  <a:pt x="29" y="242"/>
                </a:lnTo>
                <a:lnTo>
                  <a:pt x="22" y="235"/>
                </a:lnTo>
                <a:lnTo>
                  <a:pt x="15" y="228"/>
                </a:lnTo>
                <a:lnTo>
                  <a:pt x="15" y="221"/>
                </a:lnTo>
                <a:lnTo>
                  <a:pt x="15" y="206"/>
                </a:lnTo>
                <a:lnTo>
                  <a:pt x="15" y="192"/>
                </a:lnTo>
                <a:lnTo>
                  <a:pt x="15" y="185"/>
                </a:lnTo>
                <a:lnTo>
                  <a:pt x="15" y="178"/>
                </a:lnTo>
                <a:lnTo>
                  <a:pt x="22" y="157"/>
                </a:lnTo>
                <a:lnTo>
                  <a:pt x="15" y="150"/>
                </a:lnTo>
                <a:lnTo>
                  <a:pt x="8" y="142"/>
                </a:lnTo>
                <a:lnTo>
                  <a:pt x="0" y="142"/>
                </a:lnTo>
                <a:lnTo>
                  <a:pt x="0" y="135"/>
                </a:lnTo>
                <a:lnTo>
                  <a:pt x="8" y="128"/>
                </a:lnTo>
                <a:lnTo>
                  <a:pt x="15" y="121"/>
                </a:lnTo>
                <a:lnTo>
                  <a:pt x="15" y="114"/>
                </a:lnTo>
                <a:lnTo>
                  <a:pt x="29" y="107"/>
                </a:lnTo>
                <a:lnTo>
                  <a:pt x="36" y="100"/>
                </a:lnTo>
                <a:lnTo>
                  <a:pt x="43" y="93"/>
                </a:lnTo>
                <a:lnTo>
                  <a:pt x="43" y="86"/>
                </a:lnTo>
                <a:lnTo>
                  <a:pt x="43" y="36"/>
                </a:lnTo>
                <a:lnTo>
                  <a:pt x="50" y="36"/>
                </a:lnTo>
                <a:lnTo>
                  <a:pt x="50" y="29"/>
                </a:lnTo>
                <a:lnTo>
                  <a:pt x="50" y="29"/>
                </a:lnTo>
                <a:lnTo>
                  <a:pt x="50" y="22"/>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3" name="Freeform 89"/>
          <p:cNvSpPr>
            <a:spLocks/>
          </p:cNvSpPr>
          <p:nvPr/>
        </p:nvSpPr>
        <p:spPr bwMode="gray">
          <a:xfrm>
            <a:off x="5067542" y="1964633"/>
            <a:ext cx="523685" cy="236007"/>
          </a:xfrm>
          <a:custGeom>
            <a:avLst/>
            <a:gdLst/>
            <a:ahLst/>
            <a:cxnLst>
              <a:cxn ang="0">
                <a:pos x="28" y="57"/>
              </a:cxn>
              <a:cxn ang="0">
                <a:pos x="49" y="42"/>
              </a:cxn>
              <a:cxn ang="0">
                <a:pos x="71" y="35"/>
              </a:cxn>
              <a:cxn ang="0">
                <a:pos x="99" y="21"/>
              </a:cxn>
              <a:cxn ang="0">
                <a:pos x="120" y="7"/>
              </a:cxn>
              <a:cxn ang="0">
                <a:pos x="128" y="35"/>
              </a:cxn>
              <a:cxn ang="0">
                <a:pos x="135" y="28"/>
              </a:cxn>
              <a:cxn ang="0">
                <a:pos x="142" y="35"/>
              </a:cxn>
              <a:cxn ang="0">
                <a:pos x="156" y="21"/>
              </a:cxn>
              <a:cxn ang="0">
                <a:pos x="184" y="28"/>
              </a:cxn>
              <a:cxn ang="0">
                <a:pos x="206" y="50"/>
              </a:cxn>
              <a:cxn ang="0">
                <a:pos x="220" y="57"/>
              </a:cxn>
              <a:cxn ang="0">
                <a:pos x="248" y="57"/>
              </a:cxn>
              <a:cxn ang="0">
                <a:pos x="270" y="50"/>
              </a:cxn>
              <a:cxn ang="0">
                <a:pos x="298" y="35"/>
              </a:cxn>
              <a:cxn ang="0">
                <a:pos x="341" y="28"/>
              </a:cxn>
              <a:cxn ang="0">
                <a:pos x="369" y="14"/>
              </a:cxn>
              <a:cxn ang="0">
                <a:pos x="383" y="42"/>
              </a:cxn>
              <a:cxn ang="0">
                <a:pos x="412" y="42"/>
              </a:cxn>
              <a:cxn ang="0">
                <a:pos x="419" y="35"/>
              </a:cxn>
              <a:cxn ang="0">
                <a:pos x="433" y="57"/>
              </a:cxn>
              <a:cxn ang="0">
                <a:pos x="440" y="64"/>
              </a:cxn>
              <a:cxn ang="0">
                <a:pos x="454" y="78"/>
              </a:cxn>
              <a:cxn ang="0">
                <a:pos x="419" y="85"/>
              </a:cxn>
              <a:cxn ang="0">
                <a:pos x="404" y="85"/>
              </a:cxn>
              <a:cxn ang="0">
                <a:pos x="390" y="99"/>
              </a:cxn>
              <a:cxn ang="0">
                <a:pos x="362" y="85"/>
              </a:cxn>
              <a:cxn ang="0">
                <a:pos x="333" y="99"/>
              </a:cxn>
              <a:cxn ang="0">
                <a:pos x="312" y="106"/>
              </a:cxn>
              <a:cxn ang="0">
                <a:pos x="291" y="106"/>
              </a:cxn>
              <a:cxn ang="0">
                <a:pos x="284" y="128"/>
              </a:cxn>
              <a:cxn ang="0">
                <a:pos x="262" y="135"/>
              </a:cxn>
              <a:cxn ang="0">
                <a:pos x="277" y="121"/>
              </a:cxn>
              <a:cxn ang="0">
                <a:pos x="255" y="128"/>
              </a:cxn>
              <a:cxn ang="0">
                <a:pos x="248" y="128"/>
              </a:cxn>
              <a:cxn ang="0">
                <a:pos x="241" y="128"/>
              </a:cxn>
              <a:cxn ang="0">
                <a:pos x="227" y="149"/>
              </a:cxn>
              <a:cxn ang="0">
                <a:pos x="206" y="192"/>
              </a:cxn>
              <a:cxn ang="0">
                <a:pos x="206" y="199"/>
              </a:cxn>
              <a:cxn ang="0">
                <a:pos x="199" y="177"/>
              </a:cxn>
              <a:cxn ang="0">
                <a:pos x="184" y="170"/>
              </a:cxn>
              <a:cxn ang="0">
                <a:pos x="184" y="149"/>
              </a:cxn>
              <a:cxn ang="0">
                <a:pos x="170" y="135"/>
              </a:cxn>
              <a:cxn ang="0">
                <a:pos x="156" y="121"/>
              </a:cxn>
              <a:cxn ang="0">
                <a:pos x="128" y="114"/>
              </a:cxn>
              <a:cxn ang="0">
                <a:pos x="92" y="106"/>
              </a:cxn>
              <a:cxn ang="0">
                <a:pos x="7" y="78"/>
              </a:cxn>
            </a:cxnLst>
            <a:rect l="0" t="0" r="r" b="b"/>
            <a:pathLst>
              <a:path w="454" h="199">
                <a:moveTo>
                  <a:pt x="0" y="71"/>
                </a:moveTo>
                <a:lnTo>
                  <a:pt x="7" y="64"/>
                </a:lnTo>
                <a:lnTo>
                  <a:pt x="28" y="57"/>
                </a:lnTo>
                <a:lnTo>
                  <a:pt x="35" y="42"/>
                </a:lnTo>
                <a:lnTo>
                  <a:pt x="42" y="42"/>
                </a:lnTo>
                <a:lnTo>
                  <a:pt x="49" y="42"/>
                </a:lnTo>
                <a:lnTo>
                  <a:pt x="57" y="35"/>
                </a:lnTo>
                <a:lnTo>
                  <a:pt x="64" y="35"/>
                </a:lnTo>
                <a:lnTo>
                  <a:pt x="71" y="35"/>
                </a:lnTo>
                <a:lnTo>
                  <a:pt x="78" y="28"/>
                </a:lnTo>
                <a:lnTo>
                  <a:pt x="85" y="21"/>
                </a:lnTo>
                <a:lnTo>
                  <a:pt x="99" y="21"/>
                </a:lnTo>
                <a:lnTo>
                  <a:pt x="99" y="14"/>
                </a:lnTo>
                <a:lnTo>
                  <a:pt x="113" y="0"/>
                </a:lnTo>
                <a:lnTo>
                  <a:pt x="120" y="7"/>
                </a:lnTo>
                <a:lnTo>
                  <a:pt x="120" y="7"/>
                </a:lnTo>
                <a:lnTo>
                  <a:pt x="135" y="21"/>
                </a:lnTo>
                <a:lnTo>
                  <a:pt x="128" y="35"/>
                </a:lnTo>
                <a:lnTo>
                  <a:pt x="135" y="35"/>
                </a:lnTo>
                <a:lnTo>
                  <a:pt x="135" y="35"/>
                </a:lnTo>
                <a:lnTo>
                  <a:pt x="135" y="28"/>
                </a:lnTo>
                <a:lnTo>
                  <a:pt x="142" y="28"/>
                </a:lnTo>
                <a:lnTo>
                  <a:pt x="149" y="21"/>
                </a:lnTo>
                <a:lnTo>
                  <a:pt x="142" y="35"/>
                </a:lnTo>
                <a:lnTo>
                  <a:pt x="149" y="28"/>
                </a:lnTo>
                <a:lnTo>
                  <a:pt x="149" y="21"/>
                </a:lnTo>
                <a:lnTo>
                  <a:pt x="156" y="21"/>
                </a:lnTo>
                <a:lnTo>
                  <a:pt x="170" y="21"/>
                </a:lnTo>
                <a:lnTo>
                  <a:pt x="177" y="21"/>
                </a:lnTo>
                <a:lnTo>
                  <a:pt x="184" y="28"/>
                </a:lnTo>
                <a:lnTo>
                  <a:pt x="191" y="28"/>
                </a:lnTo>
                <a:lnTo>
                  <a:pt x="191" y="35"/>
                </a:lnTo>
                <a:lnTo>
                  <a:pt x="206" y="50"/>
                </a:lnTo>
                <a:lnTo>
                  <a:pt x="206" y="57"/>
                </a:lnTo>
                <a:lnTo>
                  <a:pt x="213" y="57"/>
                </a:lnTo>
                <a:lnTo>
                  <a:pt x="220" y="57"/>
                </a:lnTo>
                <a:lnTo>
                  <a:pt x="234" y="50"/>
                </a:lnTo>
                <a:lnTo>
                  <a:pt x="241" y="57"/>
                </a:lnTo>
                <a:lnTo>
                  <a:pt x="248" y="57"/>
                </a:lnTo>
                <a:lnTo>
                  <a:pt x="255" y="57"/>
                </a:lnTo>
                <a:lnTo>
                  <a:pt x="262" y="64"/>
                </a:lnTo>
                <a:lnTo>
                  <a:pt x="270" y="50"/>
                </a:lnTo>
                <a:lnTo>
                  <a:pt x="284" y="42"/>
                </a:lnTo>
                <a:lnTo>
                  <a:pt x="291" y="35"/>
                </a:lnTo>
                <a:lnTo>
                  <a:pt x="298" y="35"/>
                </a:lnTo>
                <a:lnTo>
                  <a:pt x="305" y="28"/>
                </a:lnTo>
                <a:lnTo>
                  <a:pt x="333" y="28"/>
                </a:lnTo>
                <a:lnTo>
                  <a:pt x="341" y="28"/>
                </a:lnTo>
                <a:lnTo>
                  <a:pt x="355" y="21"/>
                </a:lnTo>
                <a:lnTo>
                  <a:pt x="355" y="14"/>
                </a:lnTo>
                <a:lnTo>
                  <a:pt x="369" y="14"/>
                </a:lnTo>
                <a:lnTo>
                  <a:pt x="369" y="35"/>
                </a:lnTo>
                <a:lnTo>
                  <a:pt x="376" y="42"/>
                </a:lnTo>
                <a:lnTo>
                  <a:pt x="383" y="42"/>
                </a:lnTo>
                <a:lnTo>
                  <a:pt x="397" y="42"/>
                </a:lnTo>
                <a:lnTo>
                  <a:pt x="404" y="42"/>
                </a:lnTo>
                <a:lnTo>
                  <a:pt x="412" y="42"/>
                </a:lnTo>
                <a:lnTo>
                  <a:pt x="412" y="35"/>
                </a:lnTo>
                <a:lnTo>
                  <a:pt x="412" y="35"/>
                </a:lnTo>
                <a:lnTo>
                  <a:pt x="419" y="35"/>
                </a:lnTo>
                <a:lnTo>
                  <a:pt x="426" y="42"/>
                </a:lnTo>
                <a:lnTo>
                  <a:pt x="426" y="50"/>
                </a:lnTo>
                <a:lnTo>
                  <a:pt x="433" y="57"/>
                </a:lnTo>
                <a:lnTo>
                  <a:pt x="433" y="64"/>
                </a:lnTo>
                <a:lnTo>
                  <a:pt x="440" y="64"/>
                </a:lnTo>
                <a:lnTo>
                  <a:pt x="440" y="64"/>
                </a:lnTo>
                <a:lnTo>
                  <a:pt x="447" y="71"/>
                </a:lnTo>
                <a:lnTo>
                  <a:pt x="447" y="78"/>
                </a:lnTo>
                <a:lnTo>
                  <a:pt x="454" y="78"/>
                </a:lnTo>
                <a:lnTo>
                  <a:pt x="454" y="85"/>
                </a:lnTo>
                <a:lnTo>
                  <a:pt x="447" y="85"/>
                </a:lnTo>
                <a:lnTo>
                  <a:pt x="419" y="85"/>
                </a:lnTo>
                <a:lnTo>
                  <a:pt x="412" y="85"/>
                </a:lnTo>
                <a:lnTo>
                  <a:pt x="404" y="85"/>
                </a:lnTo>
                <a:lnTo>
                  <a:pt x="404" y="85"/>
                </a:lnTo>
                <a:lnTo>
                  <a:pt x="397" y="92"/>
                </a:lnTo>
                <a:lnTo>
                  <a:pt x="397" y="106"/>
                </a:lnTo>
                <a:lnTo>
                  <a:pt x="390" y="99"/>
                </a:lnTo>
                <a:lnTo>
                  <a:pt x="383" y="92"/>
                </a:lnTo>
                <a:lnTo>
                  <a:pt x="369" y="85"/>
                </a:lnTo>
                <a:lnTo>
                  <a:pt x="362" y="85"/>
                </a:lnTo>
                <a:lnTo>
                  <a:pt x="355" y="85"/>
                </a:lnTo>
                <a:lnTo>
                  <a:pt x="341" y="85"/>
                </a:lnTo>
                <a:lnTo>
                  <a:pt x="333" y="99"/>
                </a:lnTo>
                <a:lnTo>
                  <a:pt x="326" y="99"/>
                </a:lnTo>
                <a:lnTo>
                  <a:pt x="326" y="99"/>
                </a:lnTo>
                <a:lnTo>
                  <a:pt x="312" y="106"/>
                </a:lnTo>
                <a:lnTo>
                  <a:pt x="305" y="106"/>
                </a:lnTo>
                <a:lnTo>
                  <a:pt x="298" y="106"/>
                </a:lnTo>
                <a:lnTo>
                  <a:pt x="291" y="106"/>
                </a:lnTo>
                <a:lnTo>
                  <a:pt x="291" y="114"/>
                </a:lnTo>
                <a:lnTo>
                  <a:pt x="291" y="121"/>
                </a:lnTo>
                <a:lnTo>
                  <a:pt x="284" y="128"/>
                </a:lnTo>
                <a:lnTo>
                  <a:pt x="277" y="135"/>
                </a:lnTo>
                <a:lnTo>
                  <a:pt x="270" y="142"/>
                </a:lnTo>
                <a:lnTo>
                  <a:pt x="262" y="135"/>
                </a:lnTo>
                <a:lnTo>
                  <a:pt x="270" y="128"/>
                </a:lnTo>
                <a:lnTo>
                  <a:pt x="277" y="128"/>
                </a:lnTo>
                <a:lnTo>
                  <a:pt x="277" y="121"/>
                </a:lnTo>
                <a:lnTo>
                  <a:pt x="270" y="121"/>
                </a:lnTo>
                <a:lnTo>
                  <a:pt x="262" y="121"/>
                </a:lnTo>
                <a:lnTo>
                  <a:pt x="255" y="128"/>
                </a:lnTo>
                <a:lnTo>
                  <a:pt x="255" y="128"/>
                </a:lnTo>
                <a:lnTo>
                  <a:pt x="248" y="135"/>
                </a:lnTo>
                <a:lnTo>
                  <a:pt x="248" y="128"/>
                </a:lnTo>
                <a:lnTo>
                  <a:pt x="241" y="121"/>
                </a:lnTo>
                <a:lnTo>
                  <a:pt x="248" y="114"/>
                </a:lnTo>
                <a:lnTo>
                  <a:pt x="241" y="128"/>
                </a:lnTo>
                <a:lnTo>
                  <a:pt x="234" y="135"/>
                </a:lnTo>
                <a:lnTo>
                  <a:pt x="234" y="142"/>
                </a:lnTo>
                <a:lnTo>
                  <a:pt x="227" y="149"/>
                </a:lnTo>
                <a:lnTo>
                  <a:pt x="227" y="163"/>
                </a:lnTo>
                <a:lnTo>
                  <a:pt x="213" y="185"/>
                </a:lnTo>
                <a:lnTo>
                  <a:pt x="206" y="192"/>
                </a:lnTo>
                <a:lnTo>
                  <a:pt x="206" y="199"/>
                </a:lnTo>
                <a:lnTo>
                  <a:pt x="206" y="199"/>
                </a:lnTo>
                <a:lnTo>
                  <a:pt x="206" y="199"/>
                </a:lnTo>
                <a:lnTo>
                  <a:pt x="199" y="192"/>
                </a:lnTo>
                <a:lnTo>
                  <a:pt x="199" y="185"/>
                </a:lnTo>
                <a:lnTo>
                  <a:pt x="199" y="177"/>
                </a:lnTo>
                <a:lnTo>
                  <a:pt x="199" y="177"/>
                </a:lnTo>
                <a:lnTo>
                  <a:pt x="191" y="177"/>
                </a:lnTo>
                <a:lnTo>
                  <a:pt x="184" y="170"/>
                </a:lnTo>
                <a:lnTo>
                  <a:pt x="191" y="163"/>
                </a:lnTo>
                <a:lnTo>
                  <a:pt x="191" y="149"/>
                </a:lnTo>
                <a:lnTo>
                  <a:pt x="184" y="149"/>
                </a:lnTo>
                <a:lnTo>
                  <a:pt x="191" y="142"/>
                </a:lnTo>
                <a:lnTo>
                  <a:pt x="184" y="135"/>
                </a:lnTo>
                <a:lnTo>
                  <a:pt x="170" y="135"/>
                </a:lnTo>
                <a:lnTo>
                  <a:pt x="163" y="135"/>
                </a:lnTo>
                <a:lnTo>
                  <a:pt x="163" y="121"/>
                </a:lnTo>
                <a:lnTo>
                  <a:pt x="156" y="121"/>
                </a:lnTo>
                <a:lnTo>
                  <a:pt x="142" y="121"/>
                </a:lnTo>
                <a:lnTo>
                  <a:pt x="135" y="114"/>
                </a:lnTo>
                <a:lnTo>
                  <a:pt x="128" y="114"/>
                </a:lnTo>
                <a:lnTo>
                  <a:pt x="113" y="114"/>
                </a:lnTo>
                <a:lnTo>
                  <a:pt x="113" y="114"/>
                </a:lnTo>
                <a:lnTo>
                  <a:pt x="92" y="106"/>
                </a:lnTo>
                <a:lnTo>
                  <a:pt x="21" y="92"/>
                </a:lnTo>
                <a:lnTo>
                  <a:pt x="14" y="78"/>
                </a:lnTo>
                <a:lnTo>
                  <a:pt x="7" y="78"/>
                </a:lnTo>
                <a:lnTo>
                  <a:pt x="0" y="71"/>
                </a:lnTo>
                <a:lnTo>
                  <a:pt x="0" y="7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4" name="Freeform 91"/>
          <p:cNvSpPr>
            <a:spLocks/>
          </p:cNvSpPr>
          <p:nvPr/>
        </p:nvSpPr>
        <p:spPr bwMode="gray">
          <a:xfrm>
            <a:off x="5067539" y="3411402"/>
            <a:ext cx="328176" cy="580940"/>
          </a:xfrm>
          <a:custGeom>
            <a:avLst/>
            <a:gdLst/>
            <a:ahLst/>
            <a:cxnLst>
              <a:cxn ang="0">
                <a:pos x="28" y="199"/>
              </a:cxn>
              <a:cxn ang="0">
                <a:pos x="35" y="192"/>
              </a:cxn>
              <a:cxn ang="0">
                <a:pos x="28" y="178"/>
              </a:cxn>
              <a:cxn ang="0">
                <a:pos x="28" y="171"/>
              </a:cxn>
              <a:cxn ang="0">
                <a:pos x="28" y="163"/>
              </a:cxn>
              <a:cxn ang="0">
                <a:pos x="21" y="149"/>
              </a:cxn>
              <a:cxn ang="0">
                <a:pos x="35" y="142"/>
              </a:cxn>
              <a:cxn ang="0">
                <a:pos x="35" y="135"/>
              </a:cxn>
              <a:cxn ang="0">
                <a:pos x="35" y="121"/>
              </a:cxn>
              <a:cxn ang="0">
                <a:pos x="42" y="107"/>
              </a:cxn>
              <a:cxn ang="0">
                <a:pos x="42" y="92"/>
              </a:cxn>
              <a:cxn ang="0">
                <a:pos x="57" y="85"/>
              </a:cxn>
              <a:cxn ang="0">
                <a:pos x="64" y="78"/>
              </a:cxn>
              <a:cxn ang="0">
                <a:pos x="71" y="57"/>
              </a:cxn>
              <a:cxn ang="0">
                <a:pos x="71" y="50"/>
              </a:cxn>
              <a:cxn ang="0">
                <a:pos x="71" y="36"/>
              </a:cxn>
              <a:cxn ang="0">
                <a:pos x="78" y="21"/>
              </a:cxn>
              <a:cxn ang="0">
                <a:pos x="92" y="21"/>
              </a:cxn>
              <a:cxn ang="0">
                <a:pos x="199" y="0"/>
              </a:cxn>
              <a:cxn ang="0">
                <a:pos x="262" y="0"/>
              </a:cxn>
              <a:cxn ang="0">
                <a:pos x="284" y="455"/>
              </a:cxn>
              <a:cxn ang="0">
                <a:pos x="270" y="462"/>
              </a:cxn>
              <a:cxn ang="0">
                <a:pos x="255" y="469"/>
              </a:cxn>
              <a:cxn ang="0">
                <a:pos x="248" y="462"/>
              </a:cxn>
              <a:cxn ang="0">
                <a:pos x="213" y="469"/>
              </a:cxn>
              <a:cxn ang="0">
                <a:pos x="206" y="476"/>
              </a:cxn>
              <a:cxn ang="0">
                <a:pos x="199" y="483"/>
              </a:cxn>
              <a:cxn ang="0">
                <a:pos x="184" y="490"/>
              </a:cxn>
              <a:cxn ang="0">
                <a:pos x="177" y="476"/>
              </a:cxn>
              <a:cxn ang="0">
                <a:pos x="163" y="455"/>
              </a:cxn>
              <a:cxn ang="0">
                <a:pos x="163" y="426"/>
              </a:cxn>
              <a:cxn ang="0">
                <a:pos x="163" y="412"/>
              </a:cxn>
              <a:cxn ang="0">
                <a:pos x="7" y="412"/>
              </a:cxn>
              <a:cxn ang="0">
                <a:pos x="0" y="391"/>
              </a:cxn>
              <a:cxn ang="0">
                <a:pos x="7" y="384"/>
              </a:cxn>
              <a:cxn ang="0">
                <a:pos x="14" y="362"/>
              </a:cxn>
              <a:cxn ang="0">
                <a:pos x="21" y="355"/>
              </a:cxn>
              <a:cxn ang="0">
                <a:pos x="21" y="341"/>
              </a:cxn>
              <a:cxn ang="0">
                <a:pos x="42" y="313"/>
              </a:cxn>
              <a:cxn ang="0">
                <a:pos x="42" y="313"/>
              </a:cxn>
              <a:cxn ang="0">
                <a:pos x="42" y="298"/>
              </a:cxn>
              <a:cxn ang="0">
                <a:pos x="49" y="291"/>
              </a:cxn>
              <a:cxn ang="0">
                <a:pos x="57" y="284"/>
              </a:cxn>
              <a:cxn ang="0">
                <a:pos x="49" y="277"/>
              </a:cxn>
              <a:cxn ang="0">
                <a:pos x="42" y="263"/>
              </a:cxn>
              <a:cxn ang="0">
                <a:pos x="42" y="256"/>
              </a:cxn>
              <a:cxn ang="0">
                <a:pos x="42" y="242"/>
              </a:cxn>
              <a:cxn ang="0">
                <a:pos x="35" y="227"/>
              </a:cxn>
              <a:cxn ang="0">
                <a:pos x="28" y="227"/>
              </a:cxn>
            </a:cxnLst>
            <a:rect l="0" t="0" r="r" b="b"/>
            <a:pathLst>
              <a:path w="284" h="490">
                <a:moveTo>
                  <a:pt x="28" y="213"/>
                </a:moveTo>
                <a:lnTo>
                  <a:pt x="28" y="206"/>
                </a:lnTo>
                <a:lnTo>
                  <a:pt x="28" y="199"/>
                </a:lnTo>
                <a:lnTo>
                  <a:pt x="35" y="199"/>
                </a:lnTo>
                <a:lnTo>
                  <a:pt x="35" y="199"/>
                </a:lnTo>
                <a:lnTo>
                  <a:pt x="35" y="192"/>
                </a:lnTo>
                <a:lnTo>
                  <a:pt x="35" y="192"/>
                </a:lnTo>
                <a:lnTo>
                  <a:pt x="28" y="178"/>
                </a:lnTo>
                <a:lnTo>
                  <a:pt x="28" y="178"/>
                </a:lnTo>
                <a:lnTo>
                  <a:pt x="28" y="178"/>
                </a:lnTo>
                <a:lnTo>
                  <a:pt x="28" y="178"/>
                </a:lnTo>
                <a:lnTo>
                  <a:pt x="28" y="171"/>
                </a:lnTo>
                <a:lnTo>
                  <a:pt x="28" y="163"/>
                </a:lnTo>
                <a:lnTo>
                  <a:pt x="21" y="171"/>
                </a:lnTo>
                <a:lnTo>
                  <a:pt x="28" y="163"/>
                </a:lnTo>
                <a:lnTo>
                  <a:pt x="21" y="156"/>
                </a:lnTo>
                <a:lnTo>
                  <a:pt x="28" y="156"/>
                </a:lnTo>
                <a:lnTo>
                  <a:pt x="21" y="149"/>
                </a:lnTo>
                <a:lnTo>
                  <a:pt x="28" y="142"/>
                </a:lnTo>
                <a:lnTo>
                  <a:pt x="28" y="149"/>
                </a:lnTo>
                <a:lnTo>
                  <a:pt x="35" y="142"/>
                </a:lnTo>
                <a:lnTo>
                  <a:pt x="28" y="142"/>
                </a:lnTo>
                <a:lnTo>
                  <a:pt x="28" y="135"/>
                </a:lnTo>
                <a:lnTo>
                  <a:pt x="35" y="135"/>
                </a:lnTo>
                <a:lnTo>
                  <a:pt x="35" y="135"/>
                </a:lnTo>
                <a:lnTo>
                  <a:pt x="35" y="128"/>
                </a:lnTo>
                <a:lnTo>
                  <a:pt x="35" y="121"/>
                </a:lnTo>
                <a:lnTo>
                  <a:pt x="28" y="114"/>
                </a:lnTo>
                <a:lnTo>
                  <a:pt x="49" y="107"/>
                </a:lnTo>
                <a:lnTo>
                  <a:pt x="42" y="107"/>
                </a:lnTo>
                <a:lnTo>
                  <a:pt x="42" y="100"/>
                </a:lnTo>
                <a:lnTo>
                  <a:pt x="49" y="92"/>
                </a:lnTo>
                <a:lnTo>
                  <a:pt x="42" y="92"/>
                </a:lnTo>
                <a:lnTo>
                  <a:pt x="49" y="92"/>
                </a:lnTo>
                <a:lnTo>
                  <a:pt x="49" y="92"/>
                </a:lnTo>
                <a:lnTo>
                  <a:pt x="57" y="85"/>
                </a:lnTo>
                <a:lnTo>
                  <a:pt x="57" y="78"/>
                </a:lnTo>
                <a:lnTo>
                  <a:pt x="64" y="78"/>
                </a:lnTo>
                <a:lnTo>
                  <a:pt x="64" y="78"/>
                </a:lnTo>
                <a:lnTo>
                  <a:pt x="71" y="71"/>
                </a:lnTo>
                <a:lnTo>
                  <a:pt x="71" y="64"/>
                </a:lnTo>
                <a:lnTo>
                  <a:pt x="71" y="57"/>
                </a:lnTo>
                <a:lnTo>
                  <a:pt x="71" y="50"/>
                </a:lnTo>
                <a:lnTo>
                  <a:pt x="71" y="43"/>
                </a:lnTo>
                <a:lnTo>
                  <a:pt x="71" y="50"/>
                </a:lnTo>
                <a:lnTo>
                  <a:pt x="78" y="43"/>
                </a:lnTo>
                <a:lnTo>
                  <a:pt x="71" y="43"/>
                </a:lnTo>
                <a:lnTo>
                  <a:pt x="71" y="36"/>
                </a:lnTo>
                <a:lnTo>
                  <a:pt x="71" y="36"/>
                </a:lnTo>
                <a:lnTo>
                  <a:pt x="78" y="36"/>
                </a:lnTo>
                <a:lnTo>
                  <a:pt x="78" y="21"/>
                </a:lnTo>
                <a:lnTo>
                  <a:pt x="78" y="28"/>
                </a:lnTo>
                <a:lnTo>
                  <a:pt x="85" y="28"/>
                </a:lnTo>
                <a:lnTo>
                  <a:pt x="92" y="21"/>
                </a:lnTo>
                <a:lnTo>
                  <a:pt x="92" y="14"/>
                </a:lnTo>
                <a:lnTo>
                  <a:pt x="85" y="14"/>
                </a:lnTo>
                <a:lnTo>
                  <a:pt x="199" y="0"/>
                </a:lnTo>
                <a:lnTo>
                  <a:pt x="255" y="0"/>
                </a:lnTo>
                <a:lnTo>
                  <a:pt x="262" y="0"/>
                </a:lnTo>
                <a:lnTo>
                  <a:pt x="262" y="0"/>
                </a:lnTo>
                <a:lnTo>
                  <a:pt x="270" y="7"/>
                </a:lnTo>
                <a:lnTo>
                  <a:pt x="262" y="306"/>
                </a:lnTo>
                <a:lnTo>
                  <a:pt x="284" y="455"/>
                </a:lnTo>
                <a:lnTo>
                  <a:pt x="284" y="462"/>
                </a:lnTo>
                <a:lnTo>
                  <a:pt x="284" y="469"/>
                </a:lnTo>
                <a:lnTo>
                  <a:pt x="270" y="462"/>
                </a:lnTo>
                <a:lnTo>
                  <a:pt x="262" y="462"/>
                </a:lnTo>
                <a:lnTo>
                  <a:pt x="262" y="469"/>
                </a:lnTo>
                <a:lnTo>
                  <a:pt x="255" y="469"/>
                </a:lnTo>
                <a:lnTo>
                  <a:pt x="248" y="462"/>
                </a:lnTo>
                <a:lnTo>
                  <a:pt x="234" y="462"/>
                </a:lnTo>
                <a:lnTo>
                  <a:pt x="248" y="462"/>
                </a:lnTo>
                <a:lnTo>
                  <a:pt x="241" y="462"/>
                </a:lnTo>
                <a:lnTo>
                  <a:pt x="227" y="469"/>
                </a:lnTo>
                <a:lnTo>
                  <a:pt x="213" y="469"/>
                </a:lnTo>
                <a:lnTo>
                  <a:pt x="213" y="476"/>
                </a:lnTo>
                <a:lnTo>
                  <a:pt x="213" y="469"/>
                </a:lnTo>
                <a:lnTo>
                  <a:pt x="206" y="476"/>
                </a:lnTo>
                <a:lnTo>
                  <a:pt x="206" y="476"/>
                </a:lnTo>
                <a:lnTo>
                  <a:pt x="206" y="476"/>
                </a:lnTo>
                <a:lnTo>
                  <a:pt x="199" y="483"/>
                </a:lnTo>
                <a:lnTo>
                  <a:pt x="199" y="490"/>
                </a:lnTo>
                <a:lnTo>
                  <a:pt x="191" y="490"/>
                </a:lnTo>
                <a:lnTo>
                  <a:pt x="184" y="490"/>
                </a:lnTo>
                <a:lnTo>
                  <a:pt x="184" y="483"/>
                </a:lnTo>
                <a:lnTo>
                  <a:pt x="177" y="476"/>
                </a:lnTo>
                <a:lnTo>
                  <a:pt x="177" y="476"/>
                </a:lnTo>
                <a:lnTo>
                  <a:pt x="177" y="469"/>
                </a:lnTo>
                <a:lnTo>
                  <a:pt x="170" y="462"/>
                </a:lnTo>
                <a:lnTo>
                  <a:pt x="163" y="455"/>
                </a:lnTo>
                <a:lnTo>
                  <a:pt x="163" y="448"/>
                </a:lnTo>
                <a:lnTo>
                  <a:pt x="156" y="441"/>
                </a:lnTo>
                <a:lnTo>
                  <a:pt x="163" y="426"/>
                </a:lnTo>
                <a:lnTo>
                  <a:pt x="163" y="419"/>
                </a:lnTo>
                <a:lnTo>
                  <a:pt x="163" y="412"/>
                </a:lnTo>
                <a:lnTo>
                  <a:pt x="163" y="412"/>
                </a:lnTo>
                <a:lnTo>
                  <a:pt x="85" y="412"/>
                </a:lnTo>
                <a:lnTo>
                  <a:pt x="0" y="419"/>
                </a:lnTo>
                <a:lnTo>
                  <a:pt x="7" y="412"/>
                </a:lnTo>
                <a:lnTo>
                  <a:pt x="0" y="405"/>
                </a:lnTo>
                <a:lnTo>
                  <a:pt x="7" y="398"/>
                </a:lnTo>
                <a:lnTo>
                  <a:pt x="0" y="391"/>
                </a:lnTo>
                <a:lnTo>
                  <a:pt x="7" y="391"/>
                </a:lnTo>
                <a:lnTo>
                  <a:pt x="14" y="384"/>
                </a:lnTo>
                <a:lnTo>
                  <a:pt x="7" y="384"/>
                </a:lnTo>
                <a:lnTo>
                  <a:pt x="14" y="377"/>
                </a:lnTo>
                <a:lnTo>
                  <a:pt x="7" y="370"/>
                </a:lnTo>
                <a:lnTo>
                  <a:pt x="14" y="362"/>
                </a:lnTo>
                <a:lnTo>
                  <a:pt x="14" y="362"/>
                </a:lnTo>
                <a:lnTo>
                  <a:pt x="14" y="355"/>
                </a:lnTo>
                <a:lnTo>
                  <a:pt x="21" y="355"/>
                </a:lnTo>
                <a:lnTo>
                  <a:pt x="21" y="348"/>
                </a:lnTo>
                <a:lnTo>
                  <a:pt x="28" y="341"/>
                </a:lnTo>
                <a:lnTo>
                  <a:pt x="21" y="341"/>
                </a:lnTo>
                <a:lnTo>
                  <a:pt x="21" y="334"/>
                </a:lnTo>
                <a:lnTo>
                  <a:pt x="28" y="327"/>
                </a:lnTo>
                <a:lnTo>
                  <a:pt x="42" y="313"/>
                </a:lnTo>
                <a:lnTo>
                  <a:pt x="42" y="313"/>
                </a:lnTo>
                <a:lnTo>
                  <a:pt x="35" y="313"/>
                </a:lnTo>
                <a:lnTo>
                  <a:pt x="42" y="313"/>
                </a:lnTo>
                <a:lnTo>
                  <a:pt x="42" y="306"/>
                </a:lnTo>
                <a:lnTo>
                  <a:pt x="49" y="298"/>
                </a:lnTo>
                <a:lnTo>
                  <a:pt x="42" y="298"/>
                </a:lnTo>
                <a:lnTo>
                  <a:pt x="35" y="298"/>
                </a:lnTo>
                <a:lnTo>
                  <a:pt x="42" y="291"/>
                </a:lnTo>
                <a:lnTo>
                  <a:pt x="49" y="291"/>
                </a:lnTo>
                <a:lnTo>
                  <a:pt x="49" y="284"/>
                </a:lnTo>
                <a:lnTo>
                  <a:pt x="57" y="284"/>
                </a:lnTo>
                <a:lnTo>
                  <a:pt x="57" y="284"/>
                </a:lnTo>
                <a:lnTo>
                  <a:pt x="57" y="284"/>
                </a:lnTo>
                <a:lnTo>
                  <a:pt x="49" y="277"/>
                </a:lnTo>
                <a:lnTo>
                  <a:pt x="49" y="277"/>
                </a:lnTo>
                <a:lnTo>
                  <a:pt x="42" y="270"/>
                </a:lnTo>
                <a:lnTo>
                  <a:pt x="35" y="263"/>
                </a:lnTo>
                <a:lnTo>
                  <a:pt x="42" y="263"/>
                </a:lnTo>
                <a:lnTo>
                  <a:pt x="42" y="270"/>
                </a:lnTo>
                <a:lnTo>
                  <a:pt x="42" y="263"/>
                </a:lnTo>
                <a:lnTo>
                  <a:pt x="42" y="256"/>
                </a:lnTo>
                <a:lnTo>
                  <a:pt x="35" y="256"/>
                </a:lnTo>
                <a:lnTo>
                  <a:pt x="35" y="249"/>
                </a:lnTo>
                <a:lnTo>
                  <a:pt x="42" y="242"/>
                </a:lnTo>
                <a:lnTo>
                  <a:pt x="35" y="242"/>
                </a:lnTo>
                <a:lnTo>
                  <a:pt x="35" y="235"/>
                </a:lnTo>
                <a:lnTo>
                  <a:pt x="35" y="227"/>
                </a:lnTo>
                <a:lnTo>
                  <a:pt x="35" y="220"/>
                </a:lnTo>
                <a:lnTo>
                  <a:pt x="35" y="220"/>
                </a:lnTo>
                <a:lnTo>
                  <a:pt x="28" y="227"/>
                </a:lnTo>
                <a:lnTo>
                  <a:pt x="28" y="220"/>
                </a:lnTo>
                <a:lnTo>
                  <a:pt x="28" y="213"/>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5" name="Freeform 93"/>
          <p:cNvSpPr>
            <a:spLocks/>
          </p:cNvSpPr>
          <p:nvPr/>
        </p:nvSpPr>
        <p:spPr bwMode="gray">
          <a:xfrm>
            <a:off x="5166691" y="3143273"/>
            <a:ext cx="776450" cy="284885"/>
          </a:xfrm>
          <a:custGeom>
            <a:avLst/>
            <a:gdLst/>
            <a:ahLst/>
            <a:cxnLst>
              <a:cxn ang="0">
                <a:pos x="0" y="234"/>
              </a:cxn>
              <a:cxn ang="0">
                <a:pos x="14" y="227"/>
              </a:cxn>
              <a:cxn ang="0">
                <a:pos x="21" y="220"/>
              </a:cxn>
              <a:cxn ang="0">
                <a:pos x="14" y="199"/>
              </a:cxn>
              <a:cxn ang="0">
                <a:pos x="14" y="192"/>
              </a:cxn>
              <a:cxn ang="0">
                <a:pos x="21" y="192"/>
              </a:cxn>
              <a:cxn ang="0">
                <a:pos x="21" y="184"/>
              </a:cxn>
              <a:cxn ang="0">
                <a:pos x="28" y="177"/>
              </a:cxn>
              <a:cxn ang="0">
                <a:pos x="28" y="163"/>
              </a:cxn>
              <a:cxn ang="0">
                <a:pos x="28" y="163"/>
              </a:cxn>
              <a:cxn ang="0">
                <a:pos x="43" y="156"/>
              </a:cxn>
              <a:cxn ang="0">
                <a:pos x="43" y="142"/>
              </a:cxn>
              <a:cxn ang="0">
                <a:pos x="43" y="135"/>
              </a:cxn>
              <a:cxn ang="0">
                <a:pos x="50" y="120"/>
              </a:cxn>
              <a:cxn ang="0">
                <a:pos x="50" y="106"/>
              </a:cxn>
              <a:cxn ang="0">
                <a:pos x="57" y="92"/>
              </a:cxn>
              <a:cxn ang="0">
                <a:pos x="50" y="85"/>
              </a:cxn>
              <a:cxn ang="0">
                <a:pos x="57" y="85"/>
              </a:cxn>
              <a:cxn ang="0">
                <a:pos x="170" y="71"/>
              </a:cxn>
              <a:cxn ang="0">
                <a:pos x="170" y="56"/>
              </a:cxn>
              <a:cxn ang="0">
                <a:pos x="192" y="56"/>
              </a:cxn>
              <a:cxn ang="0">
                <a:pos x="256" y="49"/>
              </a:cxn>
              <a:cxn ang="0">
                <a:pos x="334" y="42"/>
              </a:cxn>
              <a:cxn ang="0">
                <a:pos x="398" y="35"/>
              </a:cxn>
              <a:cxn ang="0">
                <a:pos x="454" y="28"/>
              </a:cxn>
              <a:cxn ang="0">
                <a:pos x="511" y="21"/>
              </a:cxn>
              <a:cxn ang="0">
                <a:pos x="540" y="21"/>
              </a:cxn>
              <a:cxn ang="0">
                <a:pos x="611" y="7"/>
              </a:cxn>
              <a:cxn ang="0">
                <a:pos x="667" y="0"/>
              </a:cxn>
              <a:cxn ang="0">
                <a:pos x="674" y="7"/>
              </a:cxn>
              <a:cxn ang="0">
                <a:pos x="674" y="21"/>
              </a:cxn>
              <a:cxn ang="0">
                <a:pos x="660" y="35"/>
              </a:cxn>
              <a:cxn ang="0">
                <a:pos x="646" y="56"/>
              </a:cxn>
              <a:cxn ang="0">
                <a:pos x="632" y="56"/>
              </a:cxn>
              <a:cxn ang="0">
                <a:pos x="625" y="64"/>
              </a:cxn>
              <a:cxn ang="0">
                <a:pos x="611" y="71"/>
              </a:cxn>
              <a:cxn ang="0">
                <a:pos x="596" y="71"/>
              </a:cxn>
              <a:cxn ang="0">
                <a:pos x="596" y="78"/>
              </a:cxn>
              <a:cxn ang="0">
                <a:pos x="589" y="92"/>
              </a:cxn>
              <a:cxn ang="0">
                <a:pos x="575" y="99"/>
              </a:cxn>
              <a:cxn ang="0">
                <a:pos x="547" y="120"/>
              </a:cxn>
              <a:cxn ang="0">
                <a:pos x="525" y="128"/>
              </a:cxn>
              <a:cxn ang="0">
                <a:pos x="511" y="142"/>
              </a:cxn>
              <a:cxn ang="0">
                <a:pos x="504" y="156"/>
              </a:cxn>
              <a:cxn ang="0">
                <a:pos x="490" y="163"/>
              </a:cxn>
              <a:cxn ang="0">
                <a:pos x="454" y="192"/>
              </a:cxn>
              <a:cxn ang="0">
                <a:pos x="291" y="213"/>
              </a:cxn>
              <a:cxn ang="0">
                <a:pos x="177" y="227"/>
              </a:cxn>
              <a:cxn ang="0">
                <a:pos x="114" y="227"/>
              </a:cxn>
            </a:cxnLst>
            <a:rect l="0" t="0" r="r" b="b"/>
            <a:pathLst>
              <a:path w="674" h="241">
                <a:moveTo>
                  <a:pt x="0" y="241"/>
                </a:moveTo>
                <a:lnTo>
                  <a:pt x="0" y="234"/>
                </a:lnTo>
                <a:lnTo>
                  <a:pt x="7" y="234"/>
                </a:lnTo>
                <a:lnTo>
                  <a:pt x="14" y="227"/>
                </a:lnTo>
                <a:lnTo>
                  <a:pt x="21" y="227"/>
                </a:lnTo>
                <a:lnTo>
                  <a:pt x="21" y="220"/>
                </a:lnTo>
                <a:lnTo>
                  <a:pt x="14" y="206"/>
                </a:lnTo>
                <a:lnTo>
                  <a:pt x="14" y="199"/>
                </a:lnTo>
                <a:lnTo>
                  <a:pt x="14" y="199"/>
                </a:lnTo>
                <a:lnTo>
                  <a:pt x="14" y="192"/>
                </a:lnTo>
                <a:lnTo>
                  <a:pt x="21" y="192"/>
                </a:lnTo>
                <a:lnTo>
                  <a:pt x="21" y="192"/>
                </a:lnTo>
                <a:lnTo>
                  <a:pt x="21" y="192"/>
                </a:lnTo>
                <a:lnTo>
                  <a:pt x="21" y="184"/>
                </a:lnTo>
                <a:lnTo>
                  <a:pt x="21" y="177"/>
                </a:lnTo>
                <a:lnTo>
                  <a:pt x="28" y="177"/>
                </a:lnTo>
                <a:lnTo>
                  <a:pt x="28" y="170"/>
                </a:lnTo>
                <a:lnTo>
                  <a:pt x="28" y="163"/>
                </a:lnTo>
                <a:lnTo>
                  <a:pt x="28" y="163"/>
                </a:lnTo>
                <a:lnTo>
                  <a:pt x="28" y="163"/>
                </a:lnTo>
                <a:lnTo>
                  <a:pt x="35" y="156"/>
                </a:lnTo>
                <a:lnTo>
                  <a:pt x="43" y="156"/>
                </a:lnTo>
                <a:lnTo>
                  <a:pt x="43" y="149"/>
                </a:lnTo>
                <a:lnTo>
                  <a:pt x="43" y="142"/>
                </a:lnTo>
                <a:lnTo>
                  <a:pt x="43" y="135"/>
                </a:lnTo>
                <a:lnTo>
                  <a:pt x="43" y="135"/>
                </a:lnTo>
                <a:lnTo>
                  <a:pt x="50" y="120"/>
                </a:lnTo>
                <a:lnTo>
                  <a:pt x="50" y="120"/>
                </a:lnTo>
                <a:lnTo>
                  <a:pt x="43" y="113"/>
                </a:lnTo>
                <a:lnTo>
                  <a:pt x="50" y="106"/>
                </a:lnTo>
                <a:lnTo>
                  <a:pt x="50" y="99"/>
                </a:lnTo>
                <a:lnTo>
                  <a:pt x="57" y="92"/>
                </a:lnTo>
                <a:lnTo>
                  <a:pt x="57" y="92"/>
                </a:lnTo>
                <a:lnTo>
                  <a:pt x="50" y="85"/>
                </a:lnTo>
                <a:lnTo>
                  <a:pt x="57" y="85"/>
                </a:lnTo>
                <a:lnTo>
                  <a:pt x="57" y="85"/>
                </a:lnTo>
                <a:lnTo>
                  <a:pt x="64" y="85"/>
                </a:lnTo>
                <a:lnTo>
                  <a:pt x="170" y="71"/>
                </a:lnTo>
                <a:lnTo>
                  <a:pt x="170" y="64"/>
                </a:lnTo>
                <a:lnTo>
                  <a:pt x="170" y="56"/>
                </a:lnTo>
                <a:lnTo>
                  <a:pt x="185" y="56"/>
                </a:lnTo>
                <a:lnTo>
                  <a:pt x="192" y="56"/>
                </a:lnTo>
                <a:lnTo>
                  <a:pt x="220" y="49"/>
                </a:lnTo>
                <a:lnTo>
                  <a:pt x="256" y="49"/>
                </a:lnTo>
                <a:lnTo>
                  <a:pt x="298" y="42"/>
                </a:lnTo>
                <a:lnTo>
                  <a:pt x="334" y="42"/>
                </a:lnTo>
                <a:lnTo>
                  <a:pt x="376" y="35"/>
                </a:lnTo>
                <a:lnTo>
                  <a:pt x="398" y="35"/>
                </a:lnTo>
                <a:lnTo>
                  <a:pt x="433" y="35"/>
                </a:lnTo>
                <a:lnTo>
                  <a:pt x="454" y="28"/>
                </a:lnTo>
                <a:lnTo>
                  <a:pt x="483" y="28"/>
                </a:lnTo>
                <a:lnTo>
                  <a:pt x="511" y="21"/>
                </a:lnTo>
                <a:lnTo>
                  <a:pt x="518" y="21"/>
                </a:lnTo>
                <a:lnTo>
                  <a:pt x="540" y="21"/>
                </a:lnTo>
                <a:lnTo>
                  <a:pt x="554" y="14"/>
                </a:lnTo>
                <a:lnTo>
                  <a:pt x="611" y="7"/>
                </a:lnTo>
                <a:lnTo>
                  <a:pt x="639" y="7"/>
                </a:lnTo>
                <a:lnTo>
                  <a:pt x="667" y="0"/>
                </a:lnTo>
                <a:lnTo>
                  <a:pt x="674" y="0"/>
                </a:lnTo>
                <a:lnTo>
                  <a:pt x="674" y="7"/>
                </a:lnTo>
                <a:lnTo>
                  <a:pt x="674" y="14"/>
                </a:lnTo>
                <a:lnTo>
                  <a:pt x="674" y="21"/>
                </a:lnTo>
                <a:lnTo>
                  <a:pt x="667" y="28"/>
                </a:lnTo>
                <a:lnTo>
                  <a:pt x="660" y="35"/>
                </a:lnTo>
                <a:lnTo>
                  <a:pt x="653" y="49"/>
                </a:lnTo>
                <a:lnTo>
                  <a:pt x="646" y="56"/>
                </a:lnTo>
                <a:lnTo>
                  <a:pt x="646" y="49"/>
                </a:lnTo>
                <a:lnTo>
                  <a:pt x="632" y="56"/>
                </a:lnTo>
                <a:lnTo>
                  <a:pt x="625" y="56"/>
                </a:lnTo>
                <a:lnTo>
                  <a:pt x="625" y="64"/>
                </a:lnTo>
                <a:lnTo>
                  <a:pt x="618" y="71"/>
                </a:lnTo>
                <a:lnTo>
                  <a:pt x="611" y="71"/>
                </a:lnTo>
                <a:lnTo>
                  <a:pt x="603" y="64"/>
                </a:lnTo>
                <a:lnTo>
                  <a:pt x="596" y="71"/>
                </a:lnTo>
                <a:lnTo>
                  <a:pt x="596" y="71"/>
                </a:lnTo>
                <a:lnTo>
                  <a:pt x="596" y="78"/>
                </a:lnTo>
                <a:lnTo>
                  <a:pt x="589" y="78"/>
                </a:lnTo>
                <a:lnTo>
                  <a:pt x="589" y="92"/>
                </a:lnTo>
                <a:lnTo>
                  <a:pt x="582" y="99"/>
                </a:lnTo>
                <a:lnTo>
                  <a:pt x="575" y="99"/>
                </a:lnTo>
                <a:lnTo>
                  <a:pt x="561" y="106"/>
                </a:lnTo>
                <a:lnTo>
                  <a:pt x="547" y="120"/>
                </a:lnTo>
                <a:lnTo>
                  <a:pt x="540" y="128"/>
                </a:lnTo>
                <a:lnTo>
                  <a:pt x="525" y="128"/>
                </a:lnTo>
                <a:lnTo>
                  <a:pt x="518" y="135"/>
                </a:lnTo>
                <a:lnTo>
                  <a:pt x="511" y="142"/>
                </a:lnTo>
                <a:lnTo>
                  <a:pt x="504" y="149"/>
                </a:lnTo>
                <a:lnTo>
                  <a:pt x="504" y="156"/>
                </a:lnTo>
                <a:lnTo>
                  <a:pt x="497" y="163"/>
                </a:lnTo>
                <a:lnTo>
                  <a:pt x="490" y="163"/>
                </a:lnTo>
                <a:lnTo>
                  <a:pt x="490" y="192"/>
                </a:lnTo>
                <a:lnTo>
                  <a:pt x="454" y="192"/>
                </a:lnTo>
                <a:lnTo>
                  <a:pt x="383" y="206"/>
                </a:lnTo>
                <a:lnTo>
                  <a:pt x="291" y="213"/>
                </a:lnTo>
                <a:lnTo>
                  <a:pt x="177" y="220"/>
                </a:lnTo>
                <a:lnTo>
                  <a:pt x="177" y="227"/>
                </a:lnTo>
                <a:lnTo>
                  <a:pt x="170" y="227"/>
                </a:lnTo>
                <a:lnTo>
                  <a:pt x="114" y="227"/>
                </a:lnTo>
                <a:lnTo>
                  <a:pt x="0" y="241"/>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6" name="Freeform 95"/>
          <p:cNvSpPr>
            <a:spLocks/>
          </p:cNvSpPr>
          <p:nvPr/>
        </p:nvSpPr>
        <p:spPr bwMode="gray">
          <a:xfrm>
            <a:off x="5223948" y="3235442"/>
            <a:ext cx="8379" cy="8379"/>
          </a:xfrm>
          <a:custGeom>
            <a:avLst/>
            <a:gdLst/>
            <a:ahLst/>
            <a:cxnLst>
              <a:cxn ang="0">
                <a:pos x="0" y="7"/>
              </a:cxn>
              <a:cxn ang="0">
                <a:pos x="7" y="0"/>
              </a:cxn>
              <a:cxn ang="0">
                <a:pos x="7" y="7"/>
              </a:cxn>
              <a:cxn ang="0">
                <a:pos x="0" y="7"/>
              </a:cxn>
            </a:cxnLst>
            <a:rect l="0" t="0" r="r" b="b"/>
            <a:pathLst>
              <a:path w="7" h="7">
                <a:moveTo>
                  <a:pt x="0" y="7"/>
                </a:moveTo>
                <a:lnTo>
                  <a:pt x="7" y="0"/>
                </a:lnTo>
                <a:lnTo>
                  <a:pt x="7" y="7"/>
                </a:lnTo>
                <a:lnTo>
                  <a:pt x="0" y="7"/>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7" name="Freeform 96"/>
          <p:cNvSpPr>
            <a:spLocks/>
          </p:cNvSpPr>
          <p:nvPr/>
        </p:nvSpPr>
        <p:spPr bwMode="gray">
          <a:xfrm>
            <a:off x="5223948" y="3235442"/>
            <a:ext cx="8379" cy="8379"/>
          </a:xfrm>
          <a:custGeom>
            <a:avLst/>
            <a:gdLst/>
            <a:ahLst/>
            <a:cxnLst>
              <a:cxn ang="0">
                <a:pos x="0" y="7"/>
              </a:cxn>
              <a:cxn ang="0">
                <a:pos x="7" y="0"/>
              </a:cxn>
              <a:cxn ang="0">
                <a:pos x="7" y="7"/>
              </a:cxn>
              <a:cxn ang="0">
                <a:pos x="0" y="7"/>
              </a:cxn>
            </a:cxnLst>
            <a:rect l="0" t="0" r="r" b="b"/>
            <a:pathLst>
              <a:path w="7" h="7">
                <a:moveTo>
                  <a:pt x="0" y="7"/>
                </a:moveTo>
                <a:lnTo>
                  <a:pt x="7" y="0"/>
                </a:lnTo>
                <a:lnTo>
                  <a:pt x="7" y="7"/>
                </a:lnTo>
                <a:lnTo>
                  <a:pt x="0" y="7"/>
                </a:lnTo>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88" name="Freeform 97"/>
          <p:cNvSpPr>
            <a:spLocks/>
          </p:cNvSpPr>
          <p:nvPr/>
        </p:nvSpPr>
        <p:spPr bwMode="gray">
          <a:xfrm>
            <a:off x="5240708" y="2880735"/>
            <a:ext cx="661937" cy="363088"/>
          </a:xfrm>
          <a:custGeom>
            <a:avLst/>
            <a:gdLst/>
            <a:ahLst/>
            <a:cxnLst>
              <a:cxn ang="0">
                <a:pos x="7" y="292"/>
              </a:cxn>
              <a:cxn ang="0">
                <a:pos x="14" y="277"/>
              </a:cxn>
              <a:cxn ang="0">
                <a:pos x="21" y="256"/>
              </a:cxn>
              <a:cxn ang="0">
                <a:pos x="14" y="242"/>
              </a:cxn>
              <a:cxn ang="0">
                <a:pos x="35" y="228"/>
              </a:cxn>
              <a:cxn ang="0">
                <a:pos x="64" y="242"/>
              </a:cxn>
              <a:cxn ang="0">
                <a:pos x="71" y="228"/>
              </a:cxn>
              <a:cxn ang="0">
                <a:pos x="64" y="206"/>
              </a:cxn>
              <a:cxn ang="0">
                <a:pos x="92" y="199"/>
              </a:cxn>
              <a:cxn ang="0">
                <a:pos x="92" y="178"/>
              </a:cxn>
              <a:cxn ang="0">
                <a:pos x="99" y="164"/>
              </a:cxn>
              <a:cxn ang="0">
                <a:pos x="106" y="150"/>
              </a:cxn>
              <a:cxn ang="0">
                <a:pos x="128" y="157"/>
              </a:cxn>
              <a:cxn ang="0">
                <a:pos x="135" y="150"/>
              </a:cxn>
              <a:cxn ang="0">
                <a:pos x="170" y="157"/>
              </a:cxn>
              <a:cxn ang="0">
                <a:pos x="177" y="142"/>
              </a:cxn>
              <a:cxn ang="0">
                <a:pos x="192" y="142"/>
              </a:cxn>
              <a:cxn ang="0">
                <a:pos x="206" y="142"/>
              </a:cxn>
              <a:cxn ang="0">
                <a:pos x="220" y="121"/>
              </a:cxn>
              <a:cxn ang="0">
                <a:pos x="227" y="114"/>
              </a:cxn>
              <a:cxn ang="0">
                <a:pos x="255" y="128"/>
              </a:cxn>
              <a:cxn ang="0">
                <a:pos x="263" y="107"/>
              </a:cxn>
              <a:cxn ang="0">
                <a:pos x="277" y="93"/>
              </a:cxn>
              <a:cxn ang="0">
                <a:pos x="291" y="71"/>
              </a:cxn>
              <a:cxn ang="0">
                <a:pos x="291" y="50"/>
              </a:cxn>
              <a:cxn ang="0">
                <a:pos x="305" y="50"/>
              </a:cxn>
              <a:cxn ang="0">
                <a:pos x="334" y="29"/>
              </a:cxn>
              <a:cxn ang="0">
                <a:pos x="326" y="7"/>
              </a:cxn>
              <a:cxn ang="0">
                <a:pos x="348" y="7"/>
              </a:cxn>
              <a:cxn ang="0">
                <a:pos x="376" y="15"/>
              </a:cxn>
              <a:cxn ang="0">
                <a:pos x="405" y="29"/>
              </a:cxn>
              <a:cxn ang="0">
                <a:pos x="426" y="36"/>
              </a:cxn>
              <a:cxn ang="0">
                <a:pos x="447" y="36"/>
              </a:cxn>
              <a:cxn ang="0">
                <a:pos x="468" y="36"/>
              </a:cxn>
              <a:cxn ang="0">
                <a:pos x="483" y="22"/>
              </a:cxn>
              <a:cxn ang="0">
                <a:pos x="497" y="36"/>
              </a:cxn>
              <a:cxn ang="0">
                <a:pos x="511" y="50"/>
              </a:cxn>
              <a:cxn ang="0">
                <a:pos x="511" y="79"/>
              </a:cxn>
              <a:cxn ang="0">
                <a:pos x="532" y="100"/>
              </a:cxn>
              <a:cxn ang="0">
                <a:pos x="575" y="128"/>
              </a:cxn>
              <a:cxn ang="0">
                <a:pos x="525" y="185"/>
              </a:cxn>
              <a:cxn ang="0">
                <a:pos x="511" y="199"/>
              </a:cxn>
              <a:cxn ang="0">
                <a:pos x="497" y="214"/>
              </a:cxn>
              <a:cxn ang="0">
                <a:pos x="476" y="235"/>
              </a:cxn>
              <a:cxn ang="0">
                <a:pos x="447" y="242"/>
              </a:cxn>
              <a:cxn ang="0">
                <a:pos x="369" y="256"/>
              </a:cxn>
              <a:cxn ang="0">
                <a:pos x="270" y="263"/>
              </a:cxn>
              <a:cxn ang="0">
                <a:pos x="156" y="270"/>
              </a:cxn>
              <a:cxn ang="0">
                <a:pos x="106" y="277"/>
              </a:cxn>
              <a:cxn ang="0">
                <a:pos x="0" y="306"/>
              </a:cxn>
            </a:cxnLst>
            <a:rect l="0" t="0" r="r" b="b"/>
            <a:pathLst>
              <a:path w="575" h="306">
                <a:moveTo>
                  <a:pt x="0" y="306"/>
                </a:moveTo>
                <a:lnTo>
                  <a:pt x="0" y="292"/>
                </a:lnTo>
                <a:lnTo>
                  <a:pt x="7" y="292"/>
                </a:lnTo>
                <a:lnTo>
                  <a:pt x="14" y="292"/>
                </a:lnTo>
                <a:lnTo>
                  <a:pt x="14" y="285"/>
                </a:lnTo>
                <a:lnTo>
                  <a:pt x="14" y="277"/>
                </a:lnTo>
                <a:lnTo>
                  <a:pt x="21" y="270"/>
                </a:lnTo>
                <a:lnTo>
                  <a:pt x="21" y="263"/>
                </a:lnTo>
                <a:lnTo>
                  <a:pt x="21" y="256"/>
                </a:lnTo>
                <a:lnTo>
                  <a:pt x="21" y="249"/>
                </a:lnTo>
                <a:lnTo>
                  <a:pt x="14" y="249"/>
                </a:lnTo>
                <a:lnTo>
                  <a:pt x="14" y="242"/>
                </a:lnTo>
                <a:lnTo>
                  <a:pt x="21" y="228"/>
                </a:lnTo>
                <a:lnTo>
                  <a:pt x="28" y="228"/>
                </a:lnTo>
                <a:lnTo>
                  <a:pt x="35" y="228"/>
                </a:lnTo>
                <a:lnTo>
                  <a:pt x="42" y="228"/>
                </a:lnTo>
                <a:lnTo>
                  <a:pt x="57" y="235"/>
                </a:lnTo>
                <a:lnTo>
                  <a:pt x="64" y="242"/>
                </a:lnTo>
                <a:lnTo>
                  <a:pt x="64" y="242"/>
                </a:lnTo>
                <a:lnTo>
                  <a:pt x="71" y="235"/>
                </a:lnTo>
                <a:lnTo>
                  <a:pt x="71" y="228"/>
                </a:lnTo>
                <a:lnTo>
                  <a:pt x="64" y="221"/>
                </a:lnTo>
                <a:lnTo>
                  <a:pt x="64" y="214"/>
                </a:lnTo>
                <a:lnTo>
                  <a:pt x="64" y="206"/>
                </a:lnTo>
                <a:lnTo>
                  <a:pt x="71" y="206"/>
                </a:lnTo>
                <a:lnTo>
                  <a:pt x="78" y="199"/>
                </a:lnTo>
                <a:lnTo>
                  <a:pt x="92" y="199"/>
                </a:lnTo>
                <a:lnTo>
                  <a:pt x="92" y="192"/>
                </a:lnTo>
                <a:lnTo>
                  <a:pt x="92" y="185"/>
                </a:lnTo>
                <a:lnTo>
                  <a:pt x="92" y="178"/>
                </a:lnTo>
                <a:lnTo>
                  <a:pt x="92" y="171"/>
                </a:lnTo>
                <a:lnTo>
                  <a:pt x="99" y="164"/>
                </a:lnTo>
                <a:lnTo>
                  <a:pt x="99" y="164"/>
                </a:lnTo>
                <a:lnTo>
                  <a:pt x="106" y="164"/>
                </a:lnTo>
                <a:lnTo>
                  <a:pt x="106" y="157"/>
                </a:lnTo>
                <a:lnTo>
                  <a:pt x="106" y="150"/>
                </a:lnTo>
                <a:lnTo>
                  <a:pt x="121" y="150"/>
                </a:lnTo>
                <a:lnTo>
                  <a:pt x="121" y="150"/>
                </a:lnTo>
                <a:lnTo>
                  <a:pt x="128" y="157"/>
                </a:lnTo>
                <a:lnTo>
                  <a:pt x="128" y="157"/>
                </a:lnTo>
                <a:lnTo>
                  <a:pt x="128" y="150"/>
                </a:lnTo>
                <a:lnTo>
                  <a:pt x="135" y="150"/>
                </a:lnTo>
                <a:lnTo>
                  <a:pt x="142" y="142"/>
                </a:lnTo>
                <a:lnTo>
                  <a:pt x="163" y="150"/>
                </a:lnTo>
                <a:lnTo>
                  <a:pt x="170" y="157"/>
                </a:lnTo>
                <a:lnTo>
                  <a:pt x="170" y="150"/>
                </a:lnTo>
                <a:lnTo>
                  <a:pt x="170" y="150"/>
                </a:lnTo>
                <a:lnTo>
                  <a:pt x="177" y="142"/>
                </a:lnTo>
                <a:lnTo>
                  <a:pt x="184" y="135"/>
                </a:lnTo>
                <a:lnTo>
                  <a:pt x="192" y="135"/>
                </a:lnTo>
                <a:lnTo>
                  <a:pt x="192" y="142"/>
                </a:lnTo>
                <a:lnTo>
                  <a:pt x="199" y="142"/>
                </a:lnTo>
                <a:lnTo>
                  <a:pt x="206" y="142"/>
                </a:lnTo>
                <a:lnTo>
                  <a:pt x="206" y="142"/>
                </a:lnTo>
                <a:lnTo>
                  <a:pt x="213" y="135"/>
                </a:lnTo>
                <a:lnTo>
                  <a:pt x="213" y="128"/>
                </a:lnTo>
                <a:lnTo>
                  <a:pt x="220" y="121"/>
                </a:lnTo>
                <a:lnTo>
                  <a:pt x="227" y="114"/>
                </a:lnTo>
                <a:lnTo>
                  <a:pt x="220" y="107"/>
                </a:lnTo>
                <a:lnTo>
                  <a:pt x="227" y="114"/>
                </a:lnTo>
                <a:lnTo>
                  <a:pt x="234" y="121"/>
                </a:lnTo>
                <a:lnTo>
                  <a:pt x="241" y="128"/>
                </a:lnTo>
                <a:lnTo>
                  <a:pt x="255" y="128"/>
                </a:lnTo>
                <a:lnTo>
                  <a:pt x="255" y="121"/>
                </a:lnTo>
                <a:lnTo>
                  <a:pt x="263" y="114"/>
                </a:lnTo>
                <a:lnTo>
                  <a:pt x="263" y="107"/>
                </a:lnTo>
                <a:lnTo>
                  <a:pt x="263" y="93"/>
                </a:lnTo>
                <a:lnTo>
                  <a:pt x="270" y="100"/>
                </a:lnTo>
                <a:lnTo>
                  <a:pt x="277" y="93"/>
                </a:lnTo>
                <a:lnTo>
                  <a:pt x="277" y="79"/>
                </a:lnTo>
                <a:lnTo>
                  <a:pt x="284" y="71"/>
                </a:lnTo>
                <a:lnTo>
                  <a:pt x="291" y="71"/>
                </a:lnTo>
                <a:lnTo>
                  <a:pt x="291" y="64"/>
                </a:lnTo>
                <a:lnTo>
                  <a:pt x="291" y="57"/>
                </a:lnTo>
                <a:lnTo>
                  <a:pt x="291" y="50"/>
                </a:lnTo>
                <a:lnTo>
                  <a:pt x="298" y="50"/>
                </a:lnTo>
                <a:lnTo>
                  <a:pt x="298" y="43"/>
                </a:lnTo>
                <a:lnTo>
                  <a:pt x="305" y="50"/>
                </a:lnTo>
                <a:lnTo>
                  <a:pt x="319" y="36"/>
                </a:lnTo>
                <a:lnTo>
                  <a:pt x="334" y="36"/>
                </a:lnTo>
                <a:lnTo>
                  <a:pt x="334" y="29"/>
                </a:lnTo>
                <a:lnTo>
                  <a:pt x="326" y="22"/>
                </a:lnTo>
                <a:lnTo>
                  <a:pt x="334" y="15"/>
                </a:lnTo>
                <a:lnTo>
                  <a:pt x="326" y="7"/>
                </a:lnTo>
                <a:lnTo>
                  <a:pt x="334" y="7"/>
                </a:lnTo>
                <a:lnTo>
                  <a:pt x="341" y="0"/>
                </a:lnTo>
                <a:lnTo>
                  <a:pt x="348" y="7"/>
                </a:lnTo>
                <a:lnTo>
                  <a:pt x="355" y="0"/>
                </a:lnTo>
                <a:lnTo>
                  <a:pt x="369" y="7"/>
                </a:lnTo>
                <a:lnTo>
                  <a:pt x="376" y="15"/>
                </a:lnTo>
                <a:lnTo>
                  <a:pt x="383" y="29"/>
                </a:lnTo>
                <a:lnTo>
                  <a:pt x="390" y="29"/>
                </a:lnTo>
                <a:lnTo>
                  <a:pt x="405" y="29"/>
                </a:lnTo>
                <a:lnTo>
                  <a:pt x="412" y="29"/>
                </a:lnTo>
                <a:lnTo>
                  <a:pt x="419" y="36"/>
                </a:lnTo>
                <a:lnTo>
                  <a:pt x="426" y="36"/>
                </a:lnTo>
                <a:lnTo>
                  <a:pt x="433" y="36"/>
                </a:lnTo>
                <a:lnTo>
                  <a:pt x="440" y="29"/>
                </a:lnTo>
                <a:lnTo>
                  <a:pt x="447" y="36"/>
                </a:lnTo>
                <a:lnTo>
                  <a:pt x="454" y="36"/>
                </a:lnTo>
                <a:lnTo>
                  <a:pt x="461" y="36"/>
                </a:lnTo>
                <a:lnTo>
                  <a:pt x="468" y="36"/>
                </a:lnTo>
                <a:lnTo>
                  <a:pt x="468" y="29"/>
                </a:lnTo>
                <a:lnTo>
                  <a:pt x="476" y="22"/>
                </a:lnTo>
                <a:lnTo>
                  <a:pt x="483" y="22"/>
                </a:lnTo>
                <a:lnTo>
                  <a:pt x="490" y="29"/>
                </a:lnTo>
                <a:lnTo>
                  <a:pt x="497" y="36"/>
                </a:lnTo>
                <a:lnTo>
                  <a:pt x="497" y="36"/>
                </a:lnTo>
                <a:lnTo>
                  <a:pt x="504" y="43"/>
                </a:lnTo>
                <a:lnTo>
                  <a:pt x="511" y="50"/>
                </a:lnTo>
                <a:lnTo>
                  <a:pt x="511" y="50"/>
                </a:lnTo>
                <a:lnTo>
                  <a:pt x="518" y="57"/>
                </a:lnTo>
                <a:lnTo>
                  <a:pt x="518" y="64"/>
                </a:lnTo>
                <a:lnTo>
                  <a:pt x="511" y="79"/>
                </a:lnTo>
                <a:lnTo>
                  <a:pt x="525" y="93"/>
                </a:lnTo>
                <a:lnTo>
                  <a:pt x="525" y="93"/>
                </a:lnTo>
                <a:lnTo>
                  <a:pt x="532" y="100"/>
                </a:lnTo>
                <a:lnTo>
                  <a:pt x="547" y="121"/>
                </a:lnTo>
                <a:lnTo>
                  <a:pt x="561" y="128"/>
                </a:lnTo>
                <a:lnTo>
                  <a:pt x="575" y="128"/>
                </a:lnTo>
                <a:lnTo>
                  <a:pt x="547" y="157"/>
                </a:lnTo>
                <a:lnTo>
                  <a:pt x="525" y="178"/>
                </a:lnTo>
                <a:lnTo>
                  <a:pt x="525" y="185"/>
                </a:lnTo>
                <a:lnTo>
                  <a:pt x="518" y="185"/>
                </a:lnTo>
                <a:lnTo>
                  <a:pt x="511" y="192"/>
                </a:lnTo>
                <a:lnTo>
                  <a:pt x="511" y="199"/>
                </a:lnTo>
                <a:lnTo>
                  <a:pt x="511" y="206"/>
                </a:lnTo>
                <a:lnTo>
                  <a:pt x="504" y="206"/>
                </a:lnTo>
                <a:lnTo>
                  <a:pt x="497" y="214"/>
                </a:lnTo>
                <a:lnTo>
                  <a:pt x="497" y="221"/>
                </a:lnTo>
                <a:lnTo>
                  <a:pt x="483" y="228"/>
                </a:lnTo>
                <a:lnTo>
                  <a:pt x="476" y="235"/>
                </a:lnTo>
                <a:lnTo>
                  <a:pt x="468" y="235"/>
                </a:lnTo>
                <a:lnTo>
                  <a:pt x="454" y="242"/>
                </a:lnTo>
                <a:lnTo>
                  <a:pt x="447" y="242"/>
                </a:lnTo>
                <a:lnTo>
                  <a:pt x="419" y="249"/>
                </a:lnTo>
                <a:lnTo>
                  <a:pt x="390" y="249"/>
                </a:lnTo>
                <a:lnTo>
                  <a:pt x="369" y="256"/>
                </a:lnTo>
                <a:lnTo>
                  <a:pt x="334" y="256"/>
                </a:lnTo>
                <a:lnTo>
                  <a:pt x="312" y="256"/>
                </a:lnTo>
                <a:lnTo>
                  <a:pt x="270" y="263"/>
                </a:lnTo>
                <a:lnTo>
                  <a:pt x="234" y="263"/>
                </a:lnTo>
                <a:lnTo>
                  <a:pt x="192" y="270"/>
                </a:lnTo>
                <a:lnTo>
                  <a:pt x="156" y="270"/>
                </a:lnTo>
                <a:lnTo>
                  <a:pt x="128" y="277"/>
                </a:lnTo>
                <a:lnTo>
                  <a:pt x="121" y="277"/>
                </a:lnTo>
                <a:lnTo>
                  <a:pt x="106" y="277"/>
                </a:lnTo>
                <a:lnTo>
                  <a:pt x="106" y="285"/>
                </a:lnTo>
                <a:lnTo>
                  <a:pt x="106" y="292"/>
                </a:lnTo>
                <a:lnTo>
                  <a:pt x="0" y="306"/>
                </a:lnTo>
                <a:close/>
              </a:path>
            </a:pathLst>
          </a:custGeom>
          <a:solidFill>
            <a:srgbClr val="0066B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189" name="Freeform 99"/>
          <p:cNvSpPr>
            <a:spLocks/>
          </p:cNvSpPr>
          <p:nvPr/>
        </p:nvSpPr>
        <p:spPr bwMode="gray">
          <a:xfrm>
            <a:off x="5330083" y="2174108"/>
            <a:ext cx="23741" cy="58653"/>
          </a:xfrm>
          <a:custGeom>
            <a:avLst/>
            <a:gdLst/>
            <a:ahLst/>
            <a:cxnLst>
              <a:cxn ang="0">
                <a:pos x="0" y="29"/>
              </a:cxn>
              <a:cxn ang="0">
                <a:pos x="0" y="43"/>
              </a:cxn>
              <a:cxn ang="0">
                <a:pos x="0" y="50"/>
              </a:cxn>
              <a:cxn ang="0">
                <a:pos x="7" y="50"/>
              </a:cxn>
              <a:cxn ang="0">
                <a:pos x="7" y="43"/>
              </a:cxn>
              <a:cxn ang="0">
                <a:pos x="14" y="36"/>
              </a:cxn>
              <a:cxn ang="0">
                <a:pos x="14" y="29"/>
              </a:cxn>
              <a:cxn ang="0">
                <a:pos x="21" y="22"/>
              </a:cxn>
              <a:cxn ang="0">
                <a:pos x="14" y="15"/>
              </a:cxn>
              <a:cxn ang="0">
                <a:pos x="21" y="0"/>
              </a:cxn>
              <a:cxn ang="0">
                <a:pos x="21" y="0"/>
              </a:cxn>
              <a:cxn ang="0">
                <a:pos x="14" y="8"/>
              </a:cxn>
              <a:cxn ang="0">
                <a:pos x="14" y="15"/>
              </a:cxn>
              <a:cxn ang="0">
                <a:pos x="7" y="22"/>
              </a:cxn>
              <a:cxn ang="0">
                <a:pos x="7" y="29"/>
              </a:cxn>
              <a:cxn ang="0">
                <a:pos x="0" y="29"/>
              </a:cxn>
            </a:cxnLst>
            <a:rect l="0" t="0" r="r" b="b"/>
            <a:pathLst>
              <a:path w="21" h="50">
                <a:moveTo>
                  <a:pt x="0" y="29"/>
                </a:moveTo>
                <a:lnTo>
                  <a:pt x="0" y="43"/>
                </a:lnTo>
                <a:lnTo>
                  <a:pt x="0" y="50"/>
                </a:lnTo>
                <a:lnTo>
                  <a:pt x="7" y="50"/>
                </a:lnTo>
                <a:lnTo>
                  <a:pt x="7" y="43"/>
                </a:lnTo>
                <a:lnTo>
                  <a:pt x="14" y="36"/>
                </a:lnTo>
                <a:lnTo>
                  <a:pt x="14" y="29"/>
                </a:lnTo>
                <a:lnTo>
                  <a:pt x="21" y="22"/>
                </a:lnTo>
                <a:lnTo>
                  <a:pt x="14" y="15"/>
                </a:lnTo>
                <a:lnTo>
                  <a:pt x="21" y="0"/>
                </a:lnTo>
                <a:lnTo>
                  <a:pt x="21" y="0"/>
                </a:lnTo>
                <a:lnTo>
                  <a:pt x="14" y="8"/>
                </a:lnTo>
                <a:lnTo>
                  <a:pt x="14" y="15"/>
                </a:lnTo>
                <a:lnTo>
                  <a:pt x="7" y="22"/>
                </a:lnTo>
                <a:lnTo>
                  <a:pt x="7" y="29"/>
                </a:lnTo>
                <a:lnTo>
                  <a:pt x="0" y="29"/>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0" name="Freeform 103"/>
          <p:cNvSpPr>
            <a:spLocks/>
          </p:cNvSpPr>
          <p:nvPr/>
        </p:nvSpPr>
        <p:spPr bwMode="gray">
          <a:xfrm>
            <a:off x="5345443" y="2569318"/>
            <a:ext cx="279299" cy="505529"/>
          </a:xfrm>
          <a:custGeom>
            <a:avLst/>
            <a:gdLst/>
            <a:ahLst/>
            <a:cxnLst>
              <a:cxn ang="0">
                <a:pos x="0" y="420"/>
              </a:cxn>
              <a:cxn ang="0">
                <a:pos x="0" y="398"/>
              </a:cxn>
              <a:cxn ang="0">
                <a:pos x="7" y="384"/>
              </a:cxn>
              <a:cxn ang="0">
                <a:pos x="7" y="377"/>
              </a:cxn>
              <a:cxn ang="0">
                <a:pos x="14" y="363"/>
              </a:cxn>
              <a:cxn ang="0">
                <a:pos x="29" y="349"/>
              </a:cxn>
              <a:cxn ang="0">
                <a:pos x="36" y="334"/>
              </a:cxn>
              <a:cxn ang="0">
                <a:pos x="29" y="313"/>
              </a:cxn>
              <a:cxn ang="0">
                <a:pos x="29" y="299"/>
              </a:cxn>
              <a:cxn ang="0">
                <a:pos x="21" y="285"/>
              </a:cxn>
              <a:cxn ang="0">
                <a:pos x="21" y="270"/>
              </a:cxn>
              <a:cxn ang="0">
                <a:pos x="7" y="29"/>
              </a:cxn>
              <a:cxn ang="0">
                <a:pos x="14" y="36"/>
              </a:cxn>
              <a:cxn ang="0">
                <a:pos x="29" y="36"/>
              </a:cxn>
              <a:cxn ang="0">
                <a:pos x="57" y="15"/>
              </a:cxn>
              <a:cxn ang="0">
                <a:pos x="100" y="15"/>
              </a:cxn>
              <a:cxn ang="0">
                <a:pos x="206" y="8"/>
              </a:cxn>
              <a:cxn ang="0">
                <a:pos x="242" y="270"/>
              </a:cxn>
              <a:cxn ang="0">
                <a:pos x="242" y="278"/>
              </a:cxn>
              <a:cxn ang="0">
                <a:pos x="242" y="292"/>
              </a:cxn>
              <a:cxn ang="0">
                <a:pos x="227" y="299"/>
              </a:cxn>
              <a:cxn ang="0">
                <a:pos x="206" y="306"/>
              </a:cxn>
              <a:cxn ang="0">
                <a:pos x="199" y="313"/>
              </a:cxn>
              <a:cxn ang="0">
                <a:pos x="199" y="327"/>
              </a:cxn>
              <a:cxn ang="0">
                <a:pos x="192" y="334"/>
              </a:cxn>
              <a:cxn ang="0">
                <a:pos x="185" y="356"/>
              </a:cxn>
              <a:cxn ang="0">
                <a:pos x="171" y="356"/>
              </a:cxn>
              <a:cxn ang="0">
                <a:pos x="171" y="377"/>
              </a:cxn>
              <a:cxn ang="0">
                <a:pos x="163" y="391"/>
              </a:cxn>
              <a:cxn ang="0">
                <a:pos x="142" y="384"/>
              </a:cxn>
              <a:cxn ang="0">
                <a:pos x="128" y="370"/>
              </a:cxn>
              <a:cxn ang="0">
                <a:pos x="128" y="384"/>
              </a:cxn>
              <a:cxn ang="0">
                <a:pos x="121" y="398"/>
              </a:cxn>
              <a:cxn ang="0">
                <a:pos x="114" y="405"/>
              </a:cxn>
              <a:cxn ang="0">
                <a:pos x="100" y="405"/>
              </a:cxn>
              <a:cxn ang="0">
                <a:pos x="92" y="398"/>
              </a:cxn>
              <a:cxn ang="0">
                <a:pos x="78" y="413"/>
              </a:cxn>
              <a:cxn ang="0">
                <a:pos x="78" y="420"/>
              </a:cxn>
              <a:cxn ang="0">
                <a:pos x="50" y="405"/>
              </a:cxn>
              <a:cxn ang="0">
                <a:pos x="36" y="413"/>
              </a:cxn>
              <a:cxn ang="0">
                <a:pos x="36" y="420"/>
              </a:cxn>
              <a:cxn ang="0">
                <a:pos x="29" y="413"/>
              </a:cxn>
              <a:cxn ang="0">
                <a:pos x="14" y="420"/>
              </a:cxn>
              <a:cxn ang="0">
                <a:pos x="7" y="427"/>
              </a:cxn>
            </a:cxnLst>
            <a:rect l="0" t="0" r="r" b="b"/>
            <a:pathLst>
              <a:path w="242" h="427">
                <a:moveTo>
                  <a:pt x="7" y="427"/>
                </a:moveTo>
                <a:lnTo>
                  <a:pt x="0" y="420"/>
                </a:lnTo>
                <a:lnTo>
                  <a:pt x="0" y="413"/>
                </a:lnTo>
                <a:lnTo>
                  <a:pt x="0" y="398"/>
                </a:lnTo>
                <a:lnTo>
                  <a:pt x="7" y="398"/>
                </a:lnTo>
                <a:lnTo>
                  <a:pt x="7" y="384"/>
                </a:lnTo>
                <a:lnTo>
                  <a:pt x="7" y="384"/>
                </a:lnTo>
                <a:lnTo>
                  <a:pt x="7" y="377"/>
                </a:lnTo>
                <a:lnTo>
                  <a:pt x="14" y="370"/>
                </a:lnTo>
                <a:lnTo>
                  <a:pt x="14" y="363"/>
                </a:lnTo>
                <a:lnTo>
                  <a:pt x="29" y="356"/>
                </a:lnTo>
                <a:lnTo>
                  <a:pt x="29" y="349"/>
                </a:lnTo>
                <a:lnTo>
                  <a:pt x="36" y="334"/>
                </a:lnTo>
                <a:lnTo>
                  <a:pt x="36" y="334"/>
                </a:lnTo>
                <a:lnTo>
                  <a:pt x="36" y="327"/>
                </a:lnTo>
                <a:lnTo>
                  <a:pt x="29" y="313"/>
                </a:lnTo>
                <a:lnTo>
                  <a:pt x="36" y="306"/>
                </a:lnTo>
                <a:lnTo>
                  <a:pt x="29" y="299"/>
                </a:lnTo>
                <a:lnTo>
                  <a:pt x="21" y="292"/>
                </a:lnTo>
                <a:lnTo>
                  <a:pt x="21" y="285"/>
                </a:lnTo>
                <a:lnTo>
                  <a:pt x="29" y="278"/>
                </a:lnTo>
                <a:lnTo>
                  <a:pt x="21" y="270"/>
                </a:lnTo>
                <a:lnTo>
                  <a:pt x="29" y="263"/>
                </a:lnTo>
                <a:lnTo>
                  <a:pt x="7" y="29"/>
                </a:lnTo>
                <a:lnTo>
                  <a:pt x="7" y="29"/>
                </a:lnTo>
                <a:lnTo>
                  <a:pt x="14" y="36"/>
                </a:lnTo>
                <a:lnTo>
                  <a:pt x="21" y="36"/>
                </a:lnTo>
                <a:lnTo>
                  <a:pt x="29" y="36"/>
                </a:lnTo>
                <a:lnTo>
                  <a:pt x="43" y="29"/>
                </a:lnTo>
                <a:lnTo>
                  <a:pt x="57" y="15"/>
                </a:lnTo>
                <a:lnTo>
                  <a:pt x="57" y="15"/>
                </a:lnTo>
                <a:lnTo>
                  <a:pt x="100" y="15"/>
                </a:lnTo>
                <a:lnTo>
                  <a:pt x="199" y="0"/>
                </a:lnTo>
                <a:lnTo>
                  <a:pt x="206" y="8"/>
                </a:lnTo>
                <a:lnTo>
                  <a:pt x="220" y="100"/>
                </a:lnTo>
                <a:lnTo>
                  <a:pt x="242" y="270"/>
                </a:lnTo>
                <a:lnTo>
                  <a:pt x="234" y="270"/>
                </a:lnTo>
                <a:lnTo>
                  <a:pt x="242" y="278"/>
                </a:lnTo>
                <a:lnTo>
                  <a:pt x="234" y="285"/>
                </a:lnTo>
                <a:lnTo>
                  <a:pt x="242" y="292"/>
                </a:lnTo>
                <a:lnTo>
                  <a:pt x="242" y="299"/>
                </a:lnTo>
                <a:lnTo>
                  <a:pt x="227" y="299"/>
                </a:lnTo>
                <a:lnTo>
                  <a:pt x="213" y="313"/>
                </a:lnTo>
                <a:lnTo>
                  <a:pt x="206" y="306"/>
                </a:lnTo>
                <a:lnTo>
                  <a:pt x="206" y="313"/>
                </a:lnTo>
                <a:lnTo>
                  <a:pt x="199" y="313"/>
                </a:lnTo>
                <a:lnTo>
                  <a:pt x="199" y="320"/>
                </a:lnTo>
                <a:lnTo>
                  <a:pt x="199" y="327"/>
                </a:lnTo>
                <a:lnTo>
                  <a:pt x="199" y="334"/>
                </a:lnTo>
                <a:lnTo>
                  <a:pt x="192" y="334"/>
                </a:lnTo>
                <a:lnTo>
                  <a:pt x="185" y="342"/>
                </a:lnTo>
                <a:lnTo>
                  <a:pt x="185" y="356"/>
                </a:lnTo>
                <a:lnTo>
                  <a:pt x="178" y="363"/>
                </a:lnTo>
                <a:lnTo>
                  <a:pt x="171" y="356"/>
                </a:lnTo>
                <a:lnTo>
                  <a:pt x="171" y="370"/>
                </a:lnTo>
                <a:lnTo>
                  <a:pt x="171" y="377"/>
                </a:lnTo>
                <a:lnTo>
                  <a:pt x="163" y="384"/>
                </a:lnTo>
                <a:lnTo>
                  <a:pt x="163" y="391"/>
                </a:lnTo>
                <a:lnTo>
                  <a:pt x="149" y="391"/>
                </a:lnTo>
                <a:lnTo>
                  <a:pt x="142" y="384"/>
                </a:lnTo>
                <a:lnTo>
                  <a:pt x="135" y="377"/>
                </a:lnTo>
                <a:lnTo>
                  <a:pt x="128" y="370"/>
                </a:lnTo>
                <a:lnTo>
                  <a:pt x="135" y="377"/>
                </a:lnTo>
                <a:lnTo>
                  <a:pt x="128" y="384"/>
                </a:lnTo>
                <a:lnTo>
                  <a:pt x="121" y="391"/>
                </a:lnTo>
                <a:lnTo>
                  <a:pt x="121" y="398"/>
                </a:lnTo>
                <a:lnTo>
                  <a:pt x="114" y="405"/>
                </a:lnTo>
                <a:lnTo>
                  <a:pt x="114" y="405"/>
                </a:lnTo>
                <a:lnTo>
                  <a:pt x="107" y="405"/>
                </a:lnTo>
                <a:lnTo>
                  <a:pt x="100" y="405"/>
                </a:lnTo>
                <a:lnTo>
                  <a:pt x="100" y="398"/>
                </a:lnTo>
                <a:lnTo>
                  <a:pt x="92" y="398"/>
                </a:lnTo>
                <a:lnTo>
                  <a:pt x="85" y="405"/>
                </a:lnTo>
                <a:lnTo>
                  <a:pt x="78" y="413"/>
                </a:lnTo>
                <a:lnTo>
                  <a:pt x="78" y="413"/>
                </a:lnTo>
                <a:lnTo>
                  <a:pt x="78" y="420"/>
                </a:lnTo>
                <a:lnTo>
                  <a:pt x="71" y="413"/>
                </a:lnTo>
                <a:lnTo>
                  <a:pt x="50" y="405"/>
                </a:lnTo>
                <a:lnTo>
                  <a:pt x="43" y="413"/>
                </a:lnTo>
                <a:lnTo>
                  <a:pt x="36" y="413"/>
                </a:lnTo>
                <a:lnTo>
                  <a:pt x="36" y="420"/>
                </a:lnTo>
                <a:lnTo>
                  <a:pt x="36" y="420"/>
                </a:lnTo>
                <a:lnTo>
                  <a:pt x="29" y="413"/>
                </a:lnTo>
                <a:lnTo>
                  <a:pt x="29" y="413"/>
                </a:lnTo>
                <a:lnTo>
                  <a:pt x="14" y="413"/>
                </a:lnTo>
                <a:lnTo>
                  <a:pt x="14" y="420"/>
                </a:lnTo>
                <a:lnTo>
                  <a:pt x="14" y="427"/>
                </a:lnTo>
                <a:lnTo>
                  <a:pt x="7" y="427"/>
                </a:lnTo>
                <a:close/>
              </a:path>
            </a:pathLst>
          </a:custGeom>
          <a:solidFill>
            <a:srgbClr val="0066B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191" name="Freeform 105"/>
          <p:cNvSpPr>
            <a:spLocks/>
          </p:cNvSpPr>
          <p:nvPr/>
        </p:nvSpPr>
        <p:spPr bwMode="gray">
          <a:xfrm>
            <a:off x="5370581" y="3387659"/>
            <a:ext cx="351916" cy="587922"/>
          </a:xfrm>
          <a:custGeom>
            <a:avLst/>
            <a:gdLst/>
            <a:ahLst/>
            <a:cxnLst>
              <a:cxn ang="0">
                <a:pos x="0" y="14"/>
              </a:cxn>
              <a:cxn ang="0">
                <a:pos x="206" y="0"/>
              </a:cxn>
              <a:cxn ang="0">
                <a:pos x="263" y="199"/>
              </a:cxn>
              <a:cxn ang="0">
                <a:pos x="270" y="213"/>
              </a:cxn>
              <a:cxn ang="0">
                <a:pos x="277" y="227"/>
              </a:cxn>
              <a:cxn ang="0">
                <a:pos x="292" y="241"/>
              </a:cxn>
              <a:cxn ang="0">
                <a:pos x="292" y="256"/>
              </a:cxn>
              <a:cxn ang="0">
                <a:pos x="299" y="270"/>
              </a:cxn>
              <a:cxn ang="0">
                <a:pos x="284" y="277"/>
              </a:cxn>
              <a:cxn ang="0">
                <a:pos x="284" y="298"/>
              </a:cxn>
              <a:cxn ang="0">
                <a:pos x="292" y="319"/>
              </a:cxn>
              <a:cxn ang="0">
                <a:pos x="299" y="334"/>
              </a:cxn>
              <a:cxn ang="0">
                <a:pos x="292" y="348"/>
              </a:cxn>
              <a:cxn ang="0">
                <a:pos x="292" y="369"/>
              </a:cxn>
              <a:cxn ang="0">
                <a:pos x="306" y="383"/>
              </a:cxn>
              <a:cxn ang="0">
                <a:pos x="171" y="405"/>
              </a:cxn>
              <a:cxn ang="0">
                <a:pos x="86" y="419"/>
              </a:cxn>
              <a:cxn ang="0">
                <a:pos x="93" y="440"/>
              </a:cxn>
              <a:cxn ang="0">
                <a:pos x="107" y="447"/>
              </a:cxn>
              <a:cxn ang="0">
                <a:pos x="107" y="462"/>
              </a:cxn>
              <a:cxn ang="0">
                <a:pos x="100" y="483"/>
              </a:cxn>
              <a:cxn ang="0">
                <a:pos x="93" y="483"/>
              </a:cxn>
              <a:cxn ang="0">
                <a:pos x="86" y="490"/>
              </a:cxn>
              <a:cxn ang="0">
                <a:pos x="64" y="490"/>
              </a:cxn>
              <a:cxn ang="0">
                <a:pos x="79" y="490"/>
              </a:cxn>
              <a:cxn ang="0">
                <a:pos x="71" y="476"/>
              </a:cxn>
              <a:cxn ang="0">
                <a:pos x="64" y="476"/>
              </a:cxn>
              <a:cxn ang="0">
                <a:pos x="64" y="462"/>
              </a:cxn>
              <a:cxn ang="0">
                <a:pos x="57" y="447"/>
              </a:cxn>
              <a:cxn ang="0">
                <a:pos x="50" y="447"/>
              </a:cxn>
              <a:cxn ang="0">
                <a:pos x="50" y="454"/>
              </a:cxn>
              <a:cxn ang="0">
                <a:pos x="50" y="483"/>
              </a:cxn>
              <a:cxn ang="0">
                <a:pos x="29" y="483"/>
              </a:cxn>
              <a:cxn ang="0">
                <a:pos x="22" y="476"/>
              </a:cxn>
              <a:cxn ang="0">
                <a:pos x="8" y="28"/>
              </a:cxn>
              <a:cxn ang="0">
                <a:pos x="0" y="21"/>
              </a:cxn>
            </a:cxnLst>
            <a:rect l="0" t="0" r="r" b="b"/>
            <a:pathLst>
              <a:path w="306" h="497">
                <a:moveTo>
                  <a:pt x="0" y="21"/>
                </a:moveTo>
                <a:lnTo>
                  <a:pt x="0" y="14"/>
                </a:lnTo>
                <a:lnTo>
                  <a:pt x="114" y="7"/>
                </a:lnTo>
                <a:lnTo>
                  <a:pt x="206" y="0"/>
                </a:lnTo>
                <a:lnTo>
                  <a:pt x="235" y="92"/>
                </a:lnTo>
                <a:lnTo>
                  <a:pt x="263" y="199"/>
                </a:lnTo>
                <a:lnTo>
                  <a:pt x="270" y="206"/>
                </a:lnTo>
                <a:lnTo>
                  <a:pt x="270" y="213"/>
                </a:lnTo>
                <a:lnTo>
                  <a:pt x="277" y="220"/>
                </a:lnTo>
                <a:lnTo>
                  <a:pt x="277" y="227"/>
                </a:lnTo>
                <a:lnTo>
                  <a:pt x="284" y="234"/>
                </a:lnTo>
                <a:lnTo>
                  <a:pt x="292" y="241"/>
                </a:lnTo>
                <a:lnTo>
                  <a:pt x="292" y="248"/>
                </a:lnTo>
                <a:lnTo>
                  <a:pt x="292" y="256"/>
                </a:lnTo>
                <a:lnTo>
                  <a:pt x="299" y="263"/>
                </a:lnTo>
                <a:lnTo>
                  <a:pt x="299" y="270"/>
                </a:lnTo>
                <a:lnTo>
                  <a:pt x="292" y="270"/>
                </a:lnTo>
                <a:lnTo>
                  <a:pt x="284" y="277"/>
                </a:lnTo>
                <a:lnTo>
                  <a:pt x="292" y="291"/>
                </a:lnTo>
                <a:lnTo>
                  <a:pt x="284" y="298"/>
                </a:lnTo>
                <a:lnTo>
                  <a:pt x="284" y="305"/>
                </a:lnTo>
                <a:lnTo>
                  <a:pt x="292" y="319"/>
                </a:lnTo>
                <a:lnTo>
                  <a:pt x="292" y="327"/>
                </a:lnTo>
                <a:lnTo>
                  <a:pt x="299" y="334"/>
                </a:lnTo>
                <a:lnTo>
                  <a:pt x="292" y="341"/>
                </a:lnTo>
                <a:lnTo>
                  <a:pt x="292" y="348"/>
                </a:lnTo>
                <a:lnTo>
                  <a:pt x="292" y="362"/>
                </a:lnTo>
                <a:lnTo>
                  <a:pt x="292" y="369"/>
                </a:lnTo>
                <a:lnTo>
                  <a:pt x="299" y="376"/>
                </a:lnTo>
                <a:lnTo>
                  <a:pt x="306" y="383"/>
                </a:lnTo>
                <a:lnTo>
                  <a:pt x="306" y="391"/>
                </a:lnTo>
                <a:lnTo>
                  <a:pt x="171" y="405"/>
                </a:lnTo>
                <a:lnTo>
                  <a:pt x="93" y="412"/>
                </a:lnTo>
                <a:lnTo>
                  <a:pt x="86" y="419"/>
                </a:lnTo>
                <a:lnTo>
                  <a:pt x="86" y="426"/>
                </a:lnTo>
                <a:lnTo>
                  <a:pt x="93" y="440"/>
                </a:lnTo>
                <a:lnTo>
                  <a:pt x="100" y="440"/>
                </a:lnTo>
                <a:lnTo>
                  <a:pt x="107" y="447"/>
                </a:lnTo>
                <a:lnTo>
                  <a:pt x="100" y="462"/>
                </a:lnTo>
                <a:lnTo>
                  <a:pt x="107" y="462"/>
                </a:lnTo>
                <a:lnTo>
                  <a:pt x="107" y="476"/>
                </a:lnTo>
                <a:lnTo>
                  <a:pt x="100" y="483"/>
                </a:lnTo>
                <a:lnTo>
                  <a:pt x="93" y="483"/>
                </a:lnTo>
                <a:lnTo>
                  <a:pt x="93" y="483"/>
                </a:lnTo>
                <a:lnTo>
                  <a:pt x="93" y="490"/>
                </a:lnTo>
                <a:lnTo>
                  <a:pt x="86" y="490"/>
                </a:lnTo>
                <a:lnTo>
                  <a:pt x="57" y="497"/>
                </a:lnTo>
                <a:lnTo>
                  <a:pt x="64" y="490"/>
                </a:lnTo>
                <a:lnTo>
                  <a:pt x="71" y="490"/>
                </a:lnTo>
                <a:lnTo>
                  <a:pt x="79" y="490"/>
                </a:lnTo>
                <a:lnTo>
                  <a:pt x="79" y="483"/>
                </a:lnTo>
                <a:lnTo>
                  <a:pt x="71" y="476"/>
                </a:lnTo>
                <a:lnTo>
                  <a:pt x="71" y="476"/>
                </a:lnTo>
                <a:lnTo>
                  <a:pt x="64" y="476"/>
                </a:lnTo>
                <a:lnTo>
                  <a:pt x="57" y="469"/>
                </a:lnTo>
                <a:lnTo>
                  <a:pt x="64" y="462"/>
                </a:lnTo>
                <a:lnTo>
                  <a:pt x="64" y="454"/>
                </a:lnTo>
                <a:lnTo>
                  <a:pt x="57" y="447"/>
                </a:lnTo>
                <a:lnTo>
                  <a:pt x="57" y="447"/>
                </a:lnTo>
                <a:lnTo>
                  <a:pt x="50" y="447"/>
                </a:lnTo>
                <a:lnTo>
                  <a:pt x="50" y="447"/>
                </a:lnTo>
                <a:lnTo>
                  <a:pt x="50" y="454"/>
                </a:lnTo>
                <a:lnTo>
                  <a:pt x="50" y="462"/>
                </a:lnTo>
                <a:lnTo>
                  <a:pt x="50" y="483"/>
                </a:lnTo>
                <a:lnTo>
                  <a:pt x="43" y="483"/>
                </a:lnTo>
                <a:lnTo>
                  <a:pt x="29" y="483"/>
                </a:lnTo>
                <a:lnTo>
                  <a:pt x="22" y="483"/>
                </a:lnTo>
                <a:lnTo>
                  <a:pt x="22" y="476"/>
                </a:lnTo>
                <a:lnTo>
                  <a:pt x="0" y="327"/>
                </a:lnTo>
                <a:lnTo>
                  <a:pt x="8" y="28"/>
                </a:lnTo>
                <a:lnTo>
                  <a:pt x="0" y="21"/>
                </a:lnTo>
                <a:lnTo>
                  <a:pt x="0" y="2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2" name="Freeform 107"/>
          <p:cNvSpPr>
            <a:spLocks/>
          </p:cNvSpPr>
          <p:nvPr/>
        </p:nvSpPr>
        <p:spPr bwMode="gray">
          <a:xfrm>
            <a:off x="5412473" y="2090320"/>
            <a:ext cx="350519" cy="497150"/>
          </a:xfrm>
          <a:custGeom>
            <a:avLst/>
            <a:gdLst/>
            <a:ahLst/>
            <a:cxnLst>
              <a:cxn ang="0">
                <a:pos x="7" y="413"/>
              </a:cxn>
              <a:cxn ang="0">
                <a:pos x="21" y="384"/>
              </a:cxn>
              <a:cxn ang="0">
                <a:pos x="35" y="342"/>
              </a:cxn>
              <a:cxn ang="0">
                <a:pos x="21" y="278"/>
              </a:cxn>
              <a:cxn ang="0">
                <a:pos x="0" y="235"/>
              </a:cxn>
              <a:cxn ang="0">
                <a:pos x="7" y="221"/>
              </a:cxn>
              <a:cxn ang="0">
                <a:pos x="0" y="185"/>
              </a:cxn>
              <a:cxn ang="0">
                <a:pos x="14" y="157"/>
              </a:cxn>
              <a:cxn ang="0">
                <a:pos x="7" y="121"/>
              </a:cxn>
              <a:cxn ang="0">
                <a:pos x="21" y="107"/>
              </a:cxn>
              <a:cxn ang="0">
                <a:pos x="43" y="93"/>
              </a:cxn>
              <a:cxn ang="0">
                <a:pos x="50" y="71"/>
              </a:cxn>
              <a:cxn ang="0">
                <a:pos x="50" y="93"/>
              </a:cxn>
              <a:cxn ang="0">
                <a:pos x="50" y="107"/>
              </a:cxn>
              <a:cxn ang="0">
                <a:pos x="57" y="86"/>
              </a:cxn>
              <a:cxn ang="0">
                <a:pos x="64" y="100"/>
              </a:cxn>
              <a:cxn ang="0">
                <a:pos x="64" y="79"/>
              </a:cxn>
              <a:cxn ang="0">
                <a:pos x="71" y="50"/>
              </a:cxn>
              <a:cxn ang="0">
                <a:pos x="92" y="43"/>
              </a:cxn>
              <a:cxn ang="0">
                <a:pos x="78" y="22"/>
              </a:cxn>
              <a:cxn ang="0">
                <a:pos x="99" y="8"/>
              </a:cxn>
              <a:cxn ang="0">
                <a:pos x="114" y="8"/>
              </a:cxn>
              <a:cxn ang="0">
                <a:pos x="135" y="15"/>
              </a:cxn>
              <a:cxn ang="0">
                <a:pos x="149" y="22"/>
              </a:cxn>
              <a:cxn ang="0">
                <a:pos x="170" y="29"/>
              </a:cxn>
              <a:cxn ang="0">
                <a:pos x="192" y="36"/>
              </a:cxn>
              <a:cxn ang="0">
                <a:pos x="206" y="50"/>
              </a:cxn>
              <a:cxn ang="0">
                <a:pos x="206" y="64"/>
              </a:cxn>
              <a:cxn ang="0">
                <a:pos x="213" y="79"/>
              </a:cxn>
              <a:cxn ang="0">
                <a:pos x="220" y="114"/>
              </a:cxn>
              <a:cxn ang="0">
                <a:pos x="206" y="143"/>
              </a:cxn>
              <a:cxn ang="0">
                <a:pos x="199" y="171"/>
              </a:cxn>
              <a:cxn ang="0">
                <a:pos x="185" y="192"/>
              </a:cxn>
              <a:cxn ang="0">
                <a:pos x="199" y="207"/>
              </a:cxn>
              <a:cxn ang="0">
                <a:pos x="213" y="199"/>
              </a:cxn>
              <a:cxn ang="0">
                <a:pos x="220" y="178"/>
              </a:cxn>
              <a:cxn ang="0">
                <a:pos x="241" y="164"/>
              </a:cxn>
              <a:cxn ang="0">
                <a:pos x="263" y="164"/>
              </a:cxn>
              <a:cxn ang="0">
                <a:pos x="284" y="207"/>
              </a:cxn>
              <a:cxn ang="0">
                <a:pos x="298" y="235"/>
              </a:cxn>
              <a:cxn ang="0">
                <a:pos x="305" y="256"/>
              </a:cxn>
              <a:cxn ang="0">
                <a:pos x="305" y="278"/>
              </a:cxn>
              <a:cxn ang="0">
                <a:pos x="298" y="306"/>
              </a:cxn>
              <a:cxn ang="0">
                <a:pos x="298" y="299"/>
              </a:cxn>
              <a:cxn ang="0">
                <a:pos x="284" y="299"/>
              </a:cxn>
              <a:cxn ang="0">
                <a:pos x="277" y="327"/>
              </a:cxn>
              <a:cxn ang="0">
                <a:pos x="270" y="334"/>
              </a:cxn>
              <a:cxn ang="0">
                <a:pos x="256" y="384"/>
              </a:cxn>
              <a:cxn ang="0">
                <a:pos x="149" y="413"/>
              </a:cxn>
              <a:cxn ang="0">
                <a:pos x="0" y="420"/>
              </a:cxn>
            </a:cxnLst>
            <a:rect l="0" t="0" r="r" b="b"/>
            <a:pathLst>
              <a:path w="305" h="420">
                <a:moveTo>
                  <a:pt x="0" y="420"/>
                </a:moveTo>
                <a:lnTo>
                  <a:pt x="0" y="420"/>
                </a:lnTo>
                <a:lnTo>
                  <a:pt x="7" y="413"/>
                </a:lnTo>
                <a:lnTo>
                  <a:pt x="14" y="405"/>
                </a:lnTo>
                <a:lnTo>
                  <a:pt x="14" y="405"/>
                </a:lnTo>
                <a:lnTo>
                  <a:pt x="21" y="384"/>
                </a:lnTo>
                <a:lnTo>
                  <a:pt x="28" y="370"/>
                </a:lnTo>
                <a:lnTo>
                  <a:pt x="28" y="363"/>
                </a:lnTo>
                <a:lnTo>
                  <a:pt x="35" y="342"/>
                </a:lnTo>
                <a:lnTo>
                  <a:pt x="35" y="320"/>
                </a:lnTo>
                <a:lnTo>
                  <a:pt x="28" y="292"/>
                </a:lnTo>
                <a:lnTo>
                  <a:pt x="21" y="278"/>
                </a:lnTo>
                <a:lnTo>
                  <a:pt x="28" y="270"/>
                </a:lnTo>
                <a:lnTo>
                  <a:pt x="21" y="270"/>
                </a:lnTo>
                <a:lnTo>
                  <a:pt x="0" y="235"/>
                </a:lnTo>
                <a:lnTo>
                  <a:pt x="0" y="228"/>
                </a:lnTo>
                <a:lnTo>
                  <a:pt x="0" y="228"/>
                </a:lnTo>
                <a:lnTo>
                  <a:pt x="7" y="221"/>
                </a:lnTo>
                <a:lnTo>
                  <a:pt x="0" y="199"/>
                </a:lnTo>
                <a:lnTo>
                  <a:pt x="0" y="192"/>
                </a:lnTo>
                <a:lnTo>
                  <a:pt x="0" y="185"/>
                </a:lnTo>
                <a:lnTo>
                  <a:pt x="7" y="178"/>
                </a:lnTo>
                <a:lnTo>
                  <a:pt x="14" y="164"/>
                </a:lnTo>
                <a:lnTo>
                  <a:pt x="14" y="157"/>
                </a:lnTo>
                <a:lnTo>
                  <a:pt x="14" y="150"/>
                </a:lnTo>
                <a:lnTo>
                  <a:pt x="14" y="135"/>
                </a:lnTo>
                <a:lnTo>
                  <a:pt x="7" y="121"/>
                </a:lnTo>
                <a:lnTo>
                  <a:pt x="14" y="121"/>
                </a:lnTo>
                <a:lnTo>
                  <a:pt x="21" y="114"/>
                </a:lnTo>
                <a:lnTo>
                  <a:pt x="21" y="107"/>
                </a:lnTo>
                <a:lnTo>
                  <a:pt x="28" y="93"/>
                </a:lnTo>
                <a:lnTo>
                  <a:pt x="35" y="100"/>
                </a:lnTo>
                <a:lnTo>
                  <a:pt x="43" y="93"/>
                </a:lnTo>
                <a:lnTo>
                  <a:pt x="43" y="86"/>
                </a:lnTo>
                <a:lnTo>
                  <a:pt x="43" y="79"/>
                </a:lnTo>
                <a:lnTo>
                  <a:pt x="50" y="71"/>
                </a:lnTo>
                <a:lnTo>
                  <a:pt x="57" y="64"/>
                </a:lnTo>
                <a:lnTo>
                  <a:pt x="50" y="86"/>
                </a:lnTo>
                <a:lnTo>
                  <a:pt x="50" y="93"/>
                </a:lnTo>
                <a:lnTo>
                  <a:pt x="50" y="100"/>
                </a:lnTo>
                <a:lnTo>
                  <a:pt x="50" y="100"/>
                </a:lnTo>
                <a:lnTo>
                  <a:pt x="50" y="107"/>
                </a:lnTo>
                <a:lnTo>
                  <a:pt x="57" y="100"/>
                </a:lnTo>
                <a:lnTo>
                  <a:pt x="57" y="93"/>
                </a:lnTo>
                <a:lnTo>
                  <a:pt x="57" y="86"/>
                </a:lnTo>
                <a:lnTo>
                  <a:pt x="57" y="100"/>
                </a:lnTo>
                <a:lnTo>
                  <a:pt x="57" y="107"/>
                </a:lnTo>
                <a:lnTo>
                  <a:pt x="64" y="100"/>
                </a:lnTo>
                <a:lnTo>
                  <a:pt x="64" y="93"/>
                </a:lnTo>
                <a:lnTo>
                  <a:pt x="64" y="86"/>
                </a:lnTo>
                <a:lnTo>
                  <a:pt x="64" y="79"/>
                </a:lnTo>
                <a:lnTo>
                  <a:pt x="64" y="64"/>
                </a:lnTo>
                <a:lnTo>
                  <a:pt x="71" y="57"/>
                </a:lnTo>
                <a:lnTo>
                  <a:pt x="71" y="50"/>
                </a:lnTo>
                <a:lnTo>
                  <a:pt x="78" y="50"/>
                </a:lnTo>
                <a:lnTo>
                  <a:pt x="92" y="50"/>
                </a:lnTo>
                <a:lnTo>
                  <a:pt x="92" y="43"/>
                </a:lnTo>
                <a:lnTo>
                  <a:pt x="85" y="36"/>
                </a:lnTo>
                <a:lnTo>
                  <a:pt x="78" y="29"/>
                </a:lnTo>
                <a:lnTo>
                  <a:pt x="78" y="22"/>
                </a:lnTo>
                <a:lnTo>
                  <a:pt x="85" y="15"/>
                </a:lnTo>
                <a:lnTo>
                  <a:pt x="92" y="8"/>
                </a:lnTo>
                <a:lnTo>
                  <a:pt x="99" y="8"/>
                </a:lnTo>
                <a:lnTo>
                  <a:pt x="99" y="0"/>
                </a:lnTo>
                <a:lnTo>
                  <a:pt x="106" y="8"/>
                </a:lnTo>
                <a:lnTo>
                  <a:pt x="114" y="8"/>
                </a:lnTo>
                <a:lnTo>
                  <a:pt x="121" y="15"/>
                </a:lnTo>
                <a:lnTo>
                  <a:pt x="128" y="15"/>
                </a:lnTo>
                <a:lnTo>
                  <a:pt x="135" y="15"/>
                </a:lnTo>
                <a:lnTo>
                  <a:pt x="142" y="15"/>
                </a:lnTo>
                <a:lnTo>
                  <a:pt x="142" y="15"/>
                </a:lnTo>
                <a:lnTo>
                  <a:pt x="149" y="22"/>
                </a:lnTo>
                <a:lnTo>
                  <a:pt x="156" y="29"/>
                </a:lnTo>
                <a:lnTo>
                  <a:pt x="163" y="29"/>
                </a:lnTo>
                <a:lnTo>
                  <a:pt x="170" y="29"/>
                </a:lnTo>
                <a:lnTo>
                  <a:pt x="185" y="29"/>
                </a:lnTo>
                <a:lnTo>
                  <a:pt x="185" y="36"/>
                </a:lnTo>
                <a:lnTo>
                  <a:pt x="192" y="36"/>
                </a:lnTo>
                <a:lnTo>
                  <a:pt x="199" y="43"/>
                </a:lnTo>
                <a:lnTo>
                  <a:pt x="206" y="43"/>
                </a:lnTo>
                <a:lnTo>
                  <a:pt x="206" y="50"/>
                </a:lnTo>
                <a:lnTo>
                  <a:pt x="213" y="57"/>
                </a:lnTo>
                <a:lnTo>
                  <a:pt x="213" y="57"/>
                </a:lnTo>
                <a:lnTo>
                  <a:pt x="206" y="64"/>
                </a:lnTo>
                <a:lnTo>
                  <a:pt x="206" y="71"/>
                </a:lnTo>
                <a:lnTo>
                  <a:pt x="206" y="79"/>
                </a:lnTo>
                <a:lnTo>
                  <a:pt x="213" y="79"/>
                </a:lnTo>
                <a:lnTo>
                  <a:pt x="213" y="86"/>
                </a:lnTo>
                <a:lnTo>
                  <a:pt x="220" y="100"/>
                </a:lnTo>
                <a:lnTo>
                  <a:pt x="220" y="114"/>
                </a:lnTo>
                <a:lnTo>
                  <a:pt x="220" y="135"/>
                </a:lnTo>
                <a:lnTo>
                  <a:pt x="213" y="143"/>
                </a:lnTo>
                <a:lnTo>
                  <a:pt x="206" y="143"/>
                </a:lnTo>
                <a:lnTo>
                  <a:pt x="206" y="150"/>
                </a:lnTo>
                <a:lnTo>
                  <a:pt x="206" y="164"/>
                </a:lnTo>
                <a:lnTo>
                  <a:pt x="199" y="171"/>
                </a:lnTo>
                <a:lnTo>
                  <a:pt x="192" y="171"/>
                </a:lnTo>
                <a:lnTo>
                  <a:pt x="185" y="178"/>
                </a:lnTo>
                <a:lnTo>
                  <a:pt x="185" y="192"/>
                </a:lnTo>
                <a:lnTo>
                  <a:pt x="185" y="199"/>
                </a:lnTo>
                <a:lnTo>
                  <a:pt x="192" y="207"/>
                </a:lnTo>
                <a:lnTo>
                  <a:pt x="199" y="207"/>
                </a:lnTo>
                <a:lnTo>
                  <a:pt x="206" y="214"/>
                </a:lnTo>
                <a:lnTo>
                  <a:pt x="213" y="207"/>
                </a:lnTo>
                <a:lnTo>
                  <a:pt x="213" y="199"/>
                </a:lnTo>
                <a:lnTo>
                  <a:pt x="220" y="192"/>
                </a:lnTo>
                <a:lnTo>
                  <a:pt x="227" y="185"/>
                </a:lnTo>
                <a:lnTo>
                  <a:pt x="220" y="178"/>
                </a:lnTo>
                <a:lnTo>
                  <a:pt x="227" y="171"/>
                </a:lnTo>
                <a:lnTo>
                  <a:pt x="234" y="164"/>
                </a:lnTo>
                <a:lnTo>
                  <a:pt x="241" y="164"/>
                </a:lnTo>
                <a:lnTo>
                  <a:pt x="256" y="157"/>
                </a:lnTo>
                <a:lnTo>
                  <a:pt x="256" y="157"/>
                </a:lnTo>
                <a:lnTo>
                  <a:pt x="263" y="164"/>
                </a:lnTo>
                <a:lnTo>
                  <a:pt x="270" y="164"/>
                </a:lnTo>
                <a:lnTo>
                  <a:pt x="277" y="178"/>
                </a:lnTo>
                <a:lnTo>
                  <a:pt x="284" y="207"/>
                </a:lnTo>
                <a:lnTo>
                  <a:pt x="291" y="214"/>
                </a:lnTo>
                <a:lnTo>
                  <a:pt x="291" y="228"/>
                </a:lnTo>
                <a:lnTo>
                  <a:pt x="298" y="235"/>
                </a:lnTo>
                <a:lnTo>
                  <a:pt x="298" y="249"/>
                </a:lnTo>
                <a:lnTo>
                  <a:pt x="305" y="256"/>
                </a:lnTo>
                <a:lnTo>
                  <a:pt x="305" y="256"/>
                </a:lnTo>
                <a:lnTo>
                  <a:pt x="305" y="263"/>
                </a:lnTo>
                <a:lnTo>
                  <a:pt x="305" y="263"/>
                </a:lnTo>
                <a:lnTo>
                  <a:pt x="305" y="278"/>
                </a:lnTo>
                <a:lnTo>
                  <a:pt x="305" y="285"/>
                </a:lnTo>
                <a:lnTo>
                  <a:pt x="305" y="299"/>
                </a:lnTo>
                <a:lnTo>
                  <a:pt x="298" y="306"/>
                </a:lnTo>
                <a:lnTo>
                  <a:pt x="298" y="306"/>
                </a:lnTo>
                <a:lnTo>
                  <a:pt x="298" y="306"/>
                </a:lnTo>
                <a:lnTo>
                  <a:pt x="298" y="299"/>
                </a:lnTo>
                <a:lnTo>
                  <a:pt x="291" y="292"/>
                </a:lnTo>
                <a:lnTo>
                  <a:pt x="284" y="299"/>
                </a:lnTo>
                <a:lnTo>
                  <a:pt x="284" y="299"/>
                </a:lnTo>
                <a:lnTo>
                  <a:pt x="284" y="306"/>
                </a:lnTo>
                <a:lnTo>
                  <a:pt x="284" y="320"/>
                </a:lnTo>
                <a:lnTo>
                  <a:pt x="277" y="327"/>
                </a:lnTo>
                <a:lnTo>
                  <a:pt x="270" y="334"/>
                </a:lnTo>
                <a:lnTo>
                  <a:pt x="270" y="334"/>
                </a:lnTo>
                <a:lnTo>
                  <a:pt x="270" y="334"/>
                </a:lnTo>
                <a:lnTo>
                  <a:pt x="263" y="342"/>
                </a:lnTo>
                <a:lnTo>
                  <a:pt x="263" y="363"/>
                </a:lnTo>
                <a:lnTo>
                  <a:pt x="256" y="384"/>
                </a:lnTo>
                <a:lnTo>
                  <a:pt x="248" y="391"/>
                </a:lnTo>
                <a:lnTo>
                  <a:pt x="220" y="398"/>
                </a:lnTo>
                <a:lnTo>
                  <a:pt x="149" y="413"/>
                </a:lnTo>
                <a:lnTo>
                  <a:pt x="142" y="405"/>
                </a:lnTo>
                <a:lnTo>
                  <a:pt x="43" y="420"/>
                </a:lnTo>
                <a:lnTo>
                  <a:pt x="0" y="420"/>
                </a:lnTo>
                <a:lnTo>
                  <a:pt x="0" y="420"/>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3" name="Freeform 113"/>
          <p:cNvSpPr>
            <a:spLocks/>
          </p:cNvSpPr>
          <p:nvPr/>
        </p:nvSpPr>
        <p:spPr bwMode="gray">
          <a:xfrm>
            <a:off x="5510229" y="3933687"/>
            <a:ext cx="65635" cy="16758"/>
          </a:xfrm>
          <a:custGeom>
            <a:avLst/>
            <a:gdLst/>
            <a:ahLst/>
            <a:cxnLst>
              <a:cxn ang="0">
                <a:pos x="50" y="0"/>
              </a:cxn>
              <a:cxn ang="0">
                <a:pos x="57" y="0"/>
              </a:cxn>
              <a:cxn ang="0">
                <a:pos x="43" y="7"/>
              </a:cxn>
              <a:cxn ang="0">
                <a:pos x="0" y="14"/>
              </a:cxn>
              <a:cxn ang="0">
                <a:pos x="0" y="14"/>
              </a:cxn>
              <a:cxn ang="0">
                <a:pos x="14" y="14"/>
              </a:cxn>
              <a:cxn ang="0">
                <a:pos x="21" y="14"/>
              </a:cxn>
              <a:cxn ang="0">
                <a:pos x="21" y="7"/>
              </a:cxn>
              <a:cxn ang="0">
                <a:pos x="43" y="7"/>
              </a:cxn>
              <a:cxn ang="0">
                <a:pos x="50" y="0"/>
              </a:cxn>
            </a:cxnLst>
            <a:rect l="0" t="0" r="r" b="b"/>
            <a:pathLst>
              <a:path w="57" h="14">
                <a:moveTo>
                  <a:pt x="50" y="0"/>
                </a:moveTo>
                <a:lnTo>
                  <a:pt x="57" y="0"/>
                </a:lnTo>
                <a:lnTo>
                  <a:pt x="43" y="7"/>
                </a:lnTo>
                <a:lnTo>
                  <a:pt x="0" y="14"/>
                </a:lnTo>
                <a:lnTo>
                  <a:pt x="0" y="14"/>
                </a:lnTo>
                <a:lnTo>
                  <a:pt x="14" y="14"/>
                </a:lnTo>
                <a:lnTo>
                  <a:pt x="21" y="14"/>
                </a:lnTo>
                <a:lnTo>
                  <a:pt x="21" y="7"/>
                </a:lnTo>
                <a:lnTo>
                  <a:pt x="43" y="7"/>
                </a:lnTo>
                <a:lnTo>
                  <a:pt x="50" y="0"/>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4" name="Freeform 114"/>
          <p:cNvSpPr>
            <a:spLocks/>
          </p:cNvSpPr>
          <p:nvPr/>
        </p:nvSpPr>
        <p:spPr bwMode="gray">
          <a:xfrm>
            <a:off x="5510229" y="3933687"/>
            <a:ext cx="65635" cy="16758"/>
          </a:xfrm>
          <a:custGeom>
            <a:avLst/>
            <a:gdLst/>
            <a:ahLst/>
            <a:cxnLst>
              <a:cxn ang="0">
                <a:pos x="50" y="0"/>
              </a:cxn>
              <a:cxn ang="0">
                <a:pos x="57" y="0"/>
              </a:cxn>
              <a:cxn ang="0">
                <a:pos x="43" y="7"/>
              </a:cxn>
              <a:cxn ang="0">
                <a:pos x="0" y="14"/>
              </a:cxn>
              <a:cxn ang="0">
                <a:pos x="0" y="14"/>
              </a:cxn>
              <a:cxn ang="0">
                <a:pos x="14" y="14"/>
              </a:cxn>
              <a:cxn ang="0">
                <a:pos x="21" y="14"/>
              </a:cxn>
              <a:cxn ang="0">
                <a:pos x="21" y="7"/>
              </a:cxn>
              <a:cxn ang="0">
                <a:pos x="43" y="7"/>
              </a:cxn>
              <a:cxn ang="0">
                <a:pos x="50" y="0"/>
              </a:cxn>
            </a:cxnLst>
            <a:rect l="0" t="0" r="r" b="b"/>
            <a:pathLst>
              <a:path w="57" h="14">
                <a:moveTo>
                  <a:pt x="50" y="0"/>
                </a:moveTo>
                <a:lnTo>
                  <a:pt x="57" y="0"/>
                </a:lnTo>
                <a:lnTo>
                  <a:pt x="43" y="7"/>
                </a:lnTo>
                <a:lnTo>
                  <a:pt x="0" y="14"/>
                </a:lnTo>
                <a:lnTo>
                  <a:pt x="0" y="14"/>
                </a:lnTo>
                <a:lnTo>
                  <a:pt x="14" y="14"/>
                </a:lnTo>
                <a:lnTo>
                  <a:pt x="21" y="14"/>
                </a:lnTo>
                <a:lnTo>
                  <a:pt x="21" y="7"/>
                </a:lnTo>
                <a:lnTo>
                  <a:pt x="43" y="7"/>
                </a:lnTo>
                <a:lnTo>
                  <a:pt x="50" y="0"/>
                </a:lnTo>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5" name="Freeform 115"/>
          <p:cNvSpPr>
            <a:spLocks/>
          </p:cNvSpPr>
          <p:nvPr/>
        </p:nvSpPr>
        <p:spPr bwMode="gray">
          <a:xfrm>
            <a:off x="5584244" y="2485525"/>
            <a:ext cx="384036" cy="455256"/>
          </a:xfrm>
          <a:custGeom>
            <a:avLst/>
            <a:gdLst/>
            <a:ahLst/>
            <a:cxnLst>
              <a:cxn ang="0">
                <a:pos x="71" y="64"/>
              </a:cxn>
              <a:cxn ang="0">
                <a:pos x="99" y="64"/>
              </a:cxn>
              <a:cxn ang="0">
                <a:pos x="121" y="71"/>
              </a:cxn>
              <a:cxn ang="0">
                <a:pos x="135" y="71"/>
              </a:cxn>
              <a:cxn ang="0">
                <a:pos x="149" y="71"/>
              </a:cxn>
              <a:cxn ang="0">
                <a:pos x="142" y="79"/>
              </a:cxn>
              <a:cxn ang="0">
                <a:pos x="142" y="86"/>
              </a:cxn>
              <a:cxn ang="0">
                <a:pos x="163" y="79"/>
              </a:cxn>
              <a:cxn ang="0">
                <a:pos x="178" y="86"/>
              </a:cxn>
              <a:cxn ang="0">
                <a:pos x="192" y="79"/>
              </a:cxn>
              <a:cxn ang="0">
                <a:pos x="213" y="64"/>
              </a:cxn>
              <a:cxn ang="0">
                <a:pos x="227" y="64"/>
              </a:cxn>
              <a:cxn ang="0">
                <a:pos x="249" y="43"/>
              </a:cxn>
              <a:cxn ang="0">
                <a:pos x="263" y="36"/>
              </a:cxn>
              <a:cxn ang="0">
                <a:pos x="312" y="0"/>
              </a:cxn>
              <a:cxn ang="0">
                <a:pos x="334" y="135"/>
              </a:cxn>
              <a:cxn ang="0">
                <a:pos x="327" y="143"/>
              </a:cxn>
              <a:cxn ang="0">
                <a:pos x="327" y="150"/>
              </a:cxn>
              <a:cxn ang="0">
                <a:pos x="334" y="178"/>
              </a:cxn>
              <a:cxn ang="0">
                <a:pos x="327" y="199"/>
              </a:cxn>
              <a:cxn ang="0">
                <a:pos x="327" y="214"/>
              </a:cxn>
              <a:cxn ang="0">
                <a:pos x="327" y="221"/>
              </a:cxn>
              <a:cxn ang="0">
                <a:pos x="327" y="242"/>
              </a:cxn>
              <a:cxn ang="0">
                <a:pos x="305" y="263"/>
              </a:cxn>
              <a:cxn ang="0">
                <a:pos x="284" y="270"/>
              </a:cxn>
              <a:cxn ang="0">
                <a:pos x="277" y="285"/>
              </a:cxn>
              <a:cxn ang="0">
                <a:pos x="270" y="299"/>
              </a:cxn>
              <a:cxn ang="0">
                <a:pos x="263" y="306"/>
              </a:cxn>
              <a:cxn ang="0">
                <a:pos x="263" y="320"/>
              </a:cxn>
              <a:cxn ang="0">
                <a:pos x="256" y="320"/>
              </a:cxn>
              <a:cxn ang="0">
                <a:pos x="241" y="320"/>
              </a:cxn>
              <a:cxn ang="0">
                <a:pos x="241" y="334"/>
              </a:cxn>
              <a:cxn ang="0">
                <a:pos x="234" y="341"/>
              </a:cxn>
              <a:cxn ang="0">
                <a:pos x="241" y="363"/>
              </a:cxn>
              <a:cxn ang="0">
                <a:pos x="234" y="370"/>
              </a:cxn>
              <a:cxn ang="0">
                <a:pos x="220" y="384"/>
              </a:cxn>
              <a:cxn ang="0">
                <a:pos x="213" y="384"/>
              </a:cxn>
              <a:cxn ang="0">
                <a:pos x="199" y="370"/>
              </a:cxn>
              <a:cxn ang="0">
                <a:pos x="192" y="363"/>
              </a:cxn>
              <a:cxn ang="0">
                <a:pos x="178" y="356"/>
              </a:cxn>
              <a:cxn ang="0">
                <a:pos x="170" y="370"/>
              </a:cxn>
              <a:cxn ang="0">
                <a:pos x="156" y="370"/>
              </a:cxn>
              <a:cxn ang="0">
                <a:pos x="142" y="363"/>
              </a:cxn>
              <a:cxn ang="0">
                <a:pos x="128" y="370"/>
              </a:cxn>
              <a:cxn ang="0">
                <a:pos x="114" y="363"/>
              </a:cxn>
              <a:cxn ang="0">
                <a:pos x="92" y="363"/>
              </a:cxn>
              <a:cxn ang="0">
                <a:pos x="78" y="349"/>
              </a:cxn>
              <a:cxn ang="0">
                <a:pos x="57" y="334"/>
              </a:cxn>
              <a:cxn ang="0">
                <a:pos x="43" y="334"/>
              </a:cxn>
              <a:cxn ang="0">
                <a:pos x="14" y="171"/>
              </a:cxn>
            </a:cxnLst>
            <a:rect l="0" t="0" r="r" b="b"/>
            <a:pathLst>
              <a:path w="334" h="384">
                <a:moveTo>
                  <a:pt x="0" y="79"/>
                </a:moveTo>
                <a:lnTo>
                  <a:pt x="71" y="64"/>
                </a:lnTo>
                <a:lnTo>
                  <a:pt x="99" y="57"/>
                </a:lnTo>
                <a:lnTo>
                  <a:pt x="99" y="64"/>
                </a:lnTo>
                <a:lnTo>
                  <a:pt x="114" y="64"/>
                </a:lnTo>
                <a:lnTo>
                  <a:pt x="121" y="71"/>
                </a:lnTo>
                <a:lnTo>
                  <a:pt x="128" y="71"/>
                </a:lnTo>
                <a:lnTo>
                  <a:pt x="135" y="71"/>
                </a:lnTo>
                <a:lnTo>
                  <a:pt x="142" y="79"/>
                </a:lnTo>
                <a:lnTo>
                  <a:pt x="149" y="71"/>
                </a:lnTo>
                <a:lnTo>
                  <a:pt x="156" y="79"/>
                </a:lnTo>
                <a:lnTo>
                  <a:pt x="142" y="79"/>
                </a:lnTo>
                <a:lnTo>
                  <a:pt x="142" y="86"/>
                </a:lnTo>
                <a:lnTo>
                  <a:pt x="142" y="86"/>
                </a:lnTo>
                <a:lnTo>
                  <a:pt x="149" y="79"/>
                </a:lnTo>
                <a:lnTo>
                  <a:pt x="163" y="79"/>
                </a:lnTo>
                <a:lnTo>
                  <a:pt x="170" y="86"/>
                </a:lnTo>
                <a:lnTo>
                  <a:pt x="178" y="86"/>
                </a:lnTo>
                <a:lnTo>
                  <a:pt x="185" y="79"/>
                </a:lnTo>
                <a:lnTo>
                  <a:pt x="192" y="79"/>
                </a:lnTo>
                <a:lnTo>
                  <a:pt x="199" y="71"/>
                </a:lnTo>
                <a:lnTo>
                  <a:pt x="213" y="64"/>
                </a:lnTo>
                <a:lnTo>
                  <a:pt x="220" y="71"/>
                </a:lnTo>
                <a:lnTo>
                  <a:pt x="227" y="64"/>
                </a:lnTo>
                <a:lnTo>
                  <a:pt x="241" y="57"/>
                </a:lnTo>
                <a:lnTo>
                  <a:pt x="249" y="43"/>
                </a:lnTo>
                <a:lnTo>
                  <a:pt x="256" y="36"/>
                </a:lnTo>
                <a:lnTo>
                  <a:pt x="263" y="36"/>
                </a:lnTo>
                <a:lnTo>
                  <a:pt x="270" y="22"/>
                </a:lnTo>
                <a:lnTo>
                  <a:pt x="312" y="0"/>
                </a:lnTo>
                <a:lnTo>
                  <a:pt x="312" y="8"/>
                </a:lnTo>
                <a:lnTo>
                  <a:pt x="334" y="135"/>
                </a:lnTo>
                <a:lnTo>
                  <a:pt x="327" y="143"/>
                </a:lnTo>
                <a:lnTo>
                  <a:pt x="327" y="143"/>
                </a:lnTo>
                <a:lnTo>
                  <a:pt x="327" y="143"/>
                </a:lnTo>
                <a:lnTo>
                  <a:pt x="327" y="150"/>
                </a:lnTo>
                <a:lnTo>
                  <a:pt x="334" y="171"/>
                </a:lnTo>
                <a:lnTo>
                  <a:pt x="334" y="178"/>
                </a:lnTo>
                <a:lnTo>
                  <a:pt x="327" y="199"/>
                </a:lnTo>
                <a:lnTo>
                  <a:pt x="327" y="199"/>
                </a:lnTo>
                <a:lnTo>
                  <a:pt x="327" y="214"/>
                </a:lnTo>
                <a:lnTo>
                  <a:pt x="327" y="214"/>
                </a:lnTo>
                <a:lnTo>
                  <a:pt x="327" y="221"/>
                </a:lnTo>
                <a:lnTo>
                  <a:pt x="327" y="221"/>
                </a:lnTo>
                <a:lnTo>
                  <a:pt x="327" y="228"/>
                </a:lnTo>
                <a:lnTo>
                  <a:pt x="327" y="242"/>
                </a:lnTo>
                <a:lnTo>
                  <a:pt x="312" y="249"/>
                </a:lnTo>
                <a:lnTo>
                  <a:pt x="305" y="263"/>
                </a:lnTo>
                <a:lnTo>
                  <a:pt x="298" y="278"/>
                </a:lnTo>
                <a:lnTo>
                  <a:pt x="284" y="270"/>
                </a:lnTo>
                <a:lnTo>
                  <a:pt x="277" y="278"/>
                </a:lnTo>
                <a:lnTo>
                  <a:pt x="277" y="285"/>
                </a:lnTo>
                <a:lnTo>
                  <a:pt x="270" y="292"/>
                </a:lnTo>
                <a:lnTo>
                  <a:pt x="270" y="299"/>
                </a:lnTo>
                <a:lnTo>
                  <a:pt x="270" y="299"/>
                </a:lnTo>
                <a:lnTo>
                  <a:pt x="263" y="306"/>
                </a:lnTo>
                <a:lnTo>
                  <a:pt x="270" y="313"/>
                </a:lnTo>
                <a:lnTo>
                  <a:pt x="263" y="320"/>
                </a:lnTo>
                <a:lnTo>
                  <a:pt x="263" y="327"/>
                </a:lnTo>
                <a:lnTo>
                  <a:pt x="256" y="320"/>
                </a:lnTo>
                <a:lnTo>
                  <a:pt x="249" y="313"/>
                </a:lnTo>
                <a:lnTo>
                  <a:pt x="241" y="320"/>
                </a:lnTo>
                <a:lnTo>
                  <a:pt x="241" y="327"/>
                </a:lnTo>
                <a:lnTo>
                  <a:pt x="241" y="334"/>
                </a:lnTo>
                <a:lnTo>
                  <a:pt x="241" y="341"/>
                </a:lnTo>
                <a:lnTo>
                  <a:pt x="234" y="341"/>
                </a:lnTo>
                <a:lnTo>
                  <a:pt x="241" y="349"/>
                </a:lnTo>
                <a:lnTo>
                  <a:pt x="241" y="363"/>
                </a:lnTo>
                <a:lnTo>
                  <a:pt x="234" y="363"/>
                </a:lnTo>
                <a:lnTo>
                  <a:pt x="234" y="370"/>
                </a:lnTo>
                <a:lnTo>
                  <a:pt x="227" y="377"/>
                </a:lnTo>
                <a:lnTo>
                  <a:pt x="220" y="384"/>
                </a:lnTo>
                <a:lnTo>
                  <a:pt x="213" y="384"/>
                </a:lnTo>
                <a:lnTo>
                  <a:pt x="213" y="384"/>
                </a:lnTo>
                <a:lnTo>
                  <a:pt x="206" y="377"/>
                </a:lnTo>
                <a:lnTo>
                  <a:pt x="199" y="370"/>
                </a:lnTo>
                <a:lnTo>
                  <a:pt x="199" y="370"/>
                </a:lnTo>
                <a:lnTo>
                  <a:pt x="192" y="363"/>
                </a:lnTo>
                <a:lnTo>
                  <a:pt x="185" y="356"/>
                </a:lnTo>
                <a:lnTo>
                  <a:pt x="178" y="356"/>
                </a:lnTo>
                <a:lnTo>
                  <a:pt x="170" y="363"/>
                </a:lnTo>
                <a:lnTo>
                  <a:pt x="170" y="370"/>
                </a:lnTo>
                <a:lnTo>
                  <a:pt x="163" y="370"/>
                </a:lnTo>
                <a:lnTo>
                  <a:pt x="156" y="370"/>
                </a:lnTo>
                <a:lnTo>
                  <a:pt x="149" y="370"/>
                </a:lnTo>
                <a:lnTo>
                  <a:pt x="142" y="363"/>
                </a:lnTo>
                <a:lnTo>
                  <a:pt x="135" y="370"/>
                </a:lnTo>
                <a:lnTo>
                  <a:pt x="128" y="370"/>
                </a:lnTo>
                <a:lnTo>
                  <a:pt x="121" y="370"/>
                </a:lnTo>
                <a:lnTo>
                  <a:pt x="114" y="363"/>
                </a:lnTo>
                <a:lnTo>
                  <a:pt x="107" y="363"/>
                </a:lnTo>
                <a:lnTo>
                  <a:pt x="92" y="363"/>
                </a:lnTo>
                <a:lnTo>
                  <a:pt x="85" y="363"/>
                </a:lnTo>
                <a:lnTo>
                  <a:pt x="78" y="349"/>
                </a:lnTo>
                <a:lnTo>
                  <a:pt x="71" y="341"/>
                </a:lnTo>
                <a:lnTo>
                  <a:pt x="57" y="334"/>
                </a:lnTo>
                <a:lnTo>
                  <a:pt x="50" y="341"/>
                </a:lnTo>
                <a:lnTo>
                  <a:pt x="43" y="334"/>
                </a:lnTo>
                <a:lnTo>
                  <a:pt x="36" y="341"/>
                </a:lnTo>
                <a:lnTo>
                  <a:pt x="14" y="171"/>
                </a:lnTo>
                <a:lnTo>
                  <a:pt x="0" y="79"/>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6" name="Freeform 117"/>
          <p:cNvSpPr>
            <a:spLocks/>
          </p:cNvSpPr>
          <p:nvPr/>
        </p:nvSpPr>
        <p:spPr bwMode="gray">
          <a:xfrm>
            <a:off x="5607983" y="3352746"/>
            <a:ext cx="498547" cy="530667"/>
          </a:xfrm>
          <a:custGeom>
            <a:avLst/>
            <a:gdLst/>
            <a:ahLst/>
            <a:cxnLst>
              <a:cxn ang="0">
                <a:pos x="107" y="15"/>
              </a:cxn>
              <a:cxn ang="0">
                <a:pos x="192" y="22"/>
              </a:cxn>
              <a:cxn ang="0">
                <a:pos x="199" y="36"/>
              </a:cxn>
              <a:cxn ang="0">
                <a:pos x="228" y="50"/>
              </a:cxn>
              <a:cxn ang="0">
                <a:pos x="242" y="64"/>
              </a:cxn>
              <a:cxn ang="0">
                <a:pos x="270" y="100"/>
              </a:cxn>
              <a:cxn ang="0">
                <a:pos x="299" y="121"/>
              </a:cxn>
              <a:cxn ang="0">
                <a:pos x="320" y="135"/>
              </a:cxn>
              <a:cxn ang="0">
                <a:pos x="327" y="150"/>
              </a:cxn>
              <a:cxn ang="0">
                <a:pos x="341" y="164"/>
              </a:cxn>
              <a:cxn ang="0">
                <a:pos x="348" y="171"/>
              </a:cxn>
              <a:cxn ang="0">
                <a:pos x="369" y="192"/>
              </a:cxn>
              <a:cxn ang="0">
                <a:pos x="377" y="213"/>
              </a:cxn>
              <a:cxn ang="0">
                <a:pos x="398" y="228"/>
              </a:cxn>
              <a:cxn ang="0">
                <a:pos x="405" y="249"/>
              </a:cxn>
              <a:cxn ang="0">
                <a:pos x="426" y="263"/>
              </a:cxn>
              <a:cxn ang="0">
                <a:pos x="433" y="263"/>
              </a:cxn>
              <a:cxn ang="0">
                <a:pos x="426" y="285"/>
              </a:cxn>
              <a:cxn ang="0">
                <a:pos x="412" y="285"/>
              </a:cxn>
              <a:cxn ang="0">
                <a:pos x="405" y="299"/>
              </a:cxn>
              <a:cxn ang="0">
                <a:pos x="419" y="306"/>
              </a:cxn>
              <a:cxn ang="0">
                <a:pos x="412" y="313"/>
              </a:cxn>
              <a:cxn ang="0">
                <a:pos x="412" y="320"/>
              </a:cxn>
              <a:cxn ang="0">
                <a:pos x="405" y="341"/>
              </a:cxn>
              <a:cxn ang="0">
                <a:pos x="391" y="341"/>
              </a:cxn>
              <a:cxn ang="0">
                <a:pos x="412" y="348"/>
              </a:cxn>
              <a:cxn ang="0">
                <a:pos x="398" y="356"/>
              </a:cxn>
              <a:cxn ang="0">
                <a:pos x="398" y="370"/>
              </a:cxn>
              <a:cxn ang="0">
                <a:pos x="398" y="377"/>
              </a:cxn>
              <a:cxn ang="0">
                <a:pos x="398" y="391"/>
              </a:cxn>
              <a:cxn ang="0">
                <a:pos x="398" y="405"/>
              </a:cxn>
              <a:cxn ang="0">
                <a:pos x="369" y="398"/>
              </a:cxn>
              <a:cxn ang="0">
                <a:pos x="355" y="405"/>
              </a:cxn>
              <a:cxn ang="0">
                <a:pos x="355" y="420"/>
              </a:cxn>
              <a:cxn ang="0">
                <a:pos x="355" y="448"/>
              </a:cxn>
              <a:cxn ang="0">
                <a:pos x="334" y="427"/>
              </a:cxn>
              <a:cxn ang="0">
                <a:pos x="107" y="434"/>
              </a:cxn>
              <a:cxn ang="0">
                <a:pos x="93" y="405"/>
              </a:cxn>
              <a:cxn ang="0">
                <a:pos x="86" y="377"/>
              </a:cxn>
              <a:cxn ang="0">
                <a:pos x="86" y="356"/>
              </a:cxn>
              <a:cxn ang="0">
                <a:pos x="78" y="327"/>
              </a:cxn>
              <a:cxn ang="0">
                <a:pos x="86" y="299"/>
              </a:cxn>
              <a:cxn ang="0">
                <a:pos x="86" y="285"/>
              </a:cxn>
              <a:cxn ang="0">
                <a:pos x="78" y="263"/>
              </a:cxn>
              <a:cxn ang="0">
                <a:pos x="64" y="242"/>
              </a:cxn>
              <a:cxn ang="0">
                <a:pos x="29" y="121"/>
              </a:cxn>
            </a:cxnLst>
            <a:rect l="0" t="0" r="r" b="b"/>
            <a:pathLst>
              <a:path w="433" h="448">
                <a:moveTo>
                  <a:pt x="0" y="29"/>
                </a:moveTo>
                <a:lnTo>
                  <a:pt x="71" y="15"/>
                </a:lnTo>
                <a:lnTo>
                  <a:pt x="107" y="15"/>
                </a:lnTo>
                <a:lnTo>
                  <a:pt x="206" y="0"/>
                </a:lnTo>
                <a:lnTo>
                  <a:pt x="199" y="0"/>
                </a:lnTo>
                <a:lnTo>
                  <a:pt x="192" y="22"/>
                </a:lnTo>
                <a:lnTo>
                  <a:pt x="185" y="29"/>
                </a:lnTo>
                <a:lnTo>
                  <a:pt x="192" y="36"/>
                </a:lnTo>
                <a:lnTo>
                  <a:pt x="199" y="36"/>
                </a:lnTo>
                <a:lnTo>
                  <a:pt x="206" y="36"/>
                </a:lnTo>
                <a:lnTo>
                  <a:pt x="213" y="50"/>
                </a:lnTo>
                <a:lnTo>
                  <a:pt x="228" y="50"/>
                </a:lnTo>
                <a:lnTo>
                  <a:pt x="235" y="50"/>
                </a:lnTo>
                <a:lnTo>
                  <a:pt x="235" y="57"/>
                </a:lnTo>
                <a:lnTo>
                  <a:pt x="242" y="64"/>
                </a:lnTo>
                <a:lnTo>
                  <a:pt x="242" y="71"/>
                </a:lnTo>
                <a:lnTo>
                  <a:pt x="263" y="93"/>
                </a:lnTo>
                <a:lnTo>
                  <a:pt x="270" y="100"/>
                </a:lnTo>
                <a:lnTo>
                  <a:pt x="284" y="107"/>
                </a:lnTo>
                <a:lnTo>
                  <a:pt x="291" y="114"/>
                </a:lnTo>
                <a:lnTo>
                  <a:pt x="299" y="121"/>
                </a:lnTo>
                <a:lnTo>
                  <a:pt x="299" y="128"/>
                </a:lnTo>
                <a:lnTo>
                  <a:pt x="306" y="128"/>
                </a:lnTo>
                <a:lnTo>
                  <a:pt x="320" y="135"/>
                </a:lnTo>
                <a:lnTo>
                  <a:pt x="320" y="135"/>
                </a:lnTo>
                <a:lnTo>
                  <a:pt x="320" y="142"/>
                </a:lnTo>
                <a:lnTo>
                  <a:pt x="327" y="150"/>
                </a:lnTo>
                <a:lnTo>
                  <a:pt x="334" y="150"/>
                </a:lnTo>
                <a:lnTo>
                  <a:pt x="334" y="157"/>
                </a:lnTo>
                <a:lnTo>
                  <a:pt x="341" y="164"/>
                </a:lnTo>
                <a:lnTo>
                  <a:pt x="341" y="164"/>
                </a:lnTo>
                <a:lnTo>
                  <a:pt x="348" y="171"/>
                </a:lnTo>
                <a:lnTo>
                  <a:pt x="348" y="171"/>
                </a:lnTo>
                <a:lnTo>
                  <a:pt x="362" y="178"/>
                </a:lnTo>
                <a:lnTo>
                  <a:pt x="362" y="185"/>
                </a:lnTo>
                <a:lnTo>
                  <a:pt x="369" y="192"/>
                </a:lnTo>
                <a:lnTo>
                  <a:pt x="377" y="199"/>
                </a:lnTo>
                <a:lnTo>
                  <a:pt x="377" y="206"/>
                </a:lnTo>
                <a:lnTo>
                  <a:pt x="377" y="213"/>
                </a:lnTo>
                <a:lnTo>
                  <a:pt x="384" y="221"/>
                </a:lnTo>
                <a:lnTo>
                  <a:pt x="391" y="221"/>
                </a:lnTo>
                <a:lnTo>
                  <a:pt x="398" y="228"/>
                </a:lnTo>
                <a:lnTo>
                  <a:pt x="398" y="235"/>
                </a:lnTo>
                <a:lnTo>
                  <a:pt x="405" y="242"/>
                </a:lnTo>
                <a:lnTo>
                  <a:pt x="405" y="249"/>
                </a:lnTo>
                <a:lnTo>
                  <a:pt x="405" y="256"/>
                </a:lnTo>
                <a:lnTo>
                  <a:pt x="412" y="263"/>
                </a:lnTo>
                <a:lnTo>
                  <a:pt x="426" y="263"/>
                </a:lnTo>
                <a:lnTo>
                  <a:pt x="426" y="263"/>
                </a:lnTo>
                <a:lnTo>
                  <a:pt x="433" y="263"/>
                </a:lnTo>
                <a:lnTo>
                  <a:pt x="433" y="263"/>
                </a:lnTo>
                <a:lnTo>
                  <a:pt x="433" y="270"/>
                </a:lnTo>
                <a:lnTo>
                  <a:pt x="426" y="277"/>
                </a:lnTo>
                <a:lnTo>
                  <a:pt x="426" y="285"/>
                </a:lnTo>
                <a:lnTo>
                  <a:pt x="419" y="285"/>
                </a:lnTo>
                <a:lnTo>
                  <a:pt x="412" y="277"/>
                </a:lnTo>
                <a:lnTo>
                  <a:pt x="412" y="285"/>
                </a:lnTo>
                <a:lnTo>
                  <a:pt x="419" y="292"/>
                </a:lnTo>
                <a:lnTo>
                  <a:pt x="412" y="299"/>
                </a:lnTo>
                <a:lnTo>
                  <a:pt x="405" y="299"/>
                </a:lnTo>
                <a:lnTo>
                  <a:pt x="412" y="306"/>
                </a:lnTo>
                <a:lnTo>
                  <a:pt x="419" y="306"/>
                </a:lnTo>
                <a:lnTo>
                  <a:pt x="419" y="306"/>
                </a:lnTo>
                <a:lnTo>
                  <a:pt x="412" y="313"/>
                </a:lnTo>
                <a:lnTo>
                  <a:pt x="405" y="306"/>
                </a:lnTo>
                <a:lnTo>
                  <a:pt x="412" y="313"/>
                </a:lnTo>
                <a:lnTo>
                  <a:pt x="405" y="320"/>
                </a:lnTo>
                <a:lnTo>
                  <a:pt x="405" y="327"/>
                </a:lnTo>
                <a:lnTo>
                  <a:pt x="412" y="320"/>
                </a:lnTo>
                <a:lnTo>
                  <a:pt x="412" y="334"/>
                </a:lnTo>
                <a:lnTo>
                  <a:pt x="405" y="334"/>
                </a:lnTo>
                <a:lnTo>
                  <a:pt x="405" y="341"/>
                </a:lnTo>
                <a:lnTo>
                  <a:pt x="398" y="341"/>
                </a:lnTo>
                <a:lnTo>
                  <a:pt x="391" y="341"/>
                </a:lnTo>
                <a:lnTo>
                  <a:pt x="391" y="341"/>
                </a:lnTo>
                <a:lnTo>
                  <a:pt x="398" y="341"/>
                </a:lnTo>
                <a:lnTo>
                  <a:pt x="405" y="341"/>
                </a:lnTo>
                <a:lnTo>
                  <a:pt x="412" y="348"/>
                </a:lnTo>
                <a:lnTo>
                  <a:pt x="405" y="348"/>
                </a:lnTo>
                <a:lnTo>
                  <a:pt x="405" y="363"/>
                </a:lnTo>
                <a:lnTo>
                  <a:pt x="398" y="356"/>
                </a:lnTo>
                <a:lnTo>
                  <a:pt x="391" y="363"/>
                </a:lnTo>
                <a:lnTo>
                  <a:pt x="405" y="363"/>
                </a:lnTo>
                <a:lnTo>
                  <a:pt x="398" y="370"/>
                </a:lnTo>
                <a:lnTo>
                  <a:pt x="391" y="370"/>
                </a:lnTo>
                <a:lnTo>
                  <a:pt x="398" y="370"/>
                </a:lnTo>
                <a:lnTo>
                  <a:pt x="398" y="377"/>
                </a:lnTo>
                <a:lnTo>
                  <a:pt x="398" y="377"/>
                </a:lnTo>
                <a:lnTo>
                  <a:pt x="398" y="384"/>
                </a:lnTo>
                <a:lnTo>
                  <a:pt x="398" y="391"/>
                </a:lnTo>
                <a:lnTo>
                  <a:pt x="398" y="398"/>
                </a:lnTo>
                <a:lnTo>
                  <a:pt x="398" y="405"/>
                </a:lnTo>
                <a:lnTo>
                  <a:pt x="398" y="405"/>
                </a:lnTo>
                <a:lnTo>
                  <a:pt x="391" y="405"/>
                </a:lnTo>
                <a:lnTo>
                  <a:pt x="391" y="405"/>
                </a:lnTo>
                <a:lnTo>
                  <a:pt x="369" y="398"/>
                </a:lnTo>
                <a:lnTo>
                  <a:pt x="362" y="398"/>
                </a:lnTo>
                <a:lnTo>
                  <a:pt x="362" y="405"/>
                </a:lnTo>
                <a:lnTo>
                  <a:pt x="355" y="405"/>
                </a:lnTo>
                <a:lnTo>
                  <a:pt x="355" y="412"/>
                </a:lnTo>
                <a:lnTo>
                  <a:pt x="355" y="420"/>
                </a:lnTo>
                <a:lnTo>
                  <a:pt x="355" y="420"/>
                </a:lnTo>
                <a:lnTo>
                  <a:pt x="362" y="427"/>
                </a:lnTo>
                <a:lnTo>
                  <a:pt x="362" y="441"/>
                </a:lnTo>
                <a:lnTo>
                  <a:pt x="355" y="448"/>
                </a:lnTo>
                <a:lnTo>
                  <a:pt x="348" y="448"/>
                </a:lnTo>
                <a:lnTo>
                  <a:pt x="341" y="434"/>
                </a:lnTo>
                <a:lnTo>
                  <a:pt x="334" y="427"/>
                </a:lnTo>
                <a:lnTo>
                  <a:pt x="114" y="448"/>
                </a:lnTo>
                <a:lnTo>
                  <a:pt x="107" y="441"/>
                </a:lnTo>
                <a:lnTo>
                  <a:pt x="107" y="434"/>
                </a:lnTo>
                <a:lnTo>
                  <a:pt x="100" y="420"/>
                </a:lnTo>
                <a:lnTo>
                  <a:pt x="100" y="412"/>
                </a:lnTo>
                <a:lnTo>
                  <a:pt x="93" y="405"/>
                </a:lnTo>
                <a:lnTo>
                  <a:pt x="86" y="398"/>
                </a:lnTo>
                <a:lnTo>
                  <a:pt x="86" y="391"/>
                </a:lnTo>
                <a:lnTo>
                  <a:pt x="86" y="377"/>
                </a:lnTo>
                <a:lnTo>
                  <a:pt x="86" y="370"/>
                </a:lnTo>
                <a:lnTo>
                  <a:pt x="93" y="363"/>
                </a:lnTo>
                <a:lnTo>
                  <a:pt x="86" y="356"/>
                </a:lnTo>
                <a:lnTo>
                  <a:pt x="86" y="348"/>
                </a:lnTo>
                <a:lnTo>
                  <a:pt x="78" y="334"/>
                </a:lnTo>
                <a:lnTo>
                  <a:pt x="78" y="327"/>
                </a:lnTo>
                <a:lnTo>
                  <a:pt x="86" y="320"/>
                </a:lnTo>
                <a:lnTo>
                  <a:pt x="78" y="306"/>
                </a:lnTo>
                <a:lnTo>
                  <a:pt x="86" y="299"/>
                </a:lnTo>
                <a:lnTo>
                  <a:pt x="93" y="299"/>
                </a:lnTo>
                <a:lnTo>
                  <a:pt x="93" y="292"/>
                </a:lnTo>
                <a:lnTo>
                  <a:pt x="86" y="285"/>
                </a:lnTo>
                <a:lnTo>
                  <a:pt x="86" y="277"/>
                </a:lnTo>
                <a:lnTo>
                  <a:pt x="86" y="270"/>
                </a:lnTo>
                <a:lnTo>
                  <a:pt x="78" y="263"/>
                </a:lnTo>
                <a:lnTo>
                  <a:pt x="71" y="256"/>
                </a:lnTo>
                <a:lnTo>
                  <a:pt x="71" y="249"/>
                </a:lnTo>
                <a:lnTo>
                  <a:pt x="64" y="242"/>
                </a:lnTo>
                <a:lnTo>
                  <a:pt x="64" y="235"/>
                </a:lnTo>
                <a:lnTo>
                  <a:pt x="57" y="228"/>
                </a:lnTo>
                <a:lnTo>
                  <a:pt x="29" y="121"/>
                </a:lnTo>
                <a:lnTo>
                  <a:pt x="0" y="29"/>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7" name="Freeform 119"/>
          <p:cNvSpPr>
            <a:spLocks/>
          </p:cNvSpPr>
          <p:nvPr/>
        </p:nvSpPr>
        <p:spPr bwMode="gray">
          <a:xfrm>
            <a:off x="5730875" y="3049711"/>
            <a:ext cx="769467" cy="361691"/>
          </a:xfrm>
          <a:custGeom>
            <a:avLst/>
            <a:gdLst/>
            <a:ahLst/>
            <a:cxnLst>
              <a:cxn ang="0">
                <a:pos x="14" y="235"/>
              </a:cxn>
              <a:cxn ang="0">
                <a:pos x="35" y="207"/>
              </a:cxn>
              <a:cxn ang="0">
                <a:pos x="85" y="178"/>
              </a:cxn>
              <a:cxn ang="0">
                <a:pos x="106" y="157"/>
              </a:cxn>
              <a:cxn ang="0">
                <a:pos x="121" y="150"/>
              </a:cxn>
              <a:cxn ang="0">
                <a:pos x="142" y="135"/>
              </a:cxn>
              <a:cxn ang="0">
                <a:pos x="170" y="114"/>
              </a:cxn>
              <a:cxn ang="0">
                <a:pos x="184" y="86"/>
              </a:cxn>
              <a:cxn ang="0">
                <a:pos x="284" y="64"/>
              </a:cxn>
              <a:cxn ang="0">
                <a:pos x="632" y="0"/>
              </a:cxn>
              <a:cxn ang="0">
                <a:pos x="653" y="36"/>
              </a:cxn>
              <a:cxn ang="0">
                <a:pos x="639" y="29"/>
              </a:cxn>
              <a:cxn ang="0">
                <a:pos x="617" y="29"/>
              </a:cxn>
              <a:cxn ang="0">
                <a:pos x="625" y="43"/>
              </a:cxn>
              <a:cxn ang="0">
                <a:pos x="610" y="43"/>
              </a:cxn>
              <a:cxn ang="0">
                <a:pos x="589" y="57"/>
              </a:cxn>
              <a:cxn ang="0">
                <a:pos x="582" y="36"/>
              </a:cxn>
              <a:cxn ang="0">
                <a:pos x="582" y="50"/>
              </a:cxn>
              <a:cxn ang="0">
                <a:pos x="596" y="72"/>
              </a:cxn>
              <a:cxn ang="0">
                <a:pos x="625" y="57"/>
              </a:cxn>
              <a:cxn ang="0">
                <a:pos x="639" y="72"/>
              </a:cxn>
              <a:cxn ang="0">
                <a:pos x="639" y="86"/>
              </a:cxn>
              <a:cxn ang="0">
                <a:pos x="653" y="57"/>
              </a:cxn>
              <a:cxn ang="0">
                <a:pos x="667" y="64"/>
              </a:cxn>
              <a:cxn ang="0">
                <a:pos x="660" y="86"/>
              </a:cxn>
              <a:cxn ang="0">
                <a:pos x="632" y="121"/>
              </a:cxn>
              <a:cxn ang="0">
                <a:pos x="610" y="114"/>
              </a:cxn>
              <a:cxn ang="0">
                <a:pos x="603" y="114"/>
              </a:cxn>
              <a:cxn ang="0">
                <a:pos x="582" y="121"/>
              </a:cxn>
              <a:cxn ang="0">
                <a:pos x="603" y="128"/>
              </a:cxn>
              <a:cxn ang="0">
                <a:pos x="610" y="143"/>
              </a:cxn>
              <a:cxn ang="0">
                <a:pos x="603" y="164"/>
              </a:cxn>
              <a:cxn ang="0">
                <a:pos x="582" y="157"/>
              </a:cxn>
              <a:cxn ang="0">
                <a:pos x="603" y="171"/>
              </a:cxn>
              <a:cxn ang="0">
                <a:pos x="625" y="157"/>
              </a:cxn>
              <a:cxn ang="0">
                <a:pos x="625" y="164"/>
              </a:cxn>
              <a:cxn ang="0">
                <a:pos x="639" y="157"/>
              </a:cxn>
              <a:cxn ang="0">
                <a:pos x="625" y="185"/>
              </a:cxn>
              <a:cxn ang="0">
                <a:pos x="610" y="185"/>
              </a:cxn>
              <a:cxn ang="0">
                <a:pos x="582" y="199"/>
              </a:cxn>
              <a:cxn ang="0">
                <a:pos x="561" y="214"/>
              </a:cxn>
              <a:cxn ang="0">
                <a:pos x="561" y="214"/>
              </a:cxn>
              <a:cxn ang="0">
                <a:pos x="532" y="256"/>
              </a:cxn>
              <a:cxn ang="0">
                <a:pos x="525" y="263"/>
              </a:cxn>
              <a:cxn ang="0">
                <a:pos x="518" y="292"/>
              </a:cxn>
              <a:cxn ang="0">
                <a:pos x="483" y="306"/>
              </a:cxn>
              <a:cxn ang="0">
                <a:pos x="284" y="242"/>
              </a:cxn>
              <a:cxn ang="0">
                <a:pos x="262" y="221"/>
              </a:cxn>
              <a:cxn ang="0">
                <a:pos x="149" y="228"/>
              </a:cxn>
              <a:cxn ang="0">
                <a:pos x="113" y="242"/>
              </a:cxn>
            </a:cxnLst>
            <a:rect l="0" t="0" r="r" b="b"/>
            <a:pathLst>
              <a:path w="667" h="306">
                <a:moveTo>
                  <a:pt x="0" y="271"/>
                </a:moveTo>
                <a:lnTo>
                  <a:pt x="0" y="242"/>
                </a:lnTo>
                <a:lnTo>
                  <a:pt x="7" y="242"/>
                </a:lnTo>
                <a:lnTo>
                  <a:pt x="14" y="235"/>
                </a:lnTo>
                <a:lnTo>
                  <a:pt x="14" y="228"/>
                </a:lnTo>
                <a:lnTo>
                  <a:pt x="21" y="221"/>
                </a:lnTo>
                <a:lnTo>
                  <a:pt x="28" y="214"/>
                </a:lnTo>
                <a:lnTo>
                  <a:pt x="35" y="207"/>
                </a:lnTo>
                <a:lnTo>
                  <a:pt x="50" y="207"/>
                </a:lnTo>
                <a:lnTo>
                  <a:pt x="57" y="199"/>
                </a:lnTo>
                <a:lnTo>
                  <a:pt x="71" y="185"/>
                </a:lnTo>
                <a:lnTo>
                  <a:pt x="85" y="178"/>
                </a:lnTo>
                <a:lnTo>
                  <a:pt x="92" y="178"/>
                </a:lnTo>
                <a:lnTo>
                  <a:pt x="99" y="171"/>
                </a:lnTo>
                <a:lnTo>
                  <a:pt x="99" y="157"/>
                </a:lnTo>
                <a:lnTo>
                  <a:pt x="106" y="157"/>
                </a:lnTo>
                <a:lnTo>
                  <a:pt x="106" y="150"/>
                </a:lnTo>
                <a:lnTo>
                  <a:pt x="106" y="150"/>
                </a:lnTo>
                <a:lnTo>
                  <a:pt x="113" y="143"/>
                </a:lnTo>
                <a:lnTo>
                  <a:pt x="121" y="150"/>
                </a:lnTo>
                <a:lnTo>
                  <a:pt x="128" y="150"/>
                </a:lnTo>
                <a:lnTo>
                  <a:pt x="135" y="143"/>
                </a:lnTo>
                <a:lnTo>
                  <a:pt x="135" y="135"/>
                </a:lnTo>
                <a:lnTo>
                  <a:pt x="142" y="135"/>
                </a:lnTo>
                <a:lnTo>
                  <a:pt x="156" y="128"/>
                </a:lnTo>
                <a:lnTo>
                  <a:pt x="156" y="135"/>
                </a:lnTo>
                <a:lnTo>
                  <a:pt x="163" y="128"/>
                </a:lnTo>
                <a:lnTo>
                  <a:pt x="170" y="114"/>
                </a:lnTo>
                <a:lnTo>
                  <a:pt x="177" y="107"/>
                </a:lnTo>
                <a:lnTo>
                  <a:pt x="184" y="100"/>
                </a:lnTo>
                <a:lnTo>
                  <a:pt x="184" y="93"/>
                </a:lnTo>
                <a:lnTo>
                  <a:pt x="184" y="86"/>
                </a:lnTo>
                <a:lnTo>
                  <a:pt x="184" y="79"/>
                </a:lnTo>
                <a:lnTo>
                  <a:pt x="199" y="79"/>
                </a:lnTo>
                <a:lnTo>
                  <a:pt x="227" y="72"/>
                </a:lnTo>
                <a:lnTo>
                  <a:pt x="284" y="64"/>
                </a:lnTo>
                <a:lnTo>
                  <a:pt x="461" y="36"/>
                </a:lnTo>
                <a:lnTo>
                  <a:pt x="546" y="15"/>
                </a:lnTo>
                <a:lnTo>
                  <a:pt x="625" y="0"/>
                </a:lnTo>
                <a:lnTo>
                  <a:pt x="632" y="0"/>
                </a:lnTo>
                <a:lnTo>
                  <a:pt x="632" y="8"/>
                </a:lnTo>
                <a:lnTo>
                  <a:pt x="639" y="15"/>
                </a:lnTo>
                <a:lnTo>
                  <a:pt x="639" y="15"/>
                </a:lnTo>
                <a:lnTo>
                  <a:pt x="653" y="36"/>
                </a:lnTo>
                <a:lnTo>
                  <a:pt x="653" y="43"/>
                </a:lnTo>
                <a:lnTo>
                  <a:pt x="646" y="29"/>
                </a:lnTo>
                <a:lnTo>
                  <a:pt x="632" y="22"/>
                </a:lnTo>
                <a:lnTo>
                  <a:pt x="639" y="29"/>
                </a:lnTo>
                <a:lnTo>
                  <a:pt x="646" y="36"/>
                </a:lnTo>
                <a:lnTo>
                  <a:pt x="639" y="36"/>
                </a:lnTo>
                <a:lnTo>
                  <a:pt x="625" y="29"/>
                </a:lnTo>
                <a:lnTo>
                  <a:pt x="617" y="29"/>
                </a:lnTo>
                <a:lnTo>
                  <a:pt x="625" y="29"/>
                </a:lnTo>
                <a:lnTo>
                  <a:pt x="632" y="36"/>
                </a:lnTo>
                <a:lnTo>
                  <a:pt x="632" y="43"/>
                </a:lnTo>
                <a:lnTo>
                  <a:pt x="625" y="43"/>
                </a:lnTo>
                <a:lnTo>
                  <a:pt x="617" y="43"/>
                </a:lnTo>
                <a:lnTo>
                  <a:pt x="625" y="43"/>
                </a:lnTo>
                <a:lnTo>
                  <a:pt x="610" y="43"/>
                </a:lnTo>
                <a:lnTo>
                  <a:pt x="610" y="43"/>
                </a:lnTo>
                <a:lnTo>
                  <a:pt x="617" y="50"/>
                </a:lnTo>
                <a:lnTo>
                  <a:pt x="603" y="57"/>
                </a:lnTo>
                <a:lnTo>
                  <a:pt x="596" y="57"/>
                </a:lnTo>
                <a:lnTo>
                  <a:pt x="589" y="57"/>
                </a:lnTo>
                <a:lnTo>
                  <a:pt x="582" y="43"/>
                </a:lnTo>
                <a:lnTo>
                  <a:pt x="582" y="43"/>
                </a:lnTo>
                <a:lnTo>
                  <a:pt x="582" y="36"/>
                </a:lnTo>
                <a:lnTo>
                  <a:pt x="582" y="36"/>
                </a:lnTo>
                <a:lnTo>
                  <a:pt x="575" y="36"/>
                </a:lnTo>
                <a:lnTo>
                  <a:pt x="582" y="36"/>
                </a:lnTo>
                <a:lnTo>
                  <a:pt x="575" y="43"/>
                </a:lnTo>
                <a:lnTo>
                  <a:pt x="582" y="50"/>
                </a:lnTo>
                <a:lnTo>
                  <a:pt x="582" y="57"/>
                </a:lnTo>
                <a:lnTo>
                  <a:pt x="589" y="64"/>
                </a:lnTo>
                <a:lnTo>
                  <a:pt x="589" y="72"/>
                </a:lnTo>
                <a:lnTo>
                  <a:pt x="596" y="72"/>
                </a:lnTo>
                <a:lnTo>
                  <a:pt x="603" y="64"/>
                </a:lnTo>
                <a:lnTo>
                  <a:pt x="610" y="64"/>
                </a:lnTo>
                <a:lnTo>
                  <a:pt x="625" y="64"/>
                </a:lnTo>
                <a:lnTo>
                  <a:pt x="625" y="57"/>
                </a:lnTo>
                <a:lnTo>
                  <a:pt x="632" y="57"/>
                </a:lnTo>
                <a:lnTo>
                  <a:pt x="639" y="57"/>
                </a:lnTo>
                <a:lnTo>
                  <a:pt x="639" y="64"/>
                </a:lnTo>
                <a:lnTo>
                  <a:pt x="639" y="72"/>
                </a:lnTo>
                <a:lnTo>
                  <a:pt x="639" y="72"/>
                </a:lnTo>
                <a:lnTo>
                  <a:pt x="646" y="79"/>
                </a:lnTo>
                <a:lnTo>
                  <a:pt x="639" y="86"/>
                </a:lnTo>
                <a:lnTo>
                  <a:pt x="639" y="86"/>
                </a:lnTo>
                <a:lnTo>
                  <a:pt x="646" y="79"/>
                </a:lnTo>
                <a:lnTo>
                  <a:pt x="646" y="72"/>
                </a:lnTo>
                <a:lnTo>
                  <a:pt x="646" y="64"/>
                </a:lnTo>
                <a:lnTo>
                  <a:pt x="653" y="57"/>
                </a:lnTo>
                <a:lnTo>
                  <a:pt x="660" y="57"/>
                </a:lnTo>
                <a:lnTo>
                  <a:pt x="653" y="50"/>
                </a:lnTo>
                <a:lnTo>
                  <a:pt x="660" y="57"/>
                </a:lnTo>
                <a:lnTo>
                  <a:pt x="667" y="64"/>
                </a:lnTo>
                <a:lnTo>
                  <a:pt x="667" y="79"/>
                </a:lnTo>
                <a:lnTo>
                  <a:pt x="667" y="86"/>
                </a:lnTo>
                <a:lnTo>
                  <a:pt x="667" y="86"/>
                </a:lnTo>
                <a:lnTo>
                  <a:pt x="660" y="86"/>
                </a:lnTo>
                <a:lnTo>
                  <a:pt x="660" y="93"/>
                </a:lnTo>
                <a:lnTo>
                  <a:pt x="653" y="114"/>
                </a:lnTo>
                <a:lnTo>
                  <a:pt x="646" y="121"/>
                </a:lnTo>
                <a:lnTo>
                  <a:pt x="632" y="121"/>
                </a:lnTo>
                <a:lnTo>
                  <a:pt x="625" y="114"/>
                </a:lnTo>
                <a:lnTo>
                  <a:pt x="617" y="114"/>
                </a:lnTo>
                <a:lnTo>
                  <a:pt x="617" y="121"/>
                </a:lnTo>
                <a:lnTo>
                  <a:pt x="610" y="114"/>
                </a:lnTo>
                <a:lnTo>
                  <a:pt x="610" y="114"/>
                </a:lnTo>
                <a:lnTo>
                  <a:pt x="610" y="107"/>
                </a:lnTo>
                <a:lnTo>
                  <a:pt x="603" y="107"/>
                </a:lnTo>
                <a:lnTo>
                  <a:pt x="603" y="114"/>
                </a:lnTo>
                <a:lnTo>
                  <a:pt x="610" y="121"/>
                </a:lnTo>
                <a:lnTo>
                  <a:pt x="603" y="121"/>
                </a:lnTo>
                <a:lnTo>
                  <a:pt x="596" y="121"/>
                </a:lnTo>
                <a:lnTo>
                  <a:pt x="582" y="121"/>
                </a:lnTo>
                <a:lnTo>
                  <a:pt x="568" y="114"/>
                </a:lnTo>
                <a:lnTo>
                  <a:pt x="568" y="114"/>
                </a:lnTo>
                <a:lnTo>
                  <a:pt x="575" y="121"/>
                </a:lnTo>
                <a:lnTo>
                  <a:pt x="603" y="128"/>
                </a:lnTo>
                <a:lnTo>
                  <a:pt x="610" y="128"/>
                </a:lnTo>
                <a:lnTo>
                  <a:pt x="617" y="135"/>
                </a:lnTo>
                <a:lnTo>
                  <a:pt x="617" y="143"/>
                </a:lnTo>
                <a:lnTo>
                  <a:pt x="610" y="143"/>
                </a:lnTo>
                <a:lnTo>
                  <a:pt x="610" y="143"/>
                </a:lnTo>
                <a:lnTo>
                  <a:pt x="617" y="143"/>
                </a:lnTo>
                <a:lnTo>
                  <a:pt x="617" y="150"/>
                </a:lnTo>
                <a:lnTo>
                  <a:pt x="603" y="164"/>
                </a:lnTo>
                <a:lnTo>
                  <a:pt x="603" y="164"/>
                </a:lnTo>
                <a:lnTo>
                  <a:pt x="596" y="164"/>
                </a:lnTo>
                <a:lnTo>
                  <a:pt x="589" y="157"/>
                </a:lnTo>
                <a:lnTo>
                  <a:pt x="582" y="157"/>
                </a:lnTo>
                <a:lnTo>
                  <a:pt x="575" y="157"/>
                </a:lnTo>
                <a:lnTo>
                  <a:pt x="582" y="157"/>
                </a:lnTo>
                <a:lnTo>
                  <a:pt x="589" y="171"/>
                </a:lnTo>
                <a:lnTo>
                  <a:pt x="603" y="171"/>
                </a:lnTo>
                <a:lnTo>
                  <a:pt x="617" y="164"/>
                </a:lnTo>
                <a:lnTo>
                  <a:pt x="625" y="164"/>
                </a:lnTo>
                <a:lnTo>
                  <a:pt x="617" y="157"/>
                </a:lnTo>
                <a:lnTo>
                  <a:pt x="625" y="157"/>
                </a:lnTo>
                <a:lnTo>
                  <a:pt x="625" y="157"/>
                </a:lnTo>
                <a:lnTo>
                  <a:pt x="625" y="150"/>
                </a:lnTo>
                <a:lnTo>
                  <a:pt x="632" y="157"/>
                </a:lnTo>
                <a:lnTo>
                  <a:pt x="625" y="164"/>
                </a:lnTo>
                <a:lnTo>
                  <a:pt x="632" y="164"/>
                </a:lnTo>
                <a:lnTo>
                  <a:pt x="639" y="157"/>
                </a:lnTo>
                <a:lnTo>
                  <a:pt x="639" y="157"/>
                </a:lnTo>
                <a:lnTo>
                  <a:pt x="639" y="157"/>
                </a:lnTo>
                <a:lnTo>
                  <a:pt x="639" y="164"/>
                </a:lnTo>
                <a:lnTo>
                  <a:pt x="632" y="171"/>
                </a:lnTo>
                <a:lnTo>
                  <a:pt x="632" y="185"/>
                </a:lnTo>
                <a:lnTo>
                  <a:pt x="625" y="185"/>
                </a:lnTo>
                <a:lnTo>
                  <a:pt x="617" y="185"/>
                </a:lnTo>
                <a:lnTo>
                  <a:pt x="617" y="185"/>
                </a:lnTo>
                <a:lnTo>
                  <a:pt x="610" y="185"/>
                </a:lnTo>
                <a:lnTo>
                  <a:pt x="610" y="185"/>
                </a:lnTo>
                <a:lnTo>
                  <a:pt x="610" y="192"/>
                </a:lnTo>
                <a:lnTo>
                  <a:pt x="603" y="192"/>
                </a:lnTo>
                <a:lnTo>
                  <a:pt x="589" y="199"/>
                </a:lnTo>
                <a:lnTo>
                  <a:pt x="582" y="199"/>
                </a:lnTo>
                <a:lnTo>
                  <a:pt x="575" y="207"/>
                </a:lnTo>
                <a:lnTo>
                  <a:pt x="568" y="214"/>
                </a:lnTo>
                <a:lnTo>
                  <a:pt x="568" y="214"/>
                </a:lnTo>
                <a:lnTo>
                  <a:pt x="561" y="214"/>
                </a:lnTo>
                <a:lnTo>
                  <a:pt x="568" y="207"/>
                </a:lnTo>
                <a:lnTo>
                  <a:pt x="561" y="207"/>
                </a:lnTo>
                <a:lnTo>
                  <a:pt x="561" y="207"/>
                </a:lnTo>
                <a:lnTo>
                  <a:pt x="561" y="214"/>
                </a:lnTo>
                <a:lnTo>
                  <a:pt x="561" y="221"/>
                </a:lnTo>
                <a:lnTo>
                  <a:pt x="546" y="235"/>
                </a:lnTo>
                <a:lnTo>
                  <a:pt x="539" y="249"/>
                </a:lnTo>
                <a:lnTo>
                  <a:pt x="532" y="256"/>
                </a:lnTo>
                <a:lnTo>
                  <a:pt x="532" y="263"/>
                </a:lnTo>
                <a:lnTo>
                  <a:pt x="532" y="285"/>
                </a:lnTo>
                <a:lnTo>
                  <a:pt x="525" y="271"/>
                </a:lnTo>
                <a:lnTo>
                  <a:pt x="525" y="263"/>
                </a:lnTo>
                <a:lnTo>
                  <a:pt x="525" y="263"/>
                </a:lnTo>
                <a:lnTo>
                  <a:pt x="525" y="278"/>
                </a:lnTo>
                <a:lnTo>
                  <a:pt x="525" y="292"/>
                </a:lnTo>
                <a:lnTo>
                  <a:pt x="518" y="292"/>
                </a:lnTo>
                <a:lnTo>
                  <a:pt x="511" y="292"/>
                </a:lnTo>
                <a:lnTo>
                  <a:pt x="497" y="299"/>
                </a:lnTo>
                <a:lnTo>
                  <a:pt x="483" y="306"/>
                </a:lnTo>
                <a:lnTo>
                  <a:pt x="483" y="306"/>
                </a:lnTo>
                <a:lnTo>
                  <a:pt x="475" y="299"/>
                </a:lnTo>
                <a:lnTo>
                  <a:pt x="376" y="228"/>
                </a:lnTo>
                <a:lnTo>
                  <a:pt x="284" y="242"/>
                </a:lnTo>
                <a:lnTo>
                  <a:pt x="284" y="242"/>
                </a:lnTo>
                <a:lnTo>
                  <a:pt x="284" y="235"/>
                </a:lnTo>
                <a:lnTo>
                  <a:pt x="284" y="228"/>
                </a:lnTo>
                <a:lnTo>
                  <a:pt x="270" y="221"/>
                </a:lnTo>
                <a:lnTo>
                  <a:pt x="262" y="221"/>
                </a:lnTo>
                <a:lnTo>
                  <a:pt x="255" y="214"/>
                </a:lnTo>
                <a:lnTo>
                  <a:pt x="227" y="214"/>
                </a:lnTo>
                <a:lnTo>
                  <a:pt x="156" y="221"/>
                </a:lnTo>
                <a:lnTo>
                  <a:pt x="149" y="228"/>
                </a:lnTo>
                <a:lnTo>
                  <a:pt x="149" y="228"/>
                </a:lnTo>
                <a:lnTo>
                  <a:pt x="135" y="235"/>
                </a:lnTo>
                <a:lnTo>
                  <a:pt x="121" y="242"/>
                </a:lnTo>
                <a:lnTo>
                  <a:pt x="113" y="242"/>
                </a:lnTo>
                <a:lnTo>
                  <a:pt x="99" y="256"/>
                </a:lnTo>
                <a:lnTo>
                  <a:pt x="0" y="271"/>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8" name="Freeform 121"/>
          <p:cNvSpPr>
            <a:spLocks/>
          </p:cNvSpPr>
          <p:nvPr/>
        </p:nvSpPr>
        <p:spPr bwMode="gray">
          <a:xfrm>
            <a:off x="5762993" y="2755050"/>
            <a:ext cx="705230" cy="413362"/>
          </a:xfrm>
          <a:custGeom>
            <a:avLst/>
            <a:gdLst/>
            <a:ahLst/>
            <a:cxnLst>
              <a:cxn ang="0">
                <a:pos x="29" y="334"/>
              </a:cxn>
              <a:cxn ang="0">
                <a:pos x="57" y="312"/>
              </a:cxn>
              <a:cxn ang="0">
                <a:pos x="71" y="291"/>
              </a:cxn>
              <a:cxn ang="0">
                <a:pos x="121" y="241"/>
              </a:cxn>
              <a:cxn ang="0">
                <a:pos x="156" y="263"/>
              </a:cxn>
              <a:cxn ang="0">
                <a:pos x="185" y="256"/>
              </a:cxn>
              <a:cxn ang="0">
                <a:pos x="206" y="234"/>
              </a:cxn>
              <a:cxn ang="0">
                <a:pos x="249" y="220"/>
              </a:cxn>
              <a:cxn ang="0">
                <a:pos x="249" y="199"/>
              </a:cxn>
              <a:cxn ang="0">
                <a:pos x="270" y="149"/>
              </a:cxn>
              <a:cxn ang="0">
                <a:pos x="277" y="121"/>
              </a:cxn>
              <a:cxn ang="0">
                <a:pos x="291" y="106"/>
              </a:cxn>
              <a:cxn ang="0">
                <a:pos x="313" y="99"/>
              </a:cxn>
              <a:cxn ang="0">
                <a:pos x="327" y="71"/>
              </a:cxn>
              <a:cxn ang="0">
                <a:pos x="348" y="50"/>
              </a:cxn>
              <a:cxn ang="0">
                <a:pos x="362" y="14"/>
              </a:cxn>
              <a:cxn ang="0">
                <a:pos x="405" y="14"/>
              </a:cxn>
              <a:cxn ang="0">
                <a:pos x="433" y="0"/>
              </a:cxn>
              <a:cxn ang="0">
                <a:pos x="447" y="21"/>
              </a:cxn>
              <a:cxn ang="0">
                <a:pos x="469" y="28"/>
              </a:cxn>
              <a:cxn ang="0">
                <a:pos x="469" y="57"/>
              </a:cxn>
              <a:cxn ang="0">
                <a:pos x="462" y="57"/>
              </a:cxn>
              <a:cxn ang="0">
                <a:pos x="462" y="92"/>
              </a:cxn>
              <a:cxn ang="0">
                <a:pos x="483" y="85"/>
              </a:cxn>
              <a:cxn ang="0">
                <a:pos x="504" y="99"/>
              </a:cxn>
              <a:cxn ang="0">
                <a:pos x="526" y="106"/>
              </a:cxn>
              <a:cxn ang="0">
                <a:pos x="540" y="113"/>
              </a:cxn>
              <a:cxn ang="0">
                <a:pos x="554" y="128"/>
              </a:cxn>
              <a:cxn ang="0">
                <a:pos x="540" y="142"/>
              </a:cxn>
              <a:cxn ang="0">
                <a:pos x="511" y="121"/>
              </a:cxn>
              <a:cxn ang="0">
                <a:pos x="490" y="106"/>
              </a:cxn>
              <a:cxn ang="0">
                <a:pos x="504" y="121"/>
              </a:cxn>
              <a:cxn ang="0">
                <a:pos x="533" y="142"/>
              </a:cxn>
              <a:cxn ang="0">
                <a:pos x="554" y="156"/>
              </a:cxn>
              <a:cxn ang="0">
                <a:pos x="568" y="170"/>
              </a:cxn>
              <a:cxn ang="0">
                <a:pos x="547" y="170"/>
              </a:cxn>
              <a:cxn ang="0">
                <a:pos x="526" y="163"/>
              </a:cxn>
              <a:cxn ang="0">
                <a:pos x="554" y="185"/>
              </a:cxn>
              <a:cxn ang="0">
                <a:pos x="568" y="199"/>
              </a:cxn>
              <a:cxn ang="0">
                <a:pos x="554" y="206"/>
              </a:cxn>
              <a:cxn ang="0">
                <a:pos x="533" y="192"/>
              </a:cxn>
              <a:cxn ang="0">
                <a:pos x="547" y="206"/>
              </a:cxn>
              <a:cxn ang="0">
                <a:pos x="554" y="220"/>
              </a:cxn>
              <a:cxn ang="0">
                <a:pos x="568" y="220"/>
              </a:cxn>
              <a:cxn ang="0">
                <a:pos x="604" y="220"/>
              </a:cxn>
              <a:cxn ang="0">
                <a:pos x="604" y="234"/>
              </a:cxn>
              <a:cxn ang="0">
                <a:pos x="597" y="241"/>
              </a:cxn>
              <a:cxn ang="0">
                <a:pos x="256" y="312"/>
              </a:cxn>
              <a:cxn ang="0">
                <a:pos x="149" y="327"/>
              </a:cxn>
              <a:cxn ang="0">
                <a:pos x="22" y="348"/>
              </a:cxn>
            </a:cxnLst>
            <a:rect l="0" t="0" r="r" b="b"/>
            <a:pathLst>
              <a:path w="611" h="348">
                <a:moveTo>
                  <a:pt x="0" y="348"/>
                </a:moveTo>
                <a:lnTo>
                  <a:pt x="14" y="341"/>
                </a:lnTo>
                <a:lnTo>
                  <a:pt x="22" y="341"/>
                </a:lnTo>
                <a:lnTo>
                  <a:pt x="29" y="334"/>
                </a:lnTo>
                <a:lnTo>
                  <a:pt x="43" y="327"/>
                </a:lnTo>
                <a:lnTo>
                  <a:pt x="43" y="320"/>
                </a:lnTo>
                <a:lnTo>
                  <a:pt x="50" y="312"/>
                </a:lnTo>
                <a:lnTo>
                  <a:pt x="57" y="312"/>
                </a:lnTo>
                <a:lnTo>
                  <a:pt x="57" y="305"/>
                </a:lnTo>
                <a:lnTo>
                  <a:pt x="57" y="298"/>
                </a:lnTo>
                <a:lnTo>
                  <a:pt x="64" y="291"/>
                </a:lnTo>
                <a:lnTo>
                  <a:pt x="71" y="291"/>
                </a:lnTo>
                <a:lnTo>
                  <a:pt x="71" y="284"/>
                </a:lnTo>
                <a:lnTo>
                  <a:pt x="93" y="263"/>
                </a:lnTo>
                <a:lnTo>
                  <a:pt x="121" y="234"/>
                </a:lnTo>
                <a:lnTo>
                  <a:pt x="121" y="241"/>
                </a:lnTo>
                <a:lnTo>
                  <a:pt x="121" y="248"/>
                </a:lnTo>
                <a:lnTo>
                  <a:pt x="128" y="256"/>
                </a:lnTo>
                <a:lnTo>
                  <a:pt x="142" y="263"/>
                </a:lnTo>
                <a:lnTo>
                  <a:pt x="156" y="263"/>
                </a:lnTo>
                <a:lnTo>
                  <a:pt x="164" y="256"/>
                </a:lnTo>
                <a:lnTo>
                  <a:pt x="171" y="248"/>
                </a:lnTo>
                <a:lnTo>
                  <a:pt x="178" y="256"/>
                </a:lnTo>
                <a:lnTo>
                  <a:pt x="185" y="256"/>
                </a:lnTo>
                <a:lnTo>
                  <a:pt x="199" y="248"/>
                </a:lnTo>
                <a:lnTo>
                  <a:pt x="206" y="241"/>
                </a:lnTo>
                <a:lnTo>
                  <a:pt x="206" y="241"/>
                </a:lnTo>
                <a:lnTo>
                  <a:pt x="206" y="234"/>
                </a:lnTo>
                <a:lnTo>
                  <a:pt x="220" y="234"/>
                </a:lnTo>
                <a:lnTo>
                  <a:pt x="227" y="227"/>
                </a:lnTo>
                <a:lnTo>
                  <a:pt x="234" y="227"/>
                </a:lnTo>
                <a:lnTo>
                  <a:pt x="249" y="220"/>
                </a:lnTo>
                <a:lnTo>
                  <a:pt x="249" y="213"/>
                </a:lnTo>
                <a:lnTo>
                  <a:pt x="249" y="213"/>
                </a:lnTo>
                <a:lnTo>
                  <a:pt x="256" y="206"/>
                </a:lnTo>
                <a:lnTo>
                  <a:pt x="249" y="199"/>
                </a:lnTo>
                <a:lnTo>
                  <a:pt x="249" y="185"/>
                </a:lnTo>
                <a:lnTo>
                  <a:pt x="256" y="170"/>
                </a:lnTo>
                <a:lnTo>
                  <a:pt x="263" y="163"/>
                </a:lnTo>
                <a:lnTo>
                  <a:pt x="270" y="149"/>
                </a:lnTo>
                <a:lnTo>
                  <a:pt x="270" y="142"/>
                </a:lnTo>
                <a:lnTo>
                  <a:pt x="270" y="135"/>
                </a:lnTo>
                <a:lnTo>
                  <a:pt x="277" y="128"/>
                </a:lnTo>
                <a:lnTo>
                  <a:pt x="277" y="121"/>
                </a:lnTo>
                <a:lnTo>
                  <a:pt x="277" y="113"/>
                </a:lnTo>
                <a:lnTo>
                  <a:pt x="277" y="99"/>
                </a:lnTo>
                <a:lnTo>
                  <a:pt x="284" y="99"/>
                </a:lnTo>
                <a:lnTo>
                  <a:pt x="291" y="106"/>
                </a:lnTo>
                <a:lnTo>
                  <a:pt x="291" y="106"/>
                </a:lnTo>
                <a:lnTo>
                  <a:pt x="305" y="113"/>
                </a:lnTo>
                <a:lnTo>
                  <a:pt x="313" y="106"/>
                </a:lnTo>
                <a:lnTo>
                  <a:pt x="313" y="99"/>
                </a:lnTo>
                <a:lnTo>
                  <a:pt x="320" y="92"/>
                </a:lnTo>
                <a:lnTo>
                  <a:pt x="320" y="85"/>
                </a:lnTo>
                <a:lnTo>
                  <a:pt x="320" y="71"/>
                </a:lnTo>
                <a:lnTo>
                  <a:pt x="327" y="71"/>
                </a:lnTo>
                <a:lnTo>
                  <a:pt x="334" y="71"/>
                </a:lnTo>
                <a:lnTo>
                  <a:pt x="334" y="64"/>
                </a:lnTo>
                <a:lnTo>
                  <a:pt x="341" y="57"/>
                </a:lnTo>
                <a:lnTo>
                  <a:pt x="348" y="50"/>
                </a:lnTo>
                <a:lnTo>
                  <a:pt x="355" y="50"/>
                </a:lnTo>
                <a:lnTo>
                  <a:pt x="355" y="35"/>
                </a:lnTo>
                <a:lnTo>
                  <a:pt x="362" y="28"/>
                </a:lnTo>
                <a:lnTo>
                  <a:pt x="362" y="14"/>
                </a:lnTo>
                <a:lnTo>
                  <a:pt x="362" y="7"/>
                </a:lnTo>
                <a:lnTo>
                  <a:pt x="362" y="0"/>
                </a:lnTo>
                <a:lnTo>
                  <a:pt x="369" y="0"/>
                </a:lnTo>
                <a:lnTo>
                  <a:pt x="405" y="14"/>
                </a:lnTo>
                <a:lnTo>
                  <a:pt x="412" y="14"/>
                </a:lnTo>
                <a:lnTo>
                  <a:pt x="412" y="0"/>
                </a:lnTo>
                <a:lnTo>
                  <a:pt x="426" y="0"/>
                </a:lnTo>
                <a:lnTo>
                  <a:pt x="433" y="0"/>
                </a:lnTo>
                <a:lnTo>
                  <a:pt x="433" y="7"/>
                </a:lnTo>
                <a:lnTo>
                  <a:pt x="433" y="14"/>
                </a:lnTo>
                <a:lnTo>
                  <a:pt x="440" y="21"/>
                </a:lnTo>
                <a:lnTo>
                  <a:pt x="447" y="21"/>
                </a:lnTo>
                <a:lnTo>
                  <a:pt x="455" y="21"/>
                </a:lnTo>
                <a:lnTo>
                  <a:pt x="462" y="28"/>
                </a:lnTo>
                <a:lnTo>
                  <a:pt x="462" y="28"/>
                </a:lnTo>
                <a:lnTo>
                  <a:pt x="469" y="28"/>
                </a:lnTo>
                <a:lnTo>
                  <a:pt x="476" y="35"/>
                </a:lnTo>
                <a:lnTo>
                  <a:pt x="476" y="42"/>
                </a:lnTo>
                <a:lnTo>
                  <a:pt x="476" y="50"/>
                </a:lnTo>
                <a:lnTo>
                  <a:pt x="469" y="57"/>
                </a:lnTo>
                <a:lnTo>
                  <a:pt x="469" y="57"/>
                </a:lnTo>
                <a:lnTo>
                  <a:pt x="469" y="57"/>
                </a:lnTo>
                <a:lnTo>
                  <a:pt x="469" y="57"/>
                </a:lnTo>
                <a:lnTo>
                  <a:pt x="462" y="57"/>
                </a:lnTo>
                <a:lnTo>
                  <a:pt x="462" y="78"/>
                </a:lnTo>
                <a:lnTo>
                  <a:pt x="462" y="85"/>
                </a:lnTo>
                <a:lnTo>
                  <a:pt x="462" y="85"/>
                </a:lnTo>
                <a:lnTo>
                  <a:pt x="462" y="92"/>
                </a:lnTo>
                <a:lnTo>
                  <a:pt x="469" y="92"/>
                </a:lnTo>
                <a:lnTo>
                  <a:pt x="469" y="85"/>
                </a:lnTo>
                <a:lnTo>
                  <a:pt x="483" y="85"/>
                </a:lnTo>
                <a:lnTo>
                  <a:pt x="483" y="85"/>
                </a:lnTo>
                <a:lnTo>
                  <a:pt x="483" y="92"/>
                </a:lnTo>
                <a:lnTo>
                  <a:pt x="497" y="99"/>
                </a:lnTo>
                <a:lnTo>
                  <a:pt x="497" y="99"/>
                </a:lnTo>
                <a:lnTo>
                  <a:pt x="504" y="99"/>
                </a:lnTo>
                <a:lnTo>
                  <a:pt x="511" y="99"/>
                </a:lnTo>
                <a:lnTo>
                  <a:pt x="518" y="99"/>
                </a:lnTo>
                <a:lnTo>
                  <a:pt x="526" y="99"/>
                </a:lnTo>
                <a:lnTo>
                  <a:pt x="526" y="106"/>
                </a:lnTo>
                <a:lnTo>
                  <a:pt x="526" y="106"/>
                </a:lnTo>
                <a:lnTo>
                  <a:pt x="533" y="106"/>
                </a:lnTo>
                <a:lnTo>
                  <a:pt x="533" y="113"/>
                </a:lnTo>
                <a:lnTo>
                  <a:pt x="540" y="113"/>
                </a:lnTo>
                <a:lnTo>
                  <a:pt x="554" y="113"/>
                </a:lnTo>
                <a:lnTo>
                  <a:pt x="554" y="121"/>
                </a:lnTo>
                <a:lnTo>
                  <a:pt x="547" y="121"/>
                </a:lnTo>
                <a:lnTo>
                  <a:pt x="554" y="128"/>
                </a:lnTo>
                <a:lnTo>
                  <a:pt x="554" y="135"/>
                </a:lnTo>
                <a:lnTo>
                  <a:pt x="547" y="142"/>
                </a:lnTo>
                <a:lnTo>
                  <a:pt x="540" y="142"/>
                </a:lnTo>
                <a:lnTo>
                  <a:pt x="540" y="142"/>
                </a:lnTo>
                <a:lnTo>
                  <a:pt x="533" y="142"/>
                </a:lnTo>
                <a:lnTo>
                  <a:pt x="526" y="128"/>
                </a:lnTo>
                <a:lnTo>
                  <a:pt x="518" y="128"/>
                </a:lnTo>
                <a:lnTo>
                  <a:pt x="511" y="121"/>
                </a:lnTo>
                <a:lnTo>
                  <a:pt x="504" y="121"/>
                </a:lnTo>
                <a:lnTo>
                  <a:pt x="504" y="113"/>
                </a:lnTo>
                <a:lnTo>
                  <a:pt x="497" y="106"/>
                </a:lnTo>
                <a:lnTo>
                  <a:pt x="490" y="106"/>
                </a:lnTo>
                <a:lnTo>
                  <a:pt x="483" y="106"/>
                </a:lnTo>
                <a:lnTo>
                  <a:pt x="483" y="106"/>
                </a:lnTo>
                <a:lnTo>
                  <a:pt x="497" y="113"/>
                </a:lnTo>
                <a:lnTo>
                  <a:pt x="504" y="121"/>
                </a:lnTo>
                <a:lnTo>
                  <a:pt x="504" y="121"/>
                </a:lnTo>
                <a:lnTo>
                  <a:pt x="511" y="128"/>
                </a:lnTo>
                <a:lnTo>
                  <a:pt x="518" y="135"/>
                </a:lnTo>
                <a:lnTo>
                  <a:pt x="533" y="142"/>
                </a:lnTo>
                <a:lnTo>
                  <a:pt x="533" y="142"/>
                </a:lnTo>
                <a:lnTo>
                  <a:pt x="540" y="149"/>
                </a:lnTo>
                <a:lnTo>
                  <a:pt x="547" y="149"/>
                </a:lnTo>
                <a:lnTo>
                  <a:pt x="554" y="156"/>
                </a:lnTo>
                <a:lnTo>
                  <a:pt x="547" y="156"/>
                </a:lnTo>
                <a:lnTo>
                  <a:pt x="554" y="156"/>
                </a:lnTo>
                <a:lnTo>
                  <a:pt x="561" y="156"/>
                </a:lnTo>
                <a:lnTo>
                  <a:pt x="568" y="170"/>
                </a:lnTo>
                <a:lnTo>
                  <a:pt x="561" y="177"/>
                </a:lnTo>
                <a:lnTo>
                  <a:pt x="561" y="170"/>
                </a:lnTo>
                <a:lnTo>
                  <a:pt x="554" y="170"/>
                </a:lnTo>
                <a:lnTo>
                  <a:pt x="547" y="170"/>
                </a:lnTo>
                <a:lnTo>
                  <a:pt x="554" y="177"/>
                </a:lnTo>
                <a:lnTo>
                  <a:pt x="554" y="185"/>
                </a:lnTo>
                <a:lnTo>
                  <a:pt x="540" y="177"/>
                </a:lnTo>
                <a:lnTo>
                  <a:pt x="526" y="163"/>
                </a:lnTo>
                <a:lnTo>
                  <a:pt x="518" y="163"/>
                </a:lnTo>
                <a:lnTo>
                  <a:pt x="533" y="177"/>
                </a:lnTo>
                <a:lnTo>
                  <a:pt x="540" y="185"/>
                </a:lnTo>
                <a:lnTo>
                  <a:pt x="554" y="185"/>
                </a:lnTo>
                <a:lnTo>
                  <a:pt x="561" y="185"/>
                </a:lnTo>
                <a:lnTo>
                  <a:pt x="561" y="192"/>
                </a:lnTo>
                <a:lnTo>
                  <a:pt x="568" y="192"/>
                </a:lnTo>
                <a:lnTo>
                  <a:pt x="568" y="199"/>
                </a:lnTo>
                <a:lnTo>
                  <a:pt x="568" y="206"/>
                </a:lnTo>
                <a:lnTo>
                  <a:pt x="561" y="206"/>
                </a:lnTo>
                <a:lnTo>
                  <a:pt x="561" y="213"/>
                </a:lnTo>
                <a:lnTo>
                  <a:pt x="554" y="206"/>
                </a:lnTo>
                <a:lnTo>
                  <a:pt x="547" y="199"/>
                </a:lnTo>
                <a:lnTo>
                  <a:pt x="540" y="199"/>
                </a:lnTo>
                <a:lnTo>
                  <a:pt x="540" y="192"/>
                </a:lnTo>
                <a:lnTo>
                  <a:pt x="533" y="192"/>
                </a:lnTo>
                <a:lnTo>
                  <a:pt x="533" y="199"/>
                </a:lnTo>
                <a:lnTo>
                  <a:pt x="540" y="192"/>
                </a:lnTo>
                <a:lnTo>
                  <a:pt x="540" y="199"/>
                </a:lnTo>
                <a:lnTo>
                  <a:pt x="547" y="206"/>
                </a:lnTo>
                <a:lnTo>
                  <a:pt x="547" y="206"/>
                </a:lnTo>
                <a:lnTo>
                  <a:pt x="554" y="213"/>
                </a:lnTo>
                <a:lnTo>
                  <a:pt x="554" y="220"/>
                </a:lnTo>
                <a:lnTo>
                  <a:pt x="554" y="220"/>
                </a:lnTo>
                <a:lnTo>
                  <a:pt x="561" y="220"/>
                </a:lnTo>
                <a:lnTo>
                  <a:pt x="568" y="220"/>
                </a:lnTo>
                <a:lnTo>
                  <a:pt x="575" y="220"/>
                </a:lnTo>
                <a:lnTo>
                  <a:pt x="568" y="220"/>
                </a:lnTo>
                <a:lnTo>
                  <a:pt x="575" y="213"/>
                </a:lnTo>
                <a:lnTo>
                  <a:pt x="575" y="213"/>
                </a:lnTo>
                <a:lnTo>
                  <a:pt x="597" y="213"/>
                </a:lnTo>
                <a:lnTo>
                  <a:pt x="604" y="220"/>
                </a:lnTo>
                <a:lnTo>
                  <a:pt x="611" y="241"/>
                </a:lnTo>
                <a:lnTo>
                  <a:pt x="611" y="241"/>
                </a:lnTo>
                <a:lnTo>
                  <a:pt x="611" y="234"/>
                </a:lnTo>
                <a:lnTo>
                  <a:pt x="604" y="234"/>
                </a:lnTo>
                <a:lnTo>
                  <a:pt x="604" y="241"/>
                </a:lnTo>
                <a:lnTo>
                  <a:pt x="604" y="241"/>
                </a:lnTo>
                <a:lnTo>
                  <a:pt x="604" y="248"/>
                </a:lnTo>
                <a:lnTo>
                  <a:pt x="597" y="241"/>
                </a:lnTo>
                <a:lnTo>
                  <a:pt x="597" y="248"/>
                </a:lnTo>
                <a:lnTo>
                  <a:pt x="518" y="263"/>
                </a:lnTo>
                <a:lnTo>
                  <a:pt x="433" y="284"/>
                </a:lnTo>
                <a:lnTo>
                  <a:pt x="256" y="312"/>
                </a:lnTo>
                <a:lnTo>
                  <a:pt x="199" y="320"/>
                </a:lnTo>
                <a:lnTo>
                  <a:pt x="171" y="327"/>
                </a:lnTo>
                <a:lnTo>
                  <a:pt x="156" y="327"/>
                </a:lnTo>
                <a:lnTo>
                  <a:pt x="149" y="327"/>
                </a:lnTo>
                <a:lnTo>
                  <a:pt x="121" y="334"/>
                </a:lnTo>
                <a:lnTo>
                  <a:pt x="93" y="334"/>
                </a:lnTo>
                <a:lnTo>
                  <a:pt x="36" y="341"/>
                </a:lnTo>
                <a:lnTo>
                  <a:pt x="22" y="348"/>
                </a:lnTo>
                <a:lnTo>
                  <a:pt x="0" y="348"/>
                </a:lnTo>
                <a:close/>
              </a:path>
            </a:pathLst>
          </a:custGeom>
          <a:solidFill>
            <a:srgbClr val="E4ECF2"/>
          </a:solidFill>
          <a:ln w="9525">
            <a:solidFill>
              <a:schemeClr val="bg1">
                <a:lumMod val="8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199" name="Freeform 123"/>
          <p:cNvSpPr>
            <a:spLocks/>
          </p:cNvSpPr>
          <p:nvPr/>
        </p:nvSpPr>
        <p:spPr bwMode="gray">
          <a:xfrm>
            <a:off x="5828631" y="2646123"/>
            <a:ext cx="410569" cy="421741"/>
          </a:xfrm>
          <a:custGeom>
            <a:avLst/>
            <a:gdLst/>
            <a:ahLst/>
            <a:cxnLst>
              <a:cxn ang="0">
                <a:pos x="7" y="249"/>
              </a:cxn>
              <a:cxn ang="0">
                <a:pos x="21" y="228"/>
              </a:cxn>
              <a:cxn ang="0">
                <a:pos x="21" y="206"/>
              </a:cxn>
              <a:cxn ang="0">
                <a:pos x="28" y="192"/>
              </a:cxn>
              <a:cxn ang="0">
                <a:pos x="43" y="185"/>
              </a:cxn>
              <a:cxn ang="0">
                <a:pos x="57" y="178"/>
              </a:cxn>
              <a:cxn ang="0">
                <a:pos x="57" y="164"/>
              </a:cxn>
              <a:cxn ang="0">
                <a:pos x="64" y="143"/>
              </a:cxn>
              <a:cxn ang="0">
                <a:pos x="92" y="128"/>
              </a:cxn>
              <a:cxn ang="0">
                <a:pos x="114" y="93"/>
              </a:cxn>
              <a:cxn ang="0">
                <a:pos x="114" y="79"/>
              </a:cxn>
              <a:cxn ang="0">
                <a:pos x="114" y="64"/>
              </a:cxn>
              <a:cxn ang="0">
                <a:pos x="114" y="15"/>
              </a:cxn>
              <a:cxn ang="0">
                <a:pos x="114" y="8"/>
              </a:cxn>
              <a:cxn ang="0">
                <a:pos x="213" y="79"/>
              </a:cxn>
              <a:cxn ang="0">
                <a:pos x="234" y="121"/>
              </a:cxn>
              <a:cxn ang="0">
                <a:pos x="248" y="100"/>
              </a:cxn>
              <a:cxn ang="0">
                <a:pos x="270" y="86"/>
              </a:cxn>
              <a:cxn ang="0">
                <a:pos x="277" y="86"/>
              </a:cxn>
              <a:cxn ang="0">
                <a:pos x="298" y="79"/>
              </a:cxn>
              <a:cxn ang="0">
                <a:pos x="312" y="64"/>
              </a:cxn>
              <a:cxn ang="0">
                <a:pos x="327" y="71"/>
              </a:cxn>
              <a:cxn ang="0">
                <a:pos x="341" y="71"/>
              </a:cxn>
              <a:cxn ang="0">
                <a:pos x="355" y="86"/>
              </a:cxn>
              <a:cxn ang="0">
                <a:pos x="348" y="107"/>
              </a:cxn>
              <a:cxn ang="0">
                <a:pos x="305" y="100"/>
              </a:cxn>
              <a:cxn ang="0">
                <a:pos x="298" y="128"/>
              </a:cxn>
              <a:cxn ang="0">
                <a:pos x="284" y="150"/>
              </a:cxn>
              <a:cxn ang="0">
                <a:pos x="270" y="164"/>
              </a:cxn>
              <a:cxn ang="0">
                <a:pos x="263" y="185"/>
              </a:cxn>
              <a:cxn ang="0">
                <a:pos x="248" y="206"/>
              </a:cxn>
              <a:cxn ang="0">
                <a:pos x="227" y="192"/>
              </a:cxn>
              <a:cxn ang="0">
                <a:pos x="220" y="214"/>
              </a:cxn>
              <a:cxn ang="0">
                <a:pos x="213" y="235"/>
              </a:cxn>
              <a:cxn ang="0">
                <a:pos x="199" y="263"/>
              </a:cxn>
              <a:cxn ang="0">
                <a:pos x="199" y="299"/>
              </a:cxn>
              <a:cxn ang="0">
                <a:pos x="192" y="313"/>
              </a:cxn>
              <a:cxn ang="0">
                <a:pos x="163" y="327"/>
              </a:cxn>
              <a:cxn ang="0">
                <a:pos x="149" y="334"/>
              </a:cxn>
              <a:cxn ang="0">
                <a:pos x="121" y="349"/>
              </a:cxn>
              <a:cxn ang="0">
                <a:pos x="99" y="356"/>
              </a:cxn>
              <a:cxn ang="0">
                <a:pos x="64" y="341"/>
              </a:cxn>
              <a:cxn ang="0">
                <a:pos x="50" y="327"/>
              </a:cxn>
              <a:cxn ang="0">
                <a:pos x="14" y="292"/>
              </a:cxn>
              <a:cxn ang="0">
                <a:pos x="7" y="263"/>
              </a:cxn>
              <a:cxn ang="0">
                <a:pos x="0" y="249"/>
              </a:cxn>
            </a:cxnLst>
            <a:rect l="0" t="0" r="r" b="b"/>
            <a:pathLst>
              <a:path w="355" h="356">
                <a:moveTo>
                  <a:pt x="0" y="249"/>
                </a:moveTo>
                <a:lnTo>
                  <a:pt x="0" y="249"/>
                </a:lnTo>
                <a:lnTo>
                  <a:pt x="7" y="249"/>
                </a:lnTo>
                <a:lnTo>
                  <a:pt x="14" y="242"/>
                </a:lnTo>
                <a:lnTo>
                  <a:pt x="21" y="235"/>
                </a:lnTo>
                <a:lnTo>
                  <a:pt x="21" y="228"/>
                </a:lnTo>
                <a:lnTo>
                  <a:pt x="28" y="228"/>
                </a:lnTo>
                <a:lnTo>
                  <a:pt x="28" y="214"/>
                </a:lnTo>
                <a:lnTo>
                  <a:pt x="21" y="206"/>
                </a:lnTo>
                <a:lnTo>
                  <a:pt x="28" y="206"/>
                </a:lnTo>
                <a:lnTo>
                  <a:pt x="28" y="199"/>
                </a:lnTo>
                <a:lnTo>
                  <a:pt x="28" y="192"/>
                </a:lnTo>
                <a:lnTo>
                  <a:pt x="28" y="185"/>
                </a:lnTo>
                <a:lnTo>
                  <a:pt x="36" y="178"/>
                </a:lnTo>
                <a:lnTo>
                  <a:pt x="43" y="185"/>
                </a:lnTo>
                <a:lnTo>
                  <a:pt x="50" y="192"/>
                </a:lnTo>
                <a:lnTo>
                  <a:pt x="50" y="185"/>
                </a:lnTo>
                <a:lnTo>
                  <a:pt x="57" y="178"/>
                </a:lnTo>
                <a:lnTo>
                  <a:pt x="50" y="171"/>
                </a:lnTo>
                <a:lnTo>
                  <a:pt x="57" y="164"/>
                </a:lnTo>
                <a:lnTo>
                  <a:pt x="57" y="164"/>
                </a:lnTo>
                <a:lnTo>
                  <a:pt x="57" y="157"/>
                </a:lnTo>
                <a:lnTo>
                  <a:pt x="64" y="150"/>
                </a:lnTo>
                <a:lnTo>
                  <a:pt x="64" y="143"/>
                </a:lnTo>
                <a:lnTo>
                  <a:pt x="71" y="135"/>
                </a:lnTo>
                <a:lnTo>
                  <a:pt x="85" y="143"/>
                </a:lnTo>
                <a:lnTo>
                  <a:pt x="92" y="128"/>
                </a:lnTo>
                <a:lnTo>
                  <a:pt x="99" y="114"/>
                </a:lnTo>
                <a:lnTo>
                  <a:pt x="114" y="107"/>
                </a:lnTo>
                <a:lnTo>
                  <a:pt x="114" y="93"/>
                </a:lnTo>
                <a:lnTo>
                  <a:pt x="114" y="86"/>
                </a:lnTo>
                <a:lnTo>
                  <a:pt x="114" y="86"/>
                </a:lnTo>
                <a:lnTo>
                  <a:pt x="114" y="79"/>
                </a:lnTo>
                <a:lnTo>
                  <a:pt x="114" y="79"/>
                </a:lnTo>
                <a:lnTo>
                  <a:pt x="114" y="64"/>
                </a:lnTo>
                <a:lnTo>
                  <a:pt x="114" y="64"/>
                </a:lnTo>
                <a:lnTo>
                  <a:pt x="121" y="43"/>
                </a:lnTo>
                <a:lnTo>
                  <a:pt x="121" y="36"/>
                </a:lnTo>
                <a:lnTo>
                  <a:pt x="114" y="15"/>
                </a:lnTo>
                <a:lnTo>
                  <a:pt x="114" y="8"/>
                </a:lnTo>
                <a:lnTo>
                  <a:pt x="114" y="8"/>
                </a:lnTo>
                <a:lnTo>
                  <a:pt x="114" y="8"/>
                </a:lnTo>
                <a:lnTo>
                  <a:pt x="121" y="0"/>
                </a:lnTo>
                <a:lnTo>
                  <a:pt x="135" y="93"/>
                </a:lnTo>
                <a:lnTo>
                  <a:pt x="213" y="79"/>
                </a:lnTo>
                <a:lnTo>
                  <a:pt x="227" y="128"/>
                </a:lnTo>
                <a:lnTo>
                  <a:pt x="227" y="121"/>
                </a:lnTo>
                <a:lnTo>
                  <a:pt x="234" y="121"/>
                </a:lnTo>
                <a:lnTo>
                  <a:pt x="241" y="114"/>
                </a:lnTo>
                <a:lnTo>
                  <a:pt x="248" y="107"/>
                </a:lnTo>
                <a:lnTo>
                  <a:pt x="248" y="100"/>
                </a:lnTo>
                <a:lnTo>
                  <a:pt x="256" y="93"/>
                </a:lnTo>
                <a:lnTo>
                  <a:pt x="263" y="100"/>
                </a:lnTo>
                <a:lnTo>
                  <a:pt x="270" y="86"/>
                </a:lnTo>
                <a:lnTo>
                  <a:pt x="270" y="79"/>
                </a:lnTo>
                <a:lnTo>
                  <a:pt x="270" y="79"/>
                </a:lnTo>
                <a:lnTo>
                  <a:pt x="277" y="86"/>
                </a:lnTo>
                <a:lnTo>
                  <a:pt x="284" y="86"/>
                </a:lnTo>
                <a:lnTo>
                  <a:pt x="291" y="86"/>
                </a:lnTo>
                <a:lnTo>
                  <a:pt x="298" y="79"/>
                </a:lnTo>
                <a:lnTo>
                  <a:pt x="298" y="71"/>
                </a:lnTo>
                <a:lnTo>
                  <a:pt x="305" y="71"/>
                </a:lnTo>
                <a:lnTo>
                  <a:pt x="312" y="64"/>
                </a:lnTo>
                <a:lnTo>
                  <a:pt x="312" y="64"/>
                </a:lnTo>
                <a:lnTo>
                  <a:pt x="319" y="64"/>
                </a:lnTo>
                <a:lnTo>
                  <a:pt x="327" y="71"/>
                </a:lnTo>
                <a:lnTo>
                  <a:pt x="341" y="64"/>
                </a:lnTo>
                <a:lnTo>
                  <a:pt x="341" y="64"/>
                </a:lnTo>
                <a:lnTo>
                  <a:pt x="341" y="71"/>
                </a:lnTo>
                <a:lnTo>
                  <a:pt x="348" y="79"/>
                </a:lnTo>
                <a:lnTo>
                  <a:pt x="348" y="86"/>
                </a:lnTo>
                <a:lnTo>
                  <a:pt x="355" y="86"/>
                </a:lnTo>
                <a:lnTo>
                  <a:pt x="355" y="93"/>
                </a:lnTo>
                <a:lnTo>
                  <a:pt x="355" y="107"/>
                </a:lnTo>
                <a:lnTo>
                  <a:pt x="348" y="107"/>
                </a:lnTo>
                <a:lnTo>
                  <a:pt x="312" y="93"/>
                </a:lnTo>
                <a:lnTo>
                  <a:pt x="305" y="93"/>
                </a:lnTo>
                <a:lnTo>
                  <a:pt x="305" y="100"/>
                </a:lnTo>
                <a:lnTo>
                  <a:pt x="305" y="107"/>
                </a:lnTo>
                <a:lnTo>
                  <a:pt x="305" y="121"/>
                </a:lnTo>
                <a:lnTo>
                  <a:pt x="298" y="128"/>
                </a:lnTo>
                <a:lnTo>
                  <a:pt x="298" y="143"/>
                </a:lnTo>
                <a:lnTo>
                  <a:pt x="291" y="143"/>
                </a:lnTo>
                <a:lnTo>
                  <a:pt x="284" y="150"/>
                </a:lnTo>
                <a:lnTo>
                  <a:pt x="277" y="157"/>
                </a:lnTo>
                <a:lnTo>
                  <a:pt x="277" y="164"/>
                </a:lnTo>
                <a:lnTo>
                  <a:pt x="270" y="164"/>
                </a:lnTo>
                <a:lnTo>
                  <a:pt x="263" y="164"/>
                </a:lnTo>
                <a:lnTo>
                  <a:pt x="263" y="178"/>
                </a:lnTo>
                <a:lnTo>
                  <a:pt x="263" y="185"/>
                </a:lnTo>
                <a:lnTo>
                  <a:pt x="256" y="192"/>
                </a:lnTo>
                <a:lnTo>
                  <a:pt x="256" y="199"/>
                </a:lnTo>
                <a:lnTo>
                  <a:pt x="248" y="206"/>
                </a:lnTo>
                <a:lnTo>
                  <a:pt x="234" y="199"/>
                </a:lnTo>
                <a:lnTo>
                  <a:pt x="234" y="199"/>
                </a:lnTo>
                <a:lnTo>
                  <a:pt x="227" y="192"/>
                </a:lnTo>
                <a:lnTo>
                  <a:pt x="220" y="192"/>
                </a:lnTo>
                <a:lnTo>
                  <a:pt x="220" y="206"/>
                </a:lnTo>
                <a:lnTo>
                  <a:pt x="220" y="214"/>
                </a:lnTo>
                <a:lnTo>
                  <a:pt x="220" y="221"/>
                </a:lnTo>
                <a:lnTo>
                  <a:pt x="213" y="228"/>
                </a:lnTo>
                <a:lnTo>
                  <a:pt x="213" y="235"/>
                </a:lnTo>
                <a:lnTo>
                  <a:pt x="213" y="242"/>
                </a:lnTo>
                <a:lnTo>
                  <a:pt x="206" y="256"/>
                </a:lnTo>
                <a:lnTo>
                  <a:pt x="199" y="263"/>
                </a:lnTo>
                <a:lnTo>
                  <a:pt x="192" y="278"/>
                </a:lnTo>
                <a:lnTo>
                  <a:pt x="192" y="292"/>
                </a:lnTo>
                <a:lnTo>
                  <a:pt x="199" y="299"/>
                </a:lnTo>
                <a:lnTo>
                  <a:pt x="192" y="306"/>
                </a:lnTo>
                <a:lnTo>
                  <a:pt x="192" y="306"/>
                </a:lnTo>
                <a:lnTo>
                  <a:pt x="192" y="313"/>
                </a:lnTo>
                <a:lnTo>
                  <a:pt x="177" y="320"/>
                </a:lnTo>
                <a:lnTo>
                  <a:pt x="170" y="320"/>
                </a:lnTo>
                <a:lnTo>
                  <a:pt x="163" y="327"/>
                </a:lnTo>
                <a:lnTo>
                  <a:pt x="149" y="327"/>
                </a:lnTo>
                <a:lnTo>
                  <a:pt x="149" y="334"/>
                </a:lnTo>
                <a:lnTo>
                  <a:pt x="149" y="334"/>
                </a:lnTo>
                <a:lnTo>
                  <a:pt x="142" y="341"/>
                </a:lnTo>
                <a:lnTo>
                  <a:pt x="128" y="349"/>
                </a:lnTo>
                <a:lnTo>
                  <a:pt x="121" y="349"/>
                </a:lnTo>
                <a:lnTo>
                  <a:pt x="114" y="341"/>
                </a:lnTo>
                <a:lnTo>
                  <a:pt x="107" y="349"/>
                </a:lnTo>
                <a:lnTo>
                  <a:pt x="99" y="356"/>
                </a:lnTo>
                <a:lnTo>
                  <a:pt x="85" y="356"/>
                </a:lnTo>
                <a:lnTo>
                  <a:pt x="71" y="349"/>
                </a:lnTo>
                <a:lnTo>
                  <a:pt x="64" y="341"/>
                </a:lnTo>
                <a:lnTo>
                  <a:pt x="64" y="334"/>
                </a:lnTo>
                <a:lnTo>
                  <a:pt x="64" y="327"/>
                </a:lnTo>
                <a:lnTo>
                  <a:pt x="50" y="327"/>
                </a:lnTo>
                <a:lnTo>
                  <a:pt x="36" y="320"/>
                </a:lnTo>
                <a:lnTo>
                  <a:pt x="21" y="299"/>
                </a:lnTo>
                <a:lnTo>
                  <a:pt x="14" y="292"/>
                </a:lnTo>
                <a:lnTo>
                  <a:pt x="14" y="292"/>
                </a:lnTo>
                <a:lnTo>
                  <a:pt x="0" y="278"/>
                </a:lnTo>
                <a:lnTo>
                  <a:pt x="7" y="263"/>
                </a:lnTo>
                <a:lnTo>
                  <a:pt x="7" y="256"/>
                </a:lnTo>
                <a:lnTo>
                  <a:pt x="0" y="249"/>
                </a:lnTo>
                <a:lnTo>
                  <a:pt x="0" y="249"/>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0" name="Freeform 125"/>
          <p:cNvSpPr>
            <a:spLocks/>
          </p:cNvSpPr>
          <p:nvPr/>
        </p:nvSpPr>
        <p:spPr bwMode="gray">
          <a:xfrm>
            <a:off x="5821648" y="3302473"/>
            <a:ext cx="466429" cy="361692"/>
          </a:xfrm>
          <a:custGeom>
            <a:avLst/>
            <a:gdLst/>
            <a:ahLst/>
            <a:cxnLst>
              <a:cxn ang="0">
                <a:pos x="43" y="28"/>
              </a:cxn>
              <a:cxn ang="0">
                <a:pos x="71" y="14"/>
              </a:cxn>
              <a:cxn ang="0">
                <a:pos x="177" y="0"/>
              </a:cxn>
              <a:cxn ang="0">
                <a:pos x="206" y="14"/>
              </a:cxn>
              <a:cxn ang="0">
                <a:pos x="206" y="28"/>
              </a:cxn>
              <a:cxn ang="0">
                <a:pos x="405" y="92"/>
              </a:cxn>
              <a:cxn ang="0">
                <a:pos x="383" y="113"/>
              </a:cxn>
              <a:cxn ang="0">
                <a:pos x="362" y="163"/>
              </a:cxn>
              <a:cxn ang="0">
                <a:pos x="362" y="142"/>
              </a:cxn>
              <a:cxn ang="0">
                <a:pos x="355" y="156"/>
              </a:cxn>
              <a:cxn ang="0">
                <a:pos x="362" y="177"/>
              </a:cxn>
              <a:cxn ang="0">
                <a:pos x="355" y="184"/>
              </a:cxn>
              <a:cxn ang="0">
                <a:pos x="341" y="192"/>
              </a:cxn>
              <a:cxn ang="0">
                <a:pos x="334" y="206"/>
              </a:cxn>
              <a:cxn ang="0">
                <a:pos x="319" y="220"/>
              </a:cxn>
              <a:cxn ang="0">
                <a:pos x="312" y="220"/>
              </a:cxn>
              <a:cxn ang="0">
                <a:pos x="305" y="234"/>
              </a:cxn>
              <a:cxn ang="0">
                <a:pos x="298" y="241"/>
              </a:cxn>
              <a:cxn ang="0">
                <a:pos x="291" y="248"/>
              </a:cxn>
              <a:cxn ang="0">
                <a:pos x="270" y="255"/>
              </a:cxn>
              <a:cxn ang="0">
                <a:pos x="263" y="263"/>
              </a:cxn>
              <a:cxn ang="0">
                <a:pos x="270" y="270"/>
              </a:cxn>
              <a:cxn ang="0">
                <a:pos x="270" y="277"/>
              </a:cxn>
              <a:cxn ang="0">
                <a:pos x="255" y="277"/>
              </a:cxn>
              <a:cxn ang="0">
                <a:pos x="241" y="263"/>
              </a:cxn>
              <a:cxn ang="0">
                <a:pos x="255" y="284"/>
              </a:cxn>
              <a:cxn ang="0">
                <a:pos x="248" y="298"/>
              </a:cxn>
              <a:cxn ang="0">
                <a:pos x="248" y="305"/>
              </a:cxn>
              <a:cxn ang="0">
                <a:pos x="227" y="305"/>
              </a:cxn>
              <a:cxn ang="0">
                <a:pos x="220" y="284"/>
              </a:cxn>
              <a:cxn ang="0">
                <a:pos x="206" y="263"/>
              </a:cxn>
              <a:cxn ang="0">
                <a:pos x="192" y="248"/>
              </a:cxn>
              <a:cxn ang="0">
                <a:pos x="177" y="227"/>
              </a:cxn>
              <a:cxn ang="0">
                <a:pos x="163" y="213"/>
              </a:cxn>
              <a:cxn ang="0">
                <a:pos x="149" y="199"/>
              </a:cxn>
              <a:cxn ang="0">
                <a:pos x="135" y="184"/>
              </a:cxn>
              <a:cxn ang="0">
                <a:pos x="121" y="170"/>
              </a:cxn>
              <a:cxn ang="0">
                <a:pos x="106" y="156"/>
              </a:cxn>
              <a:cxn ang="0">
                <a:pos x="78" y="135"/>
              </a:cxn>
              <a:cxn ang="0">
                <a:pos x="50" y="99"/>
              </a:cxn>
              <a:cxn ang="0">
                <a:pos x="28" y="92"/>
              </a:cxn>
              <a:cxn ang="0">
                <a:pos x="7" y="78"/>
              </a:cxn>
              <a:cxn ang="0">
                <a:pos x="14" y="42"/>
              </a:cxn>
            </a:cxnLst>
            <a:rect l="0" t="0" r="r" b="b"/>
            <a:pathLst>
              <a:path w="405" h="305">
                <a:moveTo>
                  <a:pt x="21" y="42"/>
                </a:moveTo>
                <a:lnTo>
                  <a:pt x="35" y="28"/>
                </a:lnTo>
                <a:lnTo>
                  <a:pt x="43" y="28"/>
                </a:lnTo>
                <a:lnTo>
                  <a:pt x="57" y="21"/>
                </a:lnTo>
                <a:lnTo>
                  <a:pt x="71" y="14"/>
                </a:lnTo>
                <a:lnTo>
                  <a:pt x="71" y="14"/>
                </a:lnTo>
                <a:lnTo>
                  <a:pt x="78" y="7"/>
                </a:lnTo>
                <a:lnTo>
                  <a:pt x="149" y="0"/>
                </a:lnTo>
                <a:lnTo>
                  <a:pt x="177" y="0"/>
                </a:lnTo>
                <a:lnTo>
                  <a:pt x="184" y="7"/>
                </a:lnTo>
                <a:lnTo>
                  <a:pt x="192" y="7"/>
                </a:lnTo>
                <a:lnTo>
                  <a:pt x="206" y="14"/>
                </a:lnTo>
                <a:lnTo>
                  <a:pt x="206" y="21"/>
                </a:lnTo>
                <a:lnTo>
                  <a:pt x="206" y="28"/>
                </a:lnTo>
                <a:lnTo>
                  <a:pt x="206" y="28"/>
                </a:lnTo>
                <a:lnTo>
                  <a:pt x="298" y="14"/>
                </a:lnTo>
                <a:lnTo>
                  <a:pt x="397" y="85"/>
                </a:lnTo>
                <a:lnTo>
                  <a:pt x="405" y="92"/>
                </a:lnTo>
                <a:lnTo>
                  <a:pt x="405" y="92"/>
                </a:lnTo>
                <a:lnTo>
                  <a:pt x="397" y="99"/>
                </a:lnTo>
                <a:lnTo>
                  <a:pt x="383" y="113"/>
                </a:lnTo>
                <a:lnTo>
                  <a:pt x="369" y="135"/>
                </a:lnTo>
                <a:lnTo>
                  <a:pt x="362" y="142"/>
                </a:lnTo>
                <a:lnTo>
                  <a:pt x="362" y="163"/>
                </a:lnTo>
                <a:lnTo>
                  <a:pt x="362" y="156"/>
                </a:lnTo>
                <a:lnTo>
                  <a:pt x="355" y="156"/>
                </a:lnTo>
                <a:lnTo>
                  <a:pt x="362" y="142"/>
                </a:lnTo>
                <a:lnTo>
                  <a:pt x="362" y="142"/>
                </a:lnTo>
                <a:lnTo>
                  <a:pt x="355" y="149"/>
                </a:lnTo>
                <a:lnTo>
                  <a:pt x="355" y="156"/>
                </a:lnTo>
                <a:lnTo>
                  <a:pt x="362" y="163"/>
                </a:lnTo>
                <a:lnTo>
                  <a:pt x="362" y="170"/>
                </a:lnTo>
                <a:lnTo>
                  <a:pt x="362" y="177"/>
                </a:lnTo>
                <a:lnTo>
                  <a:pt x="355" y="170"/>
                </a:lnTo>
                <a:lnTo>
                  <a:pt x="362" y="177"/>
                </a:lnTo>
                <a:lnTo>
                  <a:pt x="355" y="184"/>
                </a:lnTo>
                <a:lnTo>
                  <a:pt x="348" y="192"/>
                </a:lnTo>
                <a:lnTo>
                  <a:pt x="348" y="192"/>
                </a:lnTo>
                <a:lnTo>
                  <a:pt x="341" y="192"/>
                </a:lnTo>
                <a:lnTo>
                  <a:pt x="334" y="199"/>
                </a:lnTo>
                <a:lnTo>
                  <a:pt x="334" y="199"/>
                </a:lnTo>
                <a:lnTo>
                  <a:pt x="334" y="206"/>
                </a:lnTo>
                <a:lnTo>
                  <a:pt x="326" y="213"/>
                </a:lnTo>
                <a:lnTo>
                  <a:pt x="326" y="220"/>
                </a:lnTo>
                <a:lnTo>
                  <a:pt x="319" y="220"/>
                </a:lnTo>
                <a:lnTo>
                  <a:pt x="312" y="213"/>
                </a:lnTo>
                <a:lnTo>
                  <a:pt x="312" y="213"/>
                </a:lnTo>
                <a:lnTo>
                  <a:pt x="312" y="220"/>
                </a:lnTo>
                <a:lnTo>
                  <a:pt x="319" y="227"/>
                </a:lnTo>
                <a:lnTo>
                  <a:pt x="312" y="234"/>
                </a:lnTo>
                <a:lnTo>
                  <a:pt x="305" y="234"/>
                </a:lnTo>
                <a:lnTo>
                  <a:pt x="312" y="241"/>
                </a:lnTo>
                <a:lnTo>
                  <a:pt x="305" y="241"/>
                </a:lnTo>
                <a:lnTo>
                  <a:pt x="298" y="241"/>
                </a:lnTo>
                <a:lnTo>
                  <a:pt x="291" y="241"/>
                </a:lnTo>
                <a:lnTo>
                  <a:pt x="291" y="241"/>
                </a:lnTo>
                <a:lnTo>
                  <a:pt x="291" y="248"/>
                </a:lnTo>
                <a:lnTo>
                  <a:pt x="284" y="248"/>
                </a:lnTo>
                <a:lnTo>
                  <a:pt x="277" y="255"/>
                </a:lnTo>
                <a:lnTo>
                  <a:pt x="270" y="255"/>
                </a:lnTo>
                <a:lnTo>
                  <a:pt x="255" y="255"/>
                </a:lnTo>
                <a:lnTo>
                  <a:pt x="263" y="255"/>
                </a:lnTo>
                <a:lnTo>
                  <a:pt x="263" y="263"/>
                </a:lnTo>
                <a:lnTo>
                  <a:pt x="270" y="263"/>
                </a:lnTo>
                <a:lnTo>
                  <a:pt x="277" y="263"/>
                </a:lnTo>
                <a:lnTo>
                  <a:pt x="270" y="270"/>
                </a:lnTo>
                <a:lnTo>
                  <a:pt x="277" y="263"/>
                </a:lnTo>
                <a:lnTo>
                  <a:pt x="277" y="277"/>
                </a:lnTo>
                <a:lnTo>
                  <a:pt x="270" y="277"/>
                </a:lnTo>
                <a:lnTo>
                  <a:pt x="263" y="277"/>
                </a:lnTo>
                <a:lnTo>
                  <a:pt x="255" y="263"/>
                </a:lnTo>
                <a:lnTo>
                  <a:pt x="255" y="277"/>
                </a:lnTo>
                <a:lnTo>
                  <a:pt x="248" y="270"/>
                </a:lnTo>
                <a:lnTo>
                  <a:pt x="248" y="263"/>
                </a:lnTo>
                <a:lnTo>
                  <a:pt x="241" y="263"/>
                </a:lnTo>
                <a:lnTo>
                  <a:pt x="248" y="270"/>
                </a:lnTo>
                <a:lnTo>
                  <a:pt x="248" y="277"/>
                </a:lnTo>
                <a:lnTo>
                  <a:pt x="255" y="284"/>
                </a:lnTo>
                <a:lnTo>
                  <a:pt x="263" y="291"/>
                </a:lnTo>
                <a:lnTo>
                  <a:pt x="255" y="291"/>
                </a:lnTo>
                <a:lnTo>
                  <a:pt x="248" y="298"/>
                </a:lnTo>
                <a:lnTo>
                  <a:pt x="248" y="291"/>
                </a:lnTo>
                <a:lnTo>
                  <a:pt x="248" y="298"/>
                </a:lnTo>
                <a:lnTo>
                  <a:pt x="248" y="305"/>
                </a:lnTo>
                <a:lnTo>
                  <a:pt x="241" y="305"/>
                </a:lnTo>
                <a:lnTo>
                  <a:pt x="241" y="305"/>
                </a:lnTo>
                <a:lnTo>
                  <a:pt x="227" y="305"/>
                </a:lnTo>
                <a:lnTo>
                  <a:pt x="220" y="298"/>
                </a:lnTo>
                <a:lnTo>
                  <a:pt x="220" y="291"/>
                </a:lnTo>
                <a:lnTo>
                  <a:pt x="220" y="284"/>
                </a:lnTo>
                <a:lnTo>
                  <a:pt x="213" y="277"/>
                </a:lnTo>
                <a:lnTo>
                  <a:pt x="213" y="270"/>
                </a:lnTo>
                <a:lnTo>
                  <a:pt x="206" y="263"/>
                </a:lnTo>
                <a:lnTo>
                  <a:pt x="199" y="263"/>
                </a:lnTo>
                <a:lnTo>
                  <a:pt x="192" y="255"/>
                </a:lnTo>
                <a:lnTo>
                  <a:pt x="192" y="248"/>
                </a:lnTo>
                <a:lnTo>
                  <a:pt x="192" y="241"/>
                </a:lnTo>
                <a:lnTo>
                  <a:pt x="184" y="234"/>
                </a:lnTo>
                <a:lnTo>
                  <a:pt x="177" y="227"/>
                </a:lnTo>
                <a:lnTo>
                  <a:pt x="177" y="220"/>
                </a:lnTo>
                <a:lnTo>
                  <a:pt x="163" y="213"/>
                </a:lnTo>
                <a:lnTo>
                  <a:pt x="163" y="213"/>
                </a:lnTo>
                <a:lnTo>
                  <a:pt x="156" y="206"/>
                </a:lnTo>
                <a:lnTo>
                  <a:pt x="156" y="206"/>
                </a:lnTo>
                <a:lnTo>
                  <a:pt x="149" y="199"/>
                </a:lnTo>
                <a:lnTo>
                  <a:pt x="149" y="192"/>
                </a:lnTo>
                <a:lnTo>
                  <a:pt x="142" y="192"/>
                </a:lnTo>
                <a:lnTo>
                  <a:pt x="135" y="184"/>
                </a:lnTo>
                <a:lnTo>
                  <a:pt x="135" y="177"/>
                </a:lnTo>
                <a:lnTo>
                  <a:pt x="135" y="177"/>
                </a:lnTo>
                <a:lnTo>
                  <a:pt x="121" y="170"/>
                </a:lnTo>
                <a:lnTo>
                  <a:pt x="114" y="170"/>
                </a:lnTo>
                <a:lnTo>
                  <a:pt x="114" y="163"/>
                </a:lnTo>
                <a:lnTo>
                  <a:pt x="106" y="156"/>
                </a:lnTo>
                <a:lnTo>
                  <a:pt x="99" y="149"/>
                </a:lnTo>
                <a:lnTo>
                  <a:pt x="85" y="142"/>
                </a:lnTo>
                <a:lnTo>
                  <a:pt x="78" y="135"/>
                </a:lnTo>
                <a:lnTo>
                  <a:pt x="57" y="113"/>
                </a:lnTo>
                <a:lnTo>
                  <a:pt x="57" y="106"/>
                </a:lnTo>
                <a:lnTo>
                  <a:pt x="50" y="99"/>
                </a:lnTo>
                <a:lnTo>
                  <a:pt x="50" y="92"/>
                </a:lnTo>
                <a:lnTo>
                  <a:pt x="43" y="92"/>
                </a:lnTo>
                <a:lnTo>
                  <a:pt x="28" y="92"/>
                </a:lnTo>
                <a:lnTo>
                  <a:pt x="21" y="78"/>
                </a:lnTo>
                <a:lnTo>
                  <a:pt x="14" y="78"/>
                </a:lnTo>
                <a:lnTo>
                  <a:pt x="7" y="78"/>
                </a:lnTo>
                <a:lnTo>
                  <a:pt x="0" y="71"/>
                </a:lnTo>
                <a:lnTo>
                  <a:pt x="7" y="64"/>
                </a:lnTo>
                <a:lnTo>
                  <a:pt x="14" y="42"/>
                </a:lnTo>
                <a:lnTo>
                  <a:pt x="21" y="42"/>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1" name="Freeform 127"/>
          <p:cNvSpPr>
            <a:spLocks/>
          </p:cNvSpPr>
          <p:nvPr/>
        </p:nvSpPr>
        <p:spPr bwMode="gray">
          <a:xfrm>
            <a:off x="5943141" y="2393359"/>
            <a:ext cx="533460" cy="361691"/>
          </a:xfrm>
          <a:custGeom>
            <a:avLst/>
            <a:gdLst/>
            <a:ahLst/>
            <a:cxnLst>
              <a:cxn ang="0">
                <a:pos x="8" y="78"/>
              </a:cxn>
              <a:cxn ang="0">
                <a:pos x="29" y="57"/>
              </a:cxn>
              <a:cxn ang="0">
                <a:pos x="50" y="43"/>
              </a:cxn>
              <a:cxn ang="0">
                <a:pos x="57" y="71"/>
              </a:cxn>
              <a:cxn ang="0">
                <a:pos x="206" y="43"/>
              </a:cxn>
              <a:cxn ang="0">
                <a:pos x="377" y="0"/>
              </a:cxn>
              <a:cxn ang="0">
                <a:pos x="384" y="7"/>
              </a:cxn>
              <a:cxn ang="0">
                <a:pos x="391" y="14"/>
              </a:cxn>
              <a:cxn ang="0">
                <a:pos x="405" y="29"/>
              </a:cxn>
              <a:cxn ang="0">
                <a:pos x="412" y="43"/>
              </a:cxn>
              <a:cxn ang="0">
                <a:pos x="426" y="50"/>
              </a:cxn>
              <a:cxn ang="0">
                <a:pos x="433" y="57"/>
              </a:cxn>
              <a:cxn ang="0">
                <a:pos x="426" y="71"/>
              </a:cxn>
              <a:cxn ang="0">
                <a:pos x="419" y="93"/>
              </a:cxn>
              <a:cxn ang="0">
                <a:pos x="412" y="107"/>
              </a:cxn>
              <a:cxn ang="0">
                <a:pos x="419" y="114"/>
              </a:cxn>
              <a:cxn ang="0">
                <a:pos x="412" y="121"/>
              </a:cxn>
              <a:cxn ang="0">
                <a:pos x="419" y="142"/>
              </a:cxn>
              <a:cxn ang="0">
                <a:pos x="426" y="149"/>
              </a:cxn>
              <a:cxn ang="0">
                <a:pos x="441" y="157"/>
              </a:cxn>
              <a:cxn ang="0">
                <a:pos x="462" y="171"/>
              </a:cxn>
              <a:cxn ang="0">
                <a:pos x="448" y="185"/>
              </a:cxn>
              <a:cxn ang="0">
                <a:pos x="441" y="192"/>
              </a:cxn>
              <a:cxn ang="0">
                <a:pos x="441" y="192"/>
              </a:cxn>
              <a:cxn ang="0">
                <a:pos x="433" y="206"/>
              </a:cxn>
              <a:cxn ang="0">
                <a:pos x="426" y="213"/>
              </a:cxn>
              <a:cxn ang="0">
                <a:pos x="412" y="221"/>
              </a:cxn>
              <a:cxn ang="0">
                <a:pos x="405" y="221"/>
              </a:cxn>
              <a:cxn ang="0">
                <a:pos x="398" y="228"/>
              </a:cxn>
              <a:cxn ang="0">
                <a:pos x="249" y="263"/>
              </a:cxn>
              <a:cxn ang="0">
                <a:pos x="36" y="306"/>
              </a:cxn>
              <a:cxn ang="0">
                <a:pos x="0" y="86"/>
              </a:cxn>
            </a:cxnLst>
            <a:rect l="0" t="0" r="r" b="b"/>
            <a:pathLst>
              <a:path w="462" h="306">
                <a:moveTo>
                  <a:pt x="0" y="78"/>
                </a:moveTo>
                <a:lnTo>
                  <a:pt x="8" y="78"/>
                </a:lnTo>
                <a:lnTo>
                  <a:pt x="22" y="64"/>
                </a:lnTo>
                <a:lnTo>
                  <a:pt x="29" y="57"/>
                </a:lnTo>
                <a:lnTo>
                  <a:pt x="29" y="57"/>
                </a:lnTo>
                <a:lnTo>
                  <a:pt x="50" y="43"/>
                </a:lnTo>
                <a:lnTo>
                  <a:pt x="50" y="43"/>
                </a:lnTo>
                <a:lnTo>
                  <a:pt x="57" y="71"/>
                </a:lnTo>
                <a:lnTo>
                  <a:pt x="114" y="57"/>
                </a:lnTo>
                <a:lnTo>
                  <a:pt x="206" y="43"/>
                </a:lnTo>
                <a:lnTo>
                  <a:pt x="306" y="22"/>
                </a:lnTo>
                <a:lnTo>
                  <a:pt x="377" y="0"/>
                </a:lnTo>
                <a:lnTo>
                  <a:pt x="377" y="7"/>
                </a:lnTo>
                <a:lnTo>
                  <a:pt x="384" y="7"/>
                </a:lnTo>
                <a:lnTo>
                  <a:pt x="384" y="14"/>
                </a:lnTo>
                <a:lnTo>
                  <a:pt x="391" y="14"/>
                </a:lnTo>
                <a:lnTo>
                  <a:pt x="398" y="22"/>
                </a:lnTo>
                <a:lnTo>
                  <a:pt x="405" y="29"/>
                </a:lnTo>
                <a:lnTo>
                  <a:pt x="405" y="36"/>
                </a:lnTo>
                <a:lnTo>
                  <a:pt x="412" y="43"/>
                </a:lnTo>
                <a:lnTo>
                  <a:pt x="419" y="50"/>
                </a:lnTo>
                <a:lnTo>
                  <a:pt x="426" y="50"/>
                </a:lnTo>
                <a:lnTo>
                  <a:pt x="433" y="50"/>
                </a:lnTo>
                <a:lnTo>
                  <a:pt x="433" y="57"/>
                </a:lnTo>
                <a:lnTo>
                  <a:pt x="426" y="64"/>
                </a:lnTo>
                <a:lnTo>
                  <a:pt x="426" y="71"/>
                </a:lnTo>
                <a:lnTo>
                  <a:pt x="426" y="78"/>
                </a:lnTo>
                <a:lnTo>
                  <a:pt x="419" y="93"/>
                </a:lnTo>
                <a:lnTo>
                  <a:pt x="412" y="100"/>
                </a:lnTo>
                <a:lnTo>
                  <a:pt x="412" y="107"/>
                </a:lnTo>
                <a:lnTo>
                  <a:pt x="419" y="107"/>
                </a:lnTo>
                <a:lnTo>
                  <a:pt x="419" y="114"/>
                </a:lnTo>
                <a:lnTo>
                  <a:pt x="419" y="121"/>
                </a:lnTo>
                <a:lnTo>
                  <a:pt x="412" y="121"/>
                </a:lnTo>
                <a:lnTo>
                  <a:pt x="412" y="135"/>
                </a:lnTo>
                <a:lnTo>
                  <a:pt x="419" y="142"/>
                </a:lnTo>
                <a:lnTo>
                  <a:pt x="426" y="142"/>
                </a:lnTo>
                <a:lnTo>
                  <a:pt x="426" y="149"/>
                </a:lnTo>
                <a:lnTo>
                  <a:pt x="433" y="157"/>
                </a:lnTo>
                <a:lnTo>
                  <a:pt x="441" y="157"/>
                </a:lnTo>
                <a:lnTo>
                  <a:pt x="448" y="164"/>
                </a:lnTo>
                <a:lnTo>
                  <a:pt x="462" y="171"/>
                </a:lnTo>
                <a:lnTo>
                  <a:pt x="455" y="178"/>
                </a:lnTo>
                <a:lnTo>
                  <a:pt x="448" y="185"/>
                </a:lnTo>
                <a:lnTo>
                  <a:pt x="441" y="192"/>
                </a:lnTo>
                <a:lnTo>
                  <a:pt x="441" y="192"/>
                </a:lnTo>
                <a:lnTo>
                  <a:pt x="441" y="192"/>
                </a:lnTo>
                <a:lnTo>
                  <a:pt x="441" y="192"/>
                </a:lnTo>
                <a:lnTo>
                  <a:pt x="433" y="199"/>
                </a:lnTo>
                <a:lnTo>
                  <a:pt x="433" y="206"/>
                </a:lnTo>
                <a:lnTo>
                  <a:pt x="433" y="213"/>
                </a:lnTo>
                <a:lnTo>
                  <a:pt x="426" y="213"/>
                </a:lnTo>
                <a:lnTo>
                  <a:pt x="419" y="221"/>
                </a:lnTo>
                <a:lnTo>
                  <a:pt x="412" y="221"/>
                </a:lnTo>
                <a:lnTo>
                  <a:pt x="412" y="221"/>
                </a:lnTo>
                <a:lnTo>
                  <a:pt x="405" y="221"/>
                </a:lnTo>
                <a:lnTo>
                  <a:pt x="398" y="221"/>
                </a:lnTo>
                <a:lnTo>
                  <a:pt x="398" y="228"/>
                </a:lnTo>
                <a:lnTo>
                  <a:pt x="391" y="235"/>
                </a:lnTo>
                <a:lnTo>
                  <a:pt x="249" y="263"/>
                </a:lnTo>
                <a:lnTo>
                  <a:pt x="114" y="292"/>
                </a:lnTo>
                <a:lnTo>
                  <a:pt x="36" y="306"/>
                </a:lnTo>
                <a:lnTo>
                  <a:pt x="22" y="213"/>
                </a:lnTo>
                <a:lnTo>
                  <a:pt x="0" y="86"/>
                </a:lnTo>
                <a:lnTo>
                  <a:pt x="0" y="7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2" name="Freeform 129"/>
          <p:cNvSpPr>
            <a:spLocks/>
          </p:cNvSpPr>
          <p:nvPr/>
        </p:nvSpPr>
        <p:spPr bwMode="gray">
          <a:xfrm>
            <a:off x="6074412" y="2671260"/>
            <a:ext cx="417551" cy="209474"/>
          </a:xfrm>
          <a:custGeom>
            <a:avLst/>
            <a:gdLst/>
            <a:ahLst/>
            <a:cxnLst>
              <a:cxn ang="0">
                <a:pos x="277" y="0"/>
              </a:cxn>
              <a:cxn ang="0">
                <a:pos x="312" y="121"/>
              </a:cxn>
              <a:cxn ang="0">
                <a:pos x="355" y="121"/>
              </a:cxn>
              <a:cxn ang="0">
                <a:pos x="355" y="135"/>
              </a:cxn>
              <a:cxn ang="0">
                <a:pos x="348" y="163"/>
              </a:cxn>
              <a:cxn ang="0">
                <a:pos x="319" y="170"/>
              </a:cxn>
              <a:cxn ang="0">
                <a:pos x="312" y="163"/>
              </a:cxn>
              <a:cxn ang="0">
                <a:pos x="305" y="156"/>
              </a:cxn>
              <a:cxn ang="0">
                <a:pos x="305" y="149"/>
              </a:cxn>
              <a:cxn ang="0">
                <a:pos x="298" y="149"/>
              </a:cxn>
              <a:cxn ang="0">
                <a:pos x="291" y="142"/>
              </a:cxn>
              <a:cxn ang="0">
                <a:pos x="284" y="142"/>
              </a:cxn>
              <a:cxn ang="0">
                <a:pos x="270" y="142"/>
              </a:cxn>
              <a:cxn ang="0">
                <a:pos x="270" y="121"/>
              </a:cxn>
              <a:cxn ang="0">
                <a:pos x="291" y="113"/>
              </a:cxn>
              <a:cxn ang="0">
                <a:pos x="270" y="106"/>
              </a:cxn>
              <a:cxn ang="0">
                <a:pos x="263" y="113"/>
              </a:cxn>
              <a:cxn ang="0">
                <a:pos x="263" y="99"/>
              </a:cxn>
              <a:cxn ang="0">
                <a:pos x="270" y="92"/>
              </a:cxn>
              <a:cxn ang="0">
                <a:pos x="263" y="85"/>
              </a:cxn>
              <a:cxn ang="0">
                <a:pos x="256" y="85"/>
              </a:cxn>
              <a:cxn ang="0">
                <a:pos x="263" y="71"/>
              </a:cxn>
              <a:cxn ang="0">
                <a:pos x="263" y="71"/>
              </a:cxn>
              <a:cxn ang="0">
                <a:pos x="263" y="42"/>
              </a:cxn>
              <a:cxn ang="0">
                <a:pos x="270" y="35"/>
              </a:cxn>
              <a:cxn ang="0">
                <a:pos x="270" y="21"/>
              </a:cxn>
              <a:cxn ang="0">
                <a:pos x="263" y="21"/>
              </a:cxn>
              <a:cxn ang="0">
                <a:pos x="256" y="35"/>
              </a:cxn>
              <a:cxn ang="0">
                <a:pos x="248" y="35"/>
              </a:cxn>
              <a:cxn ang="0">
                <a:pos x="241" y="42"/>
              </a:cxn>
              <a:cxn ang="0">
                <a:pos x="234" y="57"/>
              </a:cxn>
              <a:cxn ang="0">
                <a:pos x="234" y="57"/>
              </a:cxn>
              <a:cxn ang="0">
                <a:pos x="241" y="78"/>
              </a:cxn>
              <a:cxn ang="0">
                <a:pos x="241" y="78"/>
              </a:cxn>
              <a:cxn ang="0">
                <a:pos x="241" y="99"/>
              </a:cxn>
              <a:cxn ang="0">
                <a:pos x="248" y="113"/>
              </a:cxn>
              <a:cxn ang="0">
                <a:pos x="256" y="149"/>
              </a:cxn>
              <a:cxn ang="0">
                <a:pos x="241" y="135"/>
              </a:cxn>
              <a:cxn ang="0">
                <a:pos x="234" y="121"/>
              </a:cxn>
              <a:cxn ang="0">
                <a:pos x="256" y="149"/>
              </a:cxn>
              <a:cxn ang="0">
                <a:pos x="270" y="163"/>
              </a:cxn>
              <a:cxn ang="0">
                <a:pos x="256" y="163"/>
              </a:cxn>
              <a:cxn ang="0">
                <a:pos x="241" y="163"/>
              </a:cxn>
              <a:cxn ang="0">
                <a:pos x="227" y="149"/>
              </a:cxn>
              <a:cxn ang="0">
                <a:pos x="220" y="156"/>
              </a:cxn>
              <a:cxn ang="0">
                <a:pos x="206" y="149"/>
              </a:cxn>
              <a:cxn ang="0">
                <a:pos x="199" y="149"/>
              </a:cxn>
              <a:cxn ang="0">
                <a:pos x="199" y="135"/>
              </a:cxn>
              <a:cxn ang="0">
                <a:pos x="206" y="121"/>
              </a:cxn>
              <a:cxn ang="0">
                <a:pos x="213" y="99"/>
              </a:cxn>
              <a:cxn ang="0">
                <a:pos x="192" y="99"/>
              </a:cxn>
              <a:cxn ang="0">
                <a:pos x="170" y="92"/>
              </a:cxn>
              <a:cxn ang="0">
                <a:pos x="163" y="71"/>
              </a:cxn>
              <a:cxn ang="0">
                <a:pos x="142" y="64"/>
              </a:cxn>
              <a:cxn ang="0">
                <a:pos x="128" y="49"/>
              </a:cxn>
              <a:cxn ang="0">
                <a:pos x="114" y="49"/>
              </a:cxn>
              <a:cxn ang="0">
                <a:pos x="99" y="42"/>
              </a:cxn>
              <a:cxn ang="0">
                <a:pos x="85" y="57"/>
              </a:cxn>
              <a:cxn ang="0">
                <a:pos x="64" y="64"/>
              </a:cxn>
              <a:cxn ang="0">
                <a:pos x="57" y="64"/>
              </a:cxn>
              <a:cxn ang="0">
                <a:pos x="35" y="78"/>
              </a:cxn>
              <a:cxn ang="0">
                <a:pos x="21" y="99"/>
              </a:cxn>
              <a:cxn ang="0">
                <a:pos x="0" y="57"/>
              </a:cxn>
            </a:cxnLst>
            <a:rect l="0" t="0" r="r" b="b"/>
            <a:pathLst>
              <a:path w="362" h="177">
                <a:moveTo>
                  <a:pt x="0" y="57"/>
                </a:moveTo>
                <a:lnTo>
                  <a:pt x="135" y="28"/>
                </a:lnTo>
                <a:lnTo>
                  <a:pt x="277" y="0"/>
                </a:lnTo>
                <a:lnTo>
                  <a:pt x="298" y="71"/>
                </a:lnTo>
                <a:lnTo>
                  <a:pt x="312" y="113"/>
                </a:lnTo>
                <a:lnTo>
                  <a:pt x="312" y="121"/>
                </a:lnTo>
                <a:lnTo>
                  <a:pt x="362" y="113"/>
                </a:lnTo>
                <a:lnTo>
                  <a:pt x="355" y="113"/>
                </a:lnTo>
                <a:lnTo>
                  <a:pt x="355" y="121"/>
                </a:lnTo>
                <a:lnTo>
                  <a:pt x="362" y="121"/>
                </a:lnTo>
                <a:lnTo>
                  <a:pt x="355" y="135"/>
                </a:lnTo>
                <a:lnTo>
                  <a:pt x="355" y="135"/>
                </a:lnTo>
                <a:lnTo>
                  <a:pt x="355" y="149"/>
                </a:lnTo>
                <a:lnTo>
                  <a:pt x="348" y="156"/>
                </a:lnTo>
                <a:lnTo>
                  <a:pt x="348" y="163"/>
                </a:lnTo>
                <a:lnTo>
                  <a:pt x="334" y="163"/>
                </a:lnTo>
                <a:lnTo>
                  <a:pt x="327" y="170"/>
                </a:lnTo>
                <a:lnTo>
                  <a:pt x="319" y="170"/>
                </a:lnTo>
                <a:lnTo>
                  <a:pt x="312" y="177"/>
                </a:lnTo>
                <a:lnTo>
                  <a:pt x="312" y="170"/>
                </a:lnTo>
                <a:lnTo>
                  <a:pt x="312" y="163"/>
                </a:lnTo>
                <a:lnTo>
                  <a:pt x="319" y="156"/>
                </a:lnTo>
                <a:lnTo>
                  <a:pt x="312" y="163"/>
                </a:lnTo>
                <a:lnTo>
                  <a:pt x="305" y="156"/>
                </a:lnTo>
                <a:lnTo>
                  <a:pt x="305" y="163"/>
                </a:lnTo>
                <a:lnTo>
                  <a:pt x="298" y="156"/>
                </a:lnTo>
                <a:lnTo>
                  <a:pt x="305" y="149"/>
                </a:lnTo>
                <a:lnTo>
                  <a:pt x="305" y="142"/>
                </a:lnTo>
                <a:lnTo>
                  <a:pt x="305" y="135"/>
                </a:lnTo>
                <a:lnTo>
                  <a:pt x="298" y="149"/>
                </a:lnTo>
                <a:lnTo>
                  <a:pt x="291" y="142"/>
                </a:lnTo>
                <a:lnTo>
                  <a:pt x="291" y="135"/>
                </a:lnTo>
                <a:lnTo>
                  <a:pt x="291" y="142"/>
                </a:lnTo>
                <a:lnTo>
                  <a:pt x="291" y="149"/>
                </a:lnTo>
                <a:lnTo>
                  <a:pt x="284" y="149"/>
                </a:lnTo>
                <a:lnTo>
                  <a:pt x="284" y="142"/>
                </a:lnTo>
                <a:lnTo>
                  <a:pt x="277" y="142"/>
                </a:lnTo>
                <a:lnTo>
                  <a:pt x="277" y="142"/>
                </a:lnTo>
                <a:lnTo>
                  <a:pt x="270" y="142"/>
                </a:lnTo>
                <a:lnTo>
                  <a:pt x="270" y="135"/>
                </a:lnTo>
                <a:lnTo>
                  <a:pt x="277" y="121"/>
                </a:lnTo>
                <a:lnTo>
                  <a:pt x="270" y="121"/>
                </a:lnTo>
                <a:lnTo>
                  <a:pt x="270" y="113"/>
                </a:lnTo>
                <a:lnTo>
                  <a:pt x="284" y="121"/>
                </a:lnTo>
                <a:lnTo>
                  <a:pt x="291" y="113"/>
                </a:lnTo>
                <a:lnTo>
                  <a:pt x="284" y="113"/>
                </a:lnTo>
                <a:lnTo>
                  <a:pt x="277" y="113"/>
                </a:lnTo>
                <a:lnTo>
                  <a:pt x="270" y="106"/>
                </a:lnTo>
                <a:lnTo>
                  <a:pt x="270" y="106"/>
                </a:lnTo>
                <a:lnTo>
                  <a:pt x="263" y="106"/>
                </a:lnTo>
                <a:lnTo>
                  <a:pt x="263" y="113"/>
                </a:lnTo>
                <a:lnTo>
                  <a:pt x="256" y="106"/>
                </a:lnTo>
                <a:lnTo>
                  <a:pt x="263" y="99"/>
                </a:lnTo>
                <a:lnTo>
                  <a:pt x="263" y="99"/>
                </a:lnTo>
                <a:lnTo>
                  <a:pt x="270" y="99"/>
                </a:lnTo>
                <a:lnTo>
                  <a:pt x="270" y="92"/>
                </a:lnTo>
                <a:lnTo>
                  <a:pt x="270" y="92"/>
                </a:lnTo>
                <a:lnTo>
                  <a:pt x="270" y="85"/>
                </a:lnTo>
                <a:lnTo>
                  <a:pt x="263" y="85"/>
                </a:lnTo>
                <a:lnTo>
                  <a:pt x="263" y="85"/>
                </a:lnTo>
                <a:lnTo>
                  <a:pt x="256" y="85"/>
                </a:lnTo>
                <a:lnTo>
                  <a:pt x="256" y="92"/>
                </a:lnTo>
                <a:lnTo>
                  <a:pt x="256" y="85"/>
                </a:lnTo>
                <a:lnTo>
                  <a:pt x="263" y="78"/>
                </a:lnTo>
                <a:lnTo>
                  <a:pt x="270" y="78"/>
                </a:lnTo>
                <a:lnTo>
                  <a:pt x="263" y="71"/>
                </a:lnTo>
                <a:lnTo>
                  <a:pt x="263" y="64"/>
                </a:lnTo>
                <a:lnTo>
                  <a:pt x="263" y="64"/>
                </a:lnTo>
                <a:lnTo>
                  <a:pt x="263" y="71"/>
                </a:lnTo>
                <a:lnTo>
                  <a:pt x="256" y="64"/>
                </a:lnTo>
                <a:lnTo>
                  <a:pt x="256" y="42"/>
                </a:lnTo>
                <a:lnTo>
                  <a:pt x="263" y="42"/>
                </a:lnTo>
                <a:lnTo>
                  <a:pt x="270" y="35"/>
                </a:lnTo>
                <a:lnTo>
                  <a:pt x="277" y="35"/>
                </a:lnTo>
                <a:lnTo>
                  <a:pt x="270" y="35"/>
                </a:lnTo>
                <a:lnTo>
                  <a:pt x="277" y="21"/>
                </a:lnTo>
                <a:lnTo>
                  <a:pt x="277" y="21"/>
                </a:lnTo>
                <a:lnTo>
                  <a:pt x="270" y="21"/>
                </a:lnTo>
                <a:lnTo>
                  <a:pt x="270" y="21"/>
                </a:lnTo>
                <a:lnTo>
                  <a:pt x="270" y="21"/>
                </a:lnTo>
                <a:lnTo>
                  <a:pt x="263" y="21"/>
                </a:lnTo>
                <a:lnTo>
                  <a:pt x="263" y="28"/>
                </a:lnTo>
                <a:lnTo>
                  <a:pt x="263" y="28"/>
                </a:lnTo>
                <a:lnTo>
                  <a:pt x="256" y="35"/>
                </a:lnTo>
                <a:lnTo>
                  <a:pt x="256" y="42"/>
                </a:lnTo>
                <a:lnTo>
                  <a:pt x="256" y="35"/>
                </a:lnTo>
                <a:lnTo>
                  <a:pt x="248" y="35"/>
                </a:lnTo>
                <a:lnTo>
                  <a:pt x="248" y="49"/>
                </a:lnTo>
                <a:lnTo>
                  <a:pt x="241" y="42"/>
                </a:lnTo>
                <a:lnTo>
                  <a:pt x="241" y="42"/>
                </a:lnTo>
                <a:lnTo>
                  <a:pt x="241" y="49"/>
                </a:lnTo>
                <a:lnTo>
                  <a:pt x="241" y="57"/>
                </a:lnTo>
                <a:lnTo>
                  <a:pt x="234" y="57"/>
                </a:lnTo>
                <a:lnTo>
                  <a:pt x="241" y="57"/>
                </a:lnTo>
                <a:lnTo>
                  <a:pt x="234" y="57"/>
                </a:lnTo>
                <a:lnTo>
                  <a:pt x="234" y="57"/>
                </a:lnTo>
                <a:lnTo>
                  <a:pt x="227" y="64"/>
                </a:lnTo>
                <a:lnTo>
                  <a:pt x="241" y="71"/>
                </a:lnTo>
                <a:lnTo>
                  <a:pt x="241" y="78"/>
                </a:lnTo>
                <a:lnTo>
                  <a:pt x="248" y="78"/>
                </a:lnTo>
                <a:lnTo>
                  <a:pt x="248" y="78"/>
                </a:lnTo>
                <a:lnTo>
                  <a:pt x="241" y="78"/>
                </a:lnTo>
                <a:lnTo>
                  <a:pt x="241" y="78"/>
                </a:lnTo>
                <a:lnTo>
                  <a:pt x="241" y="85"/>
                </a:lnTo>
                <a:lnTo>
                  <a:pt x="241" y="99"/>
                </a:lnTo>
                <a:lnTo>
                  <a:pt x="241" y="99"/>
                </a:lnTo>
                <a:lnTo>
                  <a:pt x="241" y="106"/>
                </a:lnTo>
                <a:lnTo>
                  <a:pt x="248" y="113"/>
                </a:lnTo>
                <a:lnTo>
                  <a:pt x="248" y="128"/>
                </a:lnTo>
                <a:lnTo>
                  <a:pt x="263" y="142"/>
                </a:lnTo>
                <a:lnTo>
                  <a:pt x="256" y="149"/>
                </a:lnTo>
                <a:lnTo>
                  <a:pt x="256" y="142"/>
                </a:lnTo>
                <a:lnTo>
                  <a:pt x="248" y="142"/>
                </a:lnTo>
                <a:lnTo>
                  <a:pt x="241" y="135"/>
                </a:lnTo>
                <a:lnTo>
                  <a:pt x="234" y="128"/>
                </a:lnTo>
                <a:lnTo>
                  <a:pt x="234" y="121"/>
                </a:lnTo>
                <a:lnTo>
                  <a:pt x="234" y="121"/>
                </a:lnTo>
                <a:lnTo>
                  <a:pt x="241" y="135"/>
                </a:lnTo>
                <a:lnTo>
                  <a:pt x="241" y="142"/>
                </a:lnTo>
                <a:lnTo>
                  <a:pt x="256" y="149"/>
                </a:lnTo>
                <a:lnTo>
                  <a:pt x="256" y="149"/>
                </a:lnTo>
                <a:lnTo>
                  <a:pt x="263" y="156"/>
                </a:lnTo>
                <a:lnTo>
                  <a:pt x="270" y="163"/>
                </a:lnTo>
                <a:lnTo>
                  <a:pt x="270" y="170"/>
                </a:lnTo>
                <a:lnTo>
                  <a:pt x="263" y="170"/>
                </a:lnTo>
                <a:lnTo>
                  <a:pt x="256" y="163"/>
                </a:lnTo>
                <a:lnTo>
                  <a:pt x="256" y="170"/>
                </a:lnTo>
                <a:lnTo>
                  <a:pt x="248" y="163"/>
                </a:lnTo>
                <a:lnTo>
                  <a:pt x="241" y="163"/>
                </a:lnTo>
                <a:lnTo>
                  <a:pt x="241" y="163"/>
                </a:lnTo>
                <a:lnTo>
                  <a:pt x="234" y="156"/>
                </a:lnTo>
                <a:lnTo>
                  <a:pt x="227" y="149"/>
                </a:lnTo>
                <a:lnTo>
                  <a:pt x="227" y="156"/>
                </a:lnTo>
                <a:lnTo>
                  <a:pt x="227" y="163"/>
                </a:lnTo>
                <a:lnTo>
                  <a:pt x="220" y="156"/>
                </a:lnTo>
                <a:lnTo>
                  <a:pt x="213" y="149"/>
                </a:lnTo>
                <a:lnTo>
                  <a:pt x="213" y="142"/>
                </a:lnTo>
                <a:lnTo>
                  <a:pt x="206" y="149"/>
                </a:lnTo>
                <a:lnTo>
                  <a:pt x="206" y="149"/>
                </a:lnTo>
                <a:lnTo>
                  <a:pt x="199" y="156"/>
                </a:lnTo>
                <a:lnTo>
                  <a:pt x="199" y="149"/>
                </a:lnTo>
                <a:lnTo>
                  <a:pt x="192" y="142"/>
                </a:lnTo>
                <a:lnTo>
                  <a:pt x="199" y="135"/>
                </a:lnTo>
                <a:lnTo>
                  <a:pt x="199" y="135"/>
                </a:lnTo>
                <a:lnTo>
                  <a:pt x="199" y="128"/>
                </a:lnTo>
                <a:lnTo>
                  <a:pt x="199" y="128"/>
                </a:lnTo>
                <a:lnTo>
                  <a:pt x="206" y="121"/>
                </a:lnTo>
                <a:lnTo>
                  <a:pt x="206" y="113"/>
                </a:lnTo>
                <a:lnTo>
                  <a:pt x="213" y="106"/>
                </a:lnTo>
                <a:lnTo>
                  <a:pt x="213" y="99"/>
                </a:lnTo>
                <a:lnTo>
                  <a:pt x="206" y="92"/>
                </a:lnTo>
                <a:lnTo>
                  <a:pt x="192" y="99"/>
                </a:lnTo>
                <a:lnTo>
                  <a:pt x="192" y="99"/>
                </a:lnTo>
                <a:lnTo>
                  <a:pt x="185" y="92"/>
                </a:lnTo>
                <a:lnTo>
                  <a:pt x="177" y="92"/>
                </a:lnTo>
                <a:lnTo>
                  <a:pt x="170" y="92"/>
                </a:lnTo>
                <a:lnTo>
                  <a:pt x="163" y="85"/>
                </a:lnTo>
                <a:lnTo>
                  <a:pt x="163" y="78"/>
                </a:lnTo>
                <a:lnTo>
                  <a:pt x="163" y="71"/>
                </a:lnTo>
                <a:lnTo>
                  <a:pt x="156" y="71"/>
                </a:lnTo>
                <a:lnTo>
                  <a:pt x="142" y="71"/>
                </a:lnTo>
                <a:lnTo>
                  <a:pt x="142" y="64"/>
                </a:lnTo>
                <a:lnTo>
                  <a:pt x="135" y="64"/>
                </a:lnTo>
                <a:lnTo>
                  <a:pt x="135" y="57"/>
                </a:lnTo>
                <a:lnTo>
                  <a:pt x="128" y="49"/>
                </a:lnTo>
                <a:lnTo>
                  <a:pt x="128" y="42"/>
                </a:lnTo>
                <a:lnTo>
                  <a:pt x="128" y="42"/>
                </a:lnTo>
                <a:lnTo>
                  <a:pt x="114" y="49"/>
                </a:lnTo>
                <a:lnTo>
                  <a:pt x="106" y="42"/>
                </a:lnTo>
                <a:lnTo>
                  <a:pt x="99" y="42"/>
                </a:lnTo>
                <a:lnTo>
                  <a:pt x="99" y="42"/>
                </a:lnTo>
                <a:lnTo>
                  <a:pt x="92" y="49"/>
                </a:lnTo>
                <a:lnTo>
                  <a:pt x="85" y="49"/>
                </a:lnTo>
                <a:lnTo>
                  <a:pt x="85" y="57"/>
                </a:lnTo>
                <a:lnTo>
                  <a:pt x="78" y="64"/>
                </a:lnTo>
                <a:lnTo>
                  <a:pt x="71" y="64"/>
                </a:lnTo>
                <a:lnTo>
                  <a:pt x="64" y="64"/>
                </a:lnTo>
                <a:lnTo>
                  <a:pt x="57" y="57"/>
                </a:lnTo>
                <a:lnTo>
                  <a:pt x="57" y="57"/>
                </a:lnTo>
                <a:lnTo>
                  <a:pt x="57" y="64"/>
                </a:lnTo>
                <a:lnTo>
                  <a:pt x="50" y="78"/>
                </a:lnTo>
                <a:lnTo>
                  <a:pt x="43" y="71"/>
                </a:lnTo>
                <a:lnTo>
                  <a:pt x="35" y="78"/>
                </a:lnTo>
                <a:lnTo>
                  <a:pt x="35" y="85"/>
                </a:lnTo>
                <a:lnTo>
                  <a:pt x="28" y="92"/>
                </a:lnTo>
                <a:lnTo>
                  <a:pt x="21" y="99"/>
                </a:lnTo>
                <a:lnTo>
                  <a:pt x="14" y="99"/>
                </a:lnTo>
                <a:lnTo>
                  <a:pt x="14" y="106"/>
                </a:lnTo>
                <a:lnTo>
                  <a:pt x="0" y="57"/>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3" name="Freeform 133"/>
          <p:cNvSpPr>
            <a:spLocks/>
          </p:cNvSpPr>
          <p:nvPr/>
        </p:nvSpPr>
        <p:spPr bwMode="gray">
          <a:xfrm>
            <a:off x="6394210" y="2654502"/>
            <a:ext cx="97754" cy="160597"/>
          </a:xfrm>
          <a:custGeom>
            <a:avLst/>
            <a:gdLst/>
            <a:ahLst/>
            <a:cxnLst>
              <a:cxn ang="0">
                <a:pos x="0" y="14"/>
              </a:cxn>
              <a:cxn ang="0">
                <a:pos x="7" y="7"/>
              </a:cxn>
              <a:cxn ang="0">
                <a:pos x="7" y="0"/>
              </a:cxn>
              <a:cxn ang="0">
                <a:pos x="14" y="0"/>
              </a:cxn>
              <a:cxn ang="0">
                <a:pos x="21" y="0"/>
              </a:cxn>
              <a:cxn ang="0">
                <a:pos x="21" y="0"/>
              </a:cxn>
              <a:cxn ang="0">
                <a:pos x="28" y="0"/>
              </a:cxn>
              <a:cxn ang="0">
                <a:pos x="21" y="0"/>
              </a:cxn>
              <a:cxn ang="0">
                <a:pos x="21" y="7"/>
              </a:cxn>
              <a:cxn ang="0">
                <a:pos x="21" y="14"/>
              </a:cxn>
              <a:cxn ang="0">
                <a:pos x="14" y="21"/>
              </a:cxn>
              <a:cxn ang="0">
                <a:pos x="21" y="28"/>
              </a:cxn>
              <a:cxn ang="0">
                <a:pos x="21" y="35"/>
              </a:cxn>
              <a:cxn ang="0">
                <a:pos x="28" y="35"/>
              </a:cxn>
              <a:cxn ang="0">
                <a:pos x="28" y="42"/>
              </a:cxn>
              <a:cxn ang="0">
                <a:pos x="35" y="49"/>
              </a:cxn>
              <a:cxn ang="0">
                <a:pos x="42" y="56"/>
              </a:cxn>
              <a:cxn ang="0">
                <a:pos x="42" y="63"/>
              </a:cxn>
              <a:cxn ang="0">
                <a:pos x="42" y="71"/>
              </a:cxn>
              <a:cxn ang="0">
                <a:pos x="50" y="78"/>
              </a:cxn>
              <a:cxn ang="0">
                <a:pos x="57" y="85"/>
              </a:cxn>
              <a:cxn ang="0">
                <a:pos x="71" y="92"/>
              </a:cxn>
              <a:cxn ang="0">
                <a:pos x="71" y="92"/>
              </a:cxn>
              <a:cxn ang="0">
                <a:pos x="78" y="99"/>
              </a:cxn>
              <a:cxn ang="0">
                <a:pos x="71" y="106"/>
              </a:cxn>
              <a:cxn ang="0">
                <a:pos x="71" y="106"/>
              </a:cxn>
              <a:cxn ang="0">
                <a:pos x="78" y="113"/>
              </a:cxn>
              <a:cxn ang="0">
                <a:pos x="71" y="113"/>
              </a:cxn>
              <a:cxn ang="0">
                <a:pos x="78" y="113"/>
              </a:cxn>
              <a:cxn ang="0">
                <a:pos x="85" y="113"/>
              </a:cxn>
              <a:cxn ang="0">
                <a:pos x="85" y="127"/>
              </a:cxn>
              <a:cxn ang="0">
                <a:pos x="85" y="127"/>
              </a:cxn>
              <a:cxn ang="0">
                <a:pos x="85" y="127"/>
              </a:cxn>
              <a:cxn ang="0">
                <a:pos x="35" y="135"/>
              </a:cxn>
              <a:cxn ang="0">
                <a:pos x="35" y="127"/>
              </a:cxn>
              <a:cxn ang="0">
                <a:pos x="21" y="85"/>
              </a:cxn>
              <a:cxn ang="0">
                <a:pos x="0" y="14"/>
              </a:cxn>
            </a:cxnLst>
            <a:rect l="0" t="0" r="r" b="b"/>
            <a:pathLst>
              <a:path w="85" h="135">
                <a:moveTo>
                  <a:pt x="0" y="14"/>
                </a:moveTo>
                <a:lnTo>
                  <a:pt x="7" y="7"/>
                </a:lnTo>
                <a:lnTo>
                  <a:pt x="7" y="0"/>
                </a:lnTo>
                <a:lnTo>
                  <a:pt x="14" y="0"/>
                </a:lnTo>
                <a:lnTo>
                  <a:pt x="21" y="0"/>
                </a:lnTo>
                <a:lnTo>
                  <a:pt x="21" y="0"/>
                </a:lnTo>
                <a:lnTo>
                  <a:pt x="28" y="0"/>
                </a:lnTo>
                <a:lnTo>
                  <a:pt x="21" y="0"/>
                </a:lnTo>
                <a:lnTo>
                  <a:pt x="21" y="7"/>
                </a:lnTo>
                <a:lnTo>
                  <a:pt x="21" y="14"/>
                </a:lnTo>
                <a:lnTo>
                  <a:pt x="14" y="21"/>
                </a:lnTo>
                <a:lnTo>
                  <a:pt x="21" y="28"/>
                </a:lnTo>
                <a:lnTo>
                  <a:pt x="21" y="35"/>
                </a:lnTo>
                <a:lnTo>
                  <a:pt x="28" y="35"/>
                </a:lnTo>
                <a:lnTo>
                  <a:pt x="28" y="42"/>
                </a:lnTo>
                <a:lnTo>
                  <a:pt x="35" y="49"/>
                </a:lnTo>
                <a:lnTo>
                  <a:pt x="42" y="56"/>
                </a:lnTo>
                <a:lnTo>
                  <a:pt x="42" y="63"/>
                </a:lnTo>
                <a:lnTo>
                  <a:pt x="42" y="71"/>
                </a:lnTo>
                <a:lnTo>
                  <a:pt x="50" y="78"/>
                </a:lnTo>
                <a:lnTo>
                  <a:pt x="57" y="85"/>
                </a:lnTo>
                <a:lnTo>
                  <a:pt x="71" y="92"/>
                </a:lnTo>
                <a:lnTo>
                  <a:pt x="71" y="92"/>
                </a:lnTo>
                <a:lnTo>
                  <a:pt x="78" y="99"/>
                </a:lnTo>
                <a:lnTo>
                  <a:pt x="71" y="106"/>
                </a:lnTo>
                <a:lnTo>
                  <a:pt x="71" y="106"/>
                </a:lnTo>
                <a:lnTo>
                  <a:pt x="78" y="113"/>
                </a:lnTo>
                <a:lnTo>
                  <a:pt x="71" y="113"/>
                </a:lnTo>
                <a:lnTo>
                  <a:pt x="78" y="113"/>
                </a:lnTo>
                <a:lnTo>
                  <a:pt x="85" y="113"/>
                </a:lnTo>
                <a:lnTo>
                  <a:pt x="85" y="127"/>
                </a:lnTo>
                <a:lnTo>
                  <a:pt x="85" y="127"/>
                </a:lnTo>
                <a:lnTo>
                  <a:pt x="85" y="127"/>
                </a:lnTo>
                <a:lnTo>
                  <a:pt x="35" y="135"/>
                </a:lnTo>
                <a:lnTo>
                  <a:pt x="35" y="127"/>
                </a:lnTo>
                <a:lnTo>
                  <a:pt x="21" y="85"/>
                </a:lnTo>
                <a:lnTo>
                  <a:pt x="0" y="14"/>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4" name="Freeform 137"/>
          <p:cNvSpPr>
            <a:spLocks/>
          </p:cNvSpPr>
          <p:nvPr/>
        </p:nvSpPr>
        <p:spPr bwMode="gray">
          <a:xfrm>
            <a:off x="6417950" y="2460389"/>
            <a:ext cx="124287" cy="286281"/>
          </a:xfrm>
          <a:custGeom>
            <a:avLst/>
            <a:gdLst/>
            <a:ahLst/>
            <a:cxnLst>
              <a:cxn ang="0">
                <a:pos x="0" y="178"/>
              </a:cxn>
              <a:cxn ang="0">
                <a:pos x="7" y="164"/>
              </a:cxn>
              <a:cxn ang="0">
                <a:pos x="14" y="156"/>
              </a:cxn>
              <a:cxn ang="0">
                <a:pos x="29" y="149"/>
              </a:cxn>
              <a:cxn ang="0">
                <a:pos x="29" y="135"/>
              </a:cxn>
              <a:cxn ang="0">
                <a:pos x="29" y="135"/>
              </a:cxn>
              <a:cxn ang="0">
                <a:pos x="36" y="128"/>
              </a:cxn>
              <a:cxn ang="0">
                <a:pos x="50" y="114"/>
              </a:cxn>
              <a:cxn ang="0">
                <a:pos x="29" y="100"/>
              </a:cxn>
              <a:cxn ang="0">
                <a:pos x="14" y="92"/>
              </a:cxn>
              <a:cxn ang="0">
                <a:pos x="7" y="85"/>
              </a:cxn>
              <a:cxn ang="0">
                <a:pos x="0" y="64"/>
              </a:cxn>
              <a:cxn ang="0">
                <a:pos x="7" y="57"/>
              </a:cxn>
              <a:cxn ang="0">
                <a:pos x="0" y="50"/>
              </a:cxn>
              <a:cxn ang="0">
                <a:pos x="7" y="36"/>
              </a:cxn>
              <a:cxn ang="0">
                <a:pos x="14" y="14"/>
              </a:cxn>
              <a:cxn ang="0">
                <a:pos x="21" y="0"/>
              </a:cxn>
              <a:cxn ang="0">
                <a:pos x="92" y="29"/>
              </a:cxn>
              <a:cxn ang="0">
                <a:pos x="85" y="43"/>
              </a:cxn>
              <a:cxn ang="0">
                <a:pos x="78" y="57"/>
              </a:cxn>
              <a:cxn ang="0">
                <a:pos x="78" y="64"/>
              </a:cxn>
              <a:cxn ang="0">
                <a:pos x="78" y="78"/>
              </a:cxn>
              <a:cxn ang="0">
                <a:pos x="100" y="78"/>
              </a:cxn>
              <a:cxn ang="0">
                <a:pos x="100" y="107"/>
              </a:cxn>
              <a:cxn ang="0">
                <a:pos x="107" y="135"/>
              </a:cxn>
              <a:cxn ang="0">
                <a:pos x="100" y="128"/>
              </a:cxn>
              <a:cxn ang="0">
                <a:pos x="100" y="114"/>
              </a:cxn>
              <a:cxn ang="0">
                <a:pos x="100" y="121"/>
              </a:cxn>
              <a:cxn ang="0">
                <a:pos x="100" y="135"/>
              </a:cxn>
              <a:cxn ang="0">
                <a:pos x="100" y="149"/>
              </a:cxn>
              <a:cxn ang="0">
                <a:pos x="92" y="164"/>
              </a:cxn>
              <a:cxn ang="0">
                <a:pos x="85" y="171"/>
              </a:cxn>
              <a:cxn ang="0">
                <a:pos x="85" y="185"/>
              </a:cxn>
              <a:cxn ang="0">
                <a:pos x="85" y="192"/>
              </a:cxn>
              <a:cxn ang="0">
                <a:pos x="78" y="199"/>
              </a:cxn>
              <a:cxn ang="0">
                <a:pos x="78" y="206"/>
              </a:cxn>
              <a:cxn ang="0">
                <a:pos x="71" y="227"/>
              </a:cxn>
              <a:cxn ang="0">
                <a:pos x="64" y="242"/>
              </a:cxn>
              <a:cxn ang="0">
                <a:pos x="57" y="235"/>
              </a:cxn>
              <a:cxn ang="0">
                <a:pos x="57" y="213"/>
              </a:cxn>
              <a:cxn ang="0">
                <a:pos x="43" y="220"/>
              </a:cxn>
              <a:cxn ang="0">
                <a:pos x="21" y="206"/>
              </a:cxn>
              <a:cxn ang="0">
                <a:pos x="0" y="192"/>
              </a:cxn>
              <a:cxn ang="0">
                <a:pos x="7" y="192"/>
              </a:cxn>
              <a:cxn ang="0">
                <a:pos x="0" y="185"/>
              </a:cxn>
            </a:cxnLst>
            <a:rect l="0" t="0" r="r" b="b"/>
            <a:pathLst>
              <a:path w="107" h="242">
                <a:moveTo>
                  <a:pt x="0" y="185"/>
                </a:moveTo>
                <a:lnTo>
                  <a:pt x="0" y="178"/>
                </a:lnTo>
                <a:lnTo>
                  <a:pt x="7" y="171"/>
                </a:lnTo>
                <a:lnTo>
                  <a:pt x="7" y="164"/>
                </a:lnTo>
                <a:lnTo>
                  <a:pt x="14" y="156"/>
                </a:lnTo>
                <a:lnTo>
                  <a:pt x="14" y="156"/>
                </a:lnTo>
                <a:lnTo>
                  <a:pt x="21" y="156"/>
                </a:lnTo>
                <a:lnTo>
                  <a:pt x="29" y="149"/>
                </a:lnTo>
                <a:lnTo>
                  <a:pt x="29" y="142"/>
                </a:lnTo>
                <a:lnTo>
                  <a:pt x="29" y="135"/>
                </a:lnTo>
                <a:lnTo>
                  <a:pt x="29" y="135"/>
                </a:lnTo>
                <a:lnTo>
                  <a:pt x="29" y="135"/>
                </a:lnTo>
                <a:lnTo>
                  <a:pt x="29" y="135"/>
                </a:lnTo>
                <a:lnTo>
                  <a:pt x="36" y="128"/>
                </a:lnTo>
                <a:lnTo>
                  <a:pt x="43" y="121"/>
                </a:lnTo>
                <a:lnTo>
                  <a:pt x="50" y="114"/>
                </a:lnTo>
                <a:lnTo>
                  <a:pt x="36" y="107"/>
                </a:lnTo>
                <a:lnTo>
                  <a:pt x="29" y="100"/>
                </a:lnTo>
                <a:lnTo>
                  <a:pt x="21" y="100"/>
                </a:lnTo>
                <a:lnTo>
                  <a:pt x="14" y="92"/>
                </a:lnTo>
                <a:lnTo>
                  <a:pt x="14" y="85"/>
                </a:lnTo>
                <a:lnTo>
                  <a:pt x="7" y="85"/>
                </a:lnTo>
                <a:lnTo>
                  <a:pt x="0" y="78"/>
                </a:lnTo>
                <a:lnTo>
                  <a:pt x="0" y="64"/>
                </a:lnTo>
                <a:lnTo>
                  <a:pt x="7" y="64"/>
                </a:lnTo>
                <a:lnTo>
                  <a:pt x="7" y="57"/>
                </a:lnTo>
                <a:lnTo>
                  <a:pt x="7" y="50"/>
                </a:lnTo>
                <a:lnTo>
                  <a:pt x="0" y="50"/>
                </a:lnTo>
                <a:lnTo>
                  <a:pt x="0" y="43"/>
                </a:lnTo>
                <a:lnTo>
                  <a:pt x="7" y="36"/>
                </a:lnTo>
                <a:lnTo>
                  <a:pt x="14" y="21"/>
                </a:lnTo>
                <a:lnTo>
                  <a:pt x="14" y="14"/>
                </a:lnTo>
                <a:lnTo>
                  <a:pt x="14" y="7"/>
                </a:lnTo>
                <a:lnTo>
                  <a:pt x="21" y="0"/>
                </a:lnTo>
                <a:lnTo>
                  <a:pt x="92" y="21"/>
                </a:lnTo>
                <a:lnTo>
                  <a:pt x="92" y="29"/>
                </a:lnTo>
                <a:lnTo>
                  <a:pt x="92" y="36"/>
                </a:lnTo>
                <a:lnTo>
                  <a:pt x="85" y="43"/>
                </a:lnTo>
                <a:lnTo>
                  <a:pt x="85" y="50"/>
                </a:lnTo>
                <a:lnTo>
                  <a:pt x="78" y="57"/>
                </a:lnTo>
                <a:lnTo>
                  <a:pt x="78" y="50"/>
                </a:lnTo>
                <a:lnTo>
                  <a:pt x="78" y="64"/>
                </a:lnTo>
                <a:lnTo>
                  <a:pt x="78" y="78"/>
                </a:lnTo>
                <a:lnTo>
                  <a:pt x="78" y="78"/>
                </a:lnTo>
                <a:lnTo>
                  <a:pt x="85" y="78"/>
                </a:lnTo>
                <a:lnTo>
                  <a:pt x="100" y="78"/>
                </a:lnTo>
                <a:lnTo>
                  <a:pt x="100" y="85"/>
                </a:lnTo>
                <a:lnTo>
                  <a:pt x="100" y="107"/>
                </a:lnTo>
                <a:lnTo>
                  <a:pt x="107" y="114"/>
                </a:lnTo>
                <a:lnTo>
                  <a:pt x="107" y="135"/>
                </a:lnTo>
                <a:lnTo>
                  <a:pt x="107" y="142"/>
                </a:lnTo>
                <a:lnTo>
                  <a:pt x="100" y="128"/>
                </a:lnTo>
                <a:lnTo>
                  <a:pt x="107" y="121"/>
                </a:lnTo>
                <a:lnTo>
                  <a:pt x="100" y="114"/>
                </a:lnTo>
                <a:lnTo>
                  <a:pt x="100" y="121"/>
                </a:lnTo>
                <a:lnTo>
                  <a:pt x="100" y="121"/>
                </a:lnTo>
                <a:lnTo>
                  <a:pt x="100" y="128"/>
                </a:lnTo>
                <a:lnTo>
                  <a:pt x="100" y="135"/>
                </a:lnTo>
                <a:lnTo>
                  <a:pt x="100" y="142"/>
                </a:lnTo>
                <a:lnTo>
                  <a:pt x="100" y="149"/>
                </a:lnTo>
                <a:lnTo>
                  <a:pt x="100" y="156"/>
                </a:lnTo>
                <a:lnTo>
                  <a:pt x="92" y="164"/>
                </a:lnTo>
                <a:lnTo>
                  <a:pt x="92" y="171"/>
                </a:lnTo>
                <a:lnTo>
                  <a:pt x="85" y="171"/>
                </a:lnTo>
                <a:lnTo>
                  <a:pt x="92" y="178"/>
                </a:lnTo>
                <a:lnTo>
                  <a:pt x="85" y="185"/>
                </a:lnTo>
                <a:lnTo>
                  <a:pt x="92" y="192"/>
                </a:lnTo>
                <a:lnTo>
                  <a:pt x="85" y="192"/>
                </a:lnTo>
                <a:lnTo>
                  <a:pt x="78" y="199"/>
                </a:lnTo>
                <a:lnTo>
                  <a:pt x="78" y="199"/>
                </a:lnTo>
                <a:lnTo>
                  <a:pt x="78" y="206"/>
                </a:lnTo>
                <a:lnTo>
                  <a:pt x="78" y="206"/>
                </a:lnTo>
                <a:lnTo>
                  <a:pt x="78" y="220"/>
                </a:lnTo>
                <a:lnTo>
                  <a:pt x="71" y="227"/>
                </a:lnTo>
                <a:lnTo>
                  <a:pt x="71" y="235"/>
                </a:lnTo>
                <a:lnTo>
                  <a:pt x="64" y="242"/>
                </a:lnTo>
                <a:lnTo>
                  <a:pt x="57" y="242"/>
                </a:lnTo>
                <a:lnTo>
                  <a:pt x="57" y="235"/>
                </a:lnTo>
                <a:lnTo>
                  <a:pt x="64" y="220"/>
                </a:lnTo>
                <a:lnTo>
                  <a:pt x="57" y="213"/>
                </a:lnTo>
                <a:lnTo>
                  <a:pt x="43" y="213"/>
                </a:lnTo>
                <a:lnTo>
                  <a:pt x="43" y="220"/>
                </a:lnTo>
                <a:lnTo>
                  <a:pt x="29" y="213"/>
                </a:lnTo>
                <a:lnTo>
                  <a:pt x="21" y="206"/>
                </a:lnTo>
                <a:lnTo>
                  <a:pt x="14" y="206"/>
                </a:lnTo>
                <a:lnTo>
                  <a:pt x="0" y="192"/>
                </a:lnTo>
                <a:lnTo>
                  <a:pt x="7" y="192"/>
                </a:lnTo>
                <a:lnTo>
                  <a:pt x="7" y="192"/>
                </a:lnTo>
                <a:lnTo>
                  <a:pt x="0" y="185"/>
                </a:lnTo>
                <a:lnTo>
                  <a:pt x="0" y="185"/>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5" name="Freeform 155"/>
          <p:cNvSpPr>
            <a:spLocks/>
          </p:cNvSpPr>
          <p:nvPr/>
        </p:nvSpPr>
        <p:spPr bwMode="gray">
          <a:xfrm>
            <a:off x="6524085" y="2200643"/>
            <a:ext cx="304435" cy="159201"/>
          </a:xfrm>
          <a:custGeom>
            <a:avLst/>
            <a:gdLst/>
            <a:ahLst/>
            <a:cxnLst>
              <a:cxn ang="0">
                <a:pos x="57" y="42"/>
              </a:cxn>
              <a:cxn ang="0">
                <a:pos x="150" y="14"/>
              </a:cxn>
              <a:cxn ang="0">
                <a:pos x="157" y="7"/>
              </a:cxn>
              <a:cxn ang="0">
                <a:pos x="164" y="0"/>
              </a:cxn>
              <a:cxn ang="0">
                <a:pos x="171" y="0"/>
              </a:cxn>
              <a:cxn ang="0">
                <a:pos x="178" y="7"/>
              </a:cxn>
              <a:cxn ang="0">
                <a:pos x="185" y="21"/>
              </a:cxn>
              <a:cxn ang="0">
                <a:pos x="185" y="14"/>
              </a:cxn>
              <a:cxn ang="0">
                <a:pos x="192" y="21"/>
              </a:cxn>
              <a:cxn ang="0">
                <a:pos x="178" y="35"/>
              </a:cxn>
              <a:cxn ang="0">
                <a:pos x="171" y="50"/>
              </a:cxn>
              <a:cxn ang="0">
                <a:pos x="171" y="50"/>
              </a:cxn>
              <a:cxn ang="0">
                <a:pos x="178" y="64"/>
              </a:cxn>
              <a:cxn ang="0">
                <a:pos x="192" y="57"/>
              </a:cxn>
              <a:cxn ang="0">
                <a:pos x="213" y="78"/>
              </a:cxn>
              <a:cxn ang="0">
                <a:pos x="206" y="78"/>
              </a:cxn>
              <a:cxn ang="0">
                <a:pos x="213" y="85"/>
              </a:cxn>
              <a:cxn ang="0">
                <a:pos x="228" y="99"/>
              </a:cxn>
              <a:cxn ang="0">
                <a:pos x="242" y="99"/>
              </a:cxn>
              <a:cxn ang="0">
                <a:pos x="256" y="85"/>
              </a:cxn>
              <a:cxn ang="0">
                <a:pos x="249" y="78"/>
              </a:cxn>
              <a:cxn ang="0">
                <a:pos x="242" y="64"/>
              </a:cxn>
              <a:cxn ang="0">
                <a:pos x="242" y="64"/>
              </a:cxn>
              <a:cxn ang="0">
                <a:pos x="256" y="71"/>
              </a:cxn>
              <a:cxn ang="0">
                <a:pos x="263" y="92"/>
              </a:cxn>
              <a:cxn ang="0">
                <a:pos x="256" y="99"/>
              </a:cxn>
              <a:cxn ang="0">
                <a:pos x="235" y="114"/>
              </a:cxn>
              <a:cxn ang="0">
                <a:pos x="228" y="121"/>
              </a:cxn>
              <a:cxn ang="0">
                <a:pos x="213" y="114"/>
              </a:cxn>
              <a:cxn ang="0">
                <a:pos x="206" y="114"/>
              </a:cxn>
              <a:cxn ang="0">
                <a:pos x="199" y="121"/>
              </a:cxn>
              <a:cxn ang="0">
                <a:pos x="192" y="128"/>
              </a:cxn>
              <a:cxn ang="0">
                <a:pos x="185" y="135"/>
              </a:cxn>
              <a:cxn ang="0">
                <a:pos x="178" y="121"/>
              </a:cxn>
              <a:cxn ang="0">
                <a:pos x="178" y="114"/>
              </a:cxn>
              <a:cxn ang="0">
                <a:pos x="171" y="121"/>
              </a:cxn>
              <a:cxn ang="0">
                <a:pos x="164" y="114"/>
              </a:cxn>
              <a:cxn ang="0">
                <a:pos x="164" y="106"/>
              </a:cxn>
              <a:cxn ang="0">
                <a:pos x="157" y="99"/>
              </a:cxn>
              <a:cxn ang="0">
                <a:pos x="121" y="99"/>
              </a:cxn>
              <a:cxn ang="0">
                <a:pos x="114" y="106"/>
              </a:cxn>
              <a:cxn ang="0">
                <a:pos x="64" y="114"/>
              </a:cxn>
              <a:cxn ang="0">
                <a:pos x="50" y="121"/>
              </a:cxn>
              <a:cxn ang="0">
                <a:pos x="0" y="128"/>
              </a:cxn>
              <a:cxn ang="0">
                <a:pos x="0" y="64"/>
              </a:cxn>
            </a:cxnLst>
            <a:rect l="0" t="0" r="r" b="b"/>
            <a:pathLst>
              <a:path w="263" h="135">
                <a:moveTo>
                  <a:pt x="0" y="57"/>
                </a:moveTo>
                <a:lnTo>
                  <a:pt x="57" y="42"/>
                </a:lnTo>
                <a:lnTo>
                  <a:pt x="142" y="28"/>
                </a:lnTo>
                <a:lnTo>
                  <a:pt x="150" y="14"/>
                </a:lnTo>
                <a:lnTo>
                  <a:pt x="150" y="7"/>
                </a:lnTo>
                <a:lnTo>
                  <a:pt x="157" y="7"/>
                </a:lnTo>
                <a:lnTo>
                  <a:pt x="157" y="7"/>
                </a:lnTo>
                <a:lnTo>
                  <a:pt x="164" y="0"/>
                </a:lnTo>
                <a:lnTo>
                  <a:pt x="171" y="0"/>
                </a:lnTo>
                <a:lnTo>
                  <a:pt x="171" y="0"/>
                </a:lnTo>
                <a:lnTo>
                  <a:pt x="171" y="7"/>
                </a:lnTo>
                <a:lnTo>
                  <a:pt x="178" y="7"/>
                </a:lnTo>
                <a:lnTo>
                  <a:pt x="178" y="14"/>
                </a:lnTo>
                <a:lnTo>
                  <a:pt x="185" y="21"/>
                </a:lnTo>
                <a:lnTo>
                  <a:pt x="185" y="21"/>
                </a:lnTo>
                <a:lnTo>
                  <a:pt x="185" y="14"/>
                </a:lnTo>
                <a:lnTo>
                  <a:pt x="192" y="14"/>
                </a:lnTo>
                <a:lnTo>
                  <a:pt x="192" y="21"/>
                </a:lnTo>
                <a:lnTo>
                  <a:pt x="178" y="28"/>
                </a:lnTo>
                <a:lnTo>
                  <a:pt x="178" y="35"/>
                </a:lnTo>
                <a:lnTo>
                  <a:pt x="178" y="42"/>
                </a:lnTo>
                <a:lnTo>
                  <a:pt x="171" y="50"/>
                </a:lnTo>
                <a:lnTo>
                  <a:pt x="178" y="50"/>
                </a:lnTo>
                <a:lnTo>
                  <a:pt x="171" y="50"/>
                </a:lnTo>
                <a:lnTo>
                  <a:pt x="171" y="57"/>
                </a:lnTo>
                <a:lnTo>
                  <a:pt x="178" y="64"/>
                </a:lnTo>
                <a:lnTo>
                  <a:pt x="185" y="57"/>
                </a:lnTo>
                <a:lnTo>
                  <a:pt x="192" y="57"/>
                </a:lnTo>
                <a:lnTo>
                  <a:pt x="206" y="71"/>
                </a:lnTo>
                <a:lnTo>
                  <a:pt x="213" y="78"/>
                </a:lnTo>
                <a:lnTo>
                  <a:pt x="206" y="78"/>
                </a:lnTo>
                <a:lnTo>
                  <a:pt x="206" y="78"/>
                </a:lnTo>
                <a:lnTo>
                  <a:pt x="213" y="85"/>
                </a:lnTo>
                <a:lnTo>
                  <a:pt x="213" y="85"/>
                </a:lnTo>
                <a:lnTo>
                  <a:pt x="221" y="99"/>
                </a:lnTo>
                <a:lnTo>
                  <a:pt x="228" y="99"/>
                </a:lnTo>
                <a:lnTo>
                  <a:pt x="235" y="99"/>
                </a:lnTo>
                <a:lnTo>
                  <a:pt x="242" y="99"/>
                </a:lnTo>
                <a:lnTo>
                  <a:pt x="256" y="92"/>
                </a:lnTo>
                <a:lnTo>
                  <a:pt x="256" y="85"/>
                </a:lnTo>
                <a:lnTo>
                  <a:pt x="256" y="78"/>
                </a:lnTo>
                <a:lnTo>
                  <a:pt x="249" y="78"/>
                </a:lnTo>
                <a:lnTo>
                  <a:pt x="249" y="71"/>
                </a:lnTo>
                <a:lnTo>
                  <a:pt x="242" y="64"/>
                </a:lnTo>
                <a:lnTo>
                  <a:pt x="235" y="64"/>
                </a:lnTo>
                <a:lnTo>
                  <a:pt x="242" y="64"/>
                </a:lnTo>
                <a:lnTo>
                  <a:pt x="249" y="64"/>
                </a:lnTo>
                <a:lnTo>
                  <a:pt x="256" y="71"/>
                </a:lnTo>
                <a:lnTo>
                  <a:pt x="263" y="78"/>
                </a:lnTo>
                <a:lnTo>
                  <a:pt x="263" y="92"/>
                </a:lnTo>
                <a:lnTo>
                  <a:pt x="263" y="99"/>
                </a:lnTo>
                <a:lnTo>
                  <a:pt x="256" y="99"/>
                </a:lnTo>
                <a:lnTo>
                  <a:pt x="235" y="114"/>
                </a:lnTo>
                <a:lnTo>
                  <a:pt x="235" y="114"/>
                </a:lnTo>
                <a:lnTo>
                  <a:pt x="228" y="121"/>
                </a:lnTo>
                <a:lnTo>
                  <a:pt x="228" y="121"/>
                </a:lnTo>
                <a:lnTo>
                  <a:pt x="221" y="128"/>
                </a:lnTo>
                <a:lnTo>
                  <a:pt x="213" y="114"/>
                </a:lnTo>
                <a:lnTo>
                  <a:pt x="213" y="106"/>
                </a:lnTo>
                <a:lnTo>
                  <a:pt x="206" y="114"/>
                </a:lnTo>
                <a:lnTo>
                  <a:pt x="206" y="114"/>
                </a:lnTo>
                <a:lnTo>
                  <a:pt x="199" y="121"/>
                </a:lnTo>
                <a:lnTo>
                  <a:pt x="199" y="135"/>
                </a:lnTo>
                <a:lnTo>
                  <a:pt x="192" y="128"/>
                </a:lnTo>
                <a:lnTo>
                  <a:pt x="185" y="135"/>
                </a:lnTo>
                <a:lnTo>
                  <a:pt x="185" y="135"/>
                </a:lnTo>
                <a:lnTo>
                  <a:pt x="185" y="128"/>
                </a:lnTo>
                <a:lnTo>
                  <a:pt x="178" y="121"/>
                </a:lnTo>
                <a:lnTo>
                  <a:pt x="178" y="114"/>
                </a:lnTo>
                <a:lnTo>
                  <a:pt x="178" y="114"/>
                </a:lnTo>
                <a:lnTo>
                  <a:pt x="178" y="114"/>
                </a:lnTo>
                <a:lnTo>
                  <a:pt x="171" y="121"/>
                </a:lnTo>
                <a:lnTo>
                  <a:pt x="164" y="114"/>
                </a:lnTo>
                <a:lnTo>
                  <a:pt x="164" y="114"/>
                </a:lnTo>
                <a:lnTo>
                  <a:pt x="164" y="114"/>
                </a:lnTo>
                <a:lnTo>
                  <a:pt x="164" y="106"/>
                </a:lnTo>
                <a:lnTo>
                  <a:pt x="157" y="106"/>
                </a:lnTo>
                <a:lnTo>
                  <a:pt x="157" y="99"/>
                </a:lnTo>
                <a:lnTo>
                  <a:pt x="150" y="92"/>
                </a:lnTo>
                <a:lnTo>
                  <a:pt x="121" y="99"/>
                </a:lnTo>
                <a:lnTo>
                  <a:pt x="121" y="99"/>
                </a:lnTo>
                <a:lnTo>
                  <a:pt x="114" y="106"/>
                </a:lnTo>
                <a:lnTo>
                  <a:pt x="71" y="114"/>
                </a:lnTo>
                <a:lnTo>
                  <a:pt x="64" y="114"/>
                </a:lnTo>
                <a:lnTo>
                  <a:pt x="64" y="114"/>
                </a:lnTo>
                <a:lnTo>
                  <a:pt x="50" y="121"/>
                </a:lnTo>
                <a:lnTo>
                  <a:pt x="43" y="121"/>
                </a:lnTo>
                <a:lnTo>
                  <a:pt x="0" y="128"/>
                </a:lnTo>
                <a:lnTo>
                  <a:pt x="0" y="128"/>
                </a:lnTo>
                <a:lnTo>
                  <a:pt x="0" y="64"/>
                </a:lnTo>
                <a:lnTo>
                  <a:pt x="0" y="57"/>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6" name="Freeform 157"/>
          <p:cNvSpPr>
            <a:spLocks/>
          </p:cNvSpPr>
          <p:nvPr/>
        </p:nvSpPr>
        <p:spPr bwMode="gray">
          <a:xfrm>
            <a:off x="6524083" y="2317947"/>
            <a:ext cx="164786" cy="159201"/>
          </a:xfrm>
          <a:custGeom>
            <a:avLst/>
            <a:gdLst/>
            <a:ahLst/>
            <a:cxnLst>
              <a:cxn ang="0">
                <a:pos x="0" y="29"/>
              </a:cxn>
              <a:cxn ang="0">
                <a:pos x="43" y="22"/>
              </a:cxn>
              <a:cxn ang="0">
                <a:pos x="50" y="22"/>
              </a:cxn>
              <a:cxn ang="0">
                <a:pos x="64" y="15"/>
              </a:cxn>
              <a:cxn ang="0">
                <a:pos x="64" y="15"/>
              </a:cxn>
              <a:cxn ang="0">
                <a:pos x="71" y="15"/>
              </a:cxn>
              <a:cxn ang="0">
                <a:pos x="114" y="7"/>
              </a:cxn>
              <a:cxn ang="0">
                <a:pos x="121" y="0"/>
              </a:cxn>
              <a:cxn ang="0">
                <a:pos x="121" y="0"/>
              </a:cxn>
              <a:cxn ang="0">
                <a:pos x="135" y="57"/>
              </a:cxn>
              <a:cxn ang="0">
                <a:pos x="142" y="57"/>
              </a:cxn>
              <a:cxn ang="0">
                <a:pos x="135" y="64"/>
              </a:cxn>
              <a:cxn ang="0">
                <a:pos x="135" y="71"/>
              </a:cxn>
              <a:cxn ang="0">
                <a:pos x="142" y="71"/>
              </a:cxn>
              <a:cxn ang="0">
                <a:pos x="135" y="71"/>
              </a:cxn>
              <a:cxn ang="0">
                <a:pos x="121" y="71"/>
              </a:cxn>
              <a:cxn ang="0">
                <a:pos x="107" y="86"/>
              </a:cxn>
              <a:cxn ang="0">
                <a:pos x="100" y="78"/>
              </a:cxn>
              <a:cxn ang="0">
                <a:pos x="100" y="78"/>
              </a:cxn>
              <a:cxn ang="0">
                <a:pos x="100" y="78"/>
              </a:cxn>
              <a:cxn ang="0">
                <a:pos x="100" y="86"/>
              </a:cxn>
              <a:cxn ang="0">
                <a:pos x="100" y="86"/>
              </a:cxn>
              <a:cxn ang="0">
                <a:pos x="86" y="93"/>
              </a:cxn>
              <a:cxn ang="0">
                <a:pos x="79" y="93"/>
              </a:cxn>
              <a:cxn ang="0">
                <a:pos x="71" y="93"/>
              </a:cxn>
              <a:cxn ang="0">
                <a:pos x="64" y="100"/>
              </a:cxn>
              <a:cxn ang="0">
                <a:pos x="57" y="100"/>
              </a:cxn>
              <a:cxn ang="0">
                <a:pos x="50" y="114"/>
              </a:cxn>
              <a:cxn ang="0">
                <a:pos x="43" y="107"/>
              </a:cxn>
              <a:cxn ang="0">
                <a:pos x="43" y="114"/>
              </a:cxn>
              <a:cxn ang="0">
                <a:pos x="36" y="121"/>
              </a:cxn>
              <a:cxn ang="0">
                <a:pos x="22" y="135"/>
              </a:cxn>
              <a:cxn ang="0">
                <a:pos x="15" y="135"/>
              </a:cxn>
              <a:cxn ang="0">
                <a:pos x="8" y="128"/>
              </a:cxn>
              <a:cxn ang="0">
                <a:pos x="8" y="128"/>
              </a:cxn>
              <a:cxn ang="0">
                <a:pos x="22" y="114"/>
              </a:cxn>
              <a:cxn ang="0">
                <a:pos x="22" y="107"/>
              </a:cxn>
              <a:cxn ang="0">
                <a:pos x="15" y="100"/>
              </a:cxn>
              <a:cxn ang="0">
                <a:pos x="0" y="29"/>
              </a:cxn>
            </a:cxnLst>
            <a:rect l="0" t="0" r="r" b="b"/>
            <a:pathLst>
              <a:path w="142" h="135">
                <a:moveTo>
                  <a:pt x="0" y="29"/>
                </a:moveTo>
                <a:lnTo>
                  <a:pt x="43" y="22"/>
                </a:lnTo>
                <a:lnTo>
                  <a:pt x="50" y="22"/>
                </a:lnTo>
                <a:lnTo>
                  <a:pt x="64" y="15"/>
                </a:lnTo>
                <a:lnTo>
                  <a:pt x="64" y="15"/>
                </a:lnTo>
                <a:lnTo>
                  <a:pt x="71" y="15"/>
                </a:lnTo>
                <a:lnTo>
                  <a:pt x="114" y="7"/>
                </a:lnTo>
                <a:lnTo>
                  <a:pt x="121" y="0"/>
                </a:lnTo>
                <a:lnTo>
                  <a:pt x="121" y="0"/>
                </a:lnTo>
                <a:lnTo>
                  <a:pt x="135" y="57"/>
                </a:lnTo>
                <a:lnTo>
                  <a:pt x="142" y="57"/>
                </a:lnTo>
                <a:lnTo>
                  <a:pt x="135" y="64"/>
                </a:lnTo>
                <a:lnTo>
                  <a:pt x="135" y="71"/>
                </a:lnTo>
                <a:lnTo>
                  <a:pt x="142" y="71"/>
                </a:lnTo>
                <a:lnTo>
                  <a:pt x="135" y="71"/>
                </a:lnTo>
                <a:lnTo>
                  <a:pt x="121" y="71"/>
                </a:lnTo>
                <a:lnTo>
                  <a:pt x="107" y="86"/>
                </a:lnTo>
                <a:lnTo>
                  <a:pt x="100" y="78"/>
                </a:lnTo>
                <a:lnTo>
                  <a:pt x="100" y="78"/>
                </a:lnTo>
                <a:lnTo>
                  <a:pt x="100" y="78"/>
                </a:lnTo>
                <a:lnTo>
                  <a:pt x="100" y="86"/>
                </a:lnTo>
                <a:lnTo>
                  <a:pt x="100" y="86"/>
                </a:lnTo>
                <a:lnTo>
                  <a:pt x="86" y="93"/>
                </a:lnTo>
                <a:lnTo>
                  <a:pt x="79" y="93"/>
                </a:lnTo>
                <a:lnTo>
                  <a:pt x="71" y="93"/>
                </a:lnTo>
                <a:lnTo>
                  <a:pt x="64" y="100"/>
                </a:lnTo>
                <a:lnTo>
                  <a:pt x="57" y="100"/>
                </a:lnTo>
                <a:lnTo>
                  <a:pt x="50" y="114"/>
                </a:lnTo>
                <a:lnTo>
                  <a:pt x="43" y="107"/>
                </a:lnTo>
                <a:lnTo>
                  <a:pt x="43" y="114"/>
                </a:lnTo>
                <a:lnTo>
                  <a:pt x="36" y="121"/>
                </a:lnTo>
                <a:lnTo>
                  <a:pt x="22" y="135"/>
                </a:lnTo>
                <a:lnTo>
                  <a:pt x="15" y="135"/>
                </a:lnTo>
                <a:lnTo>
                  <a:pt x="8" y="128"/>
                </a:lnTo>
                <a:lnTo>
                  <a:pt x="8" y="128"/>
                </a:lnTo>
                <a:lnTo>
                  <a:pt x="22" y="114"/>
                </a:lnTo>
                <a:lnTo>
                  <a:pt x="22" y="107"/>
                </a:lnTo>
                <a:lnTo>
                  <a:pt x="15" y="100"/>
                </a:lnTo>
                <a:lnTo>
                  <a:pt x="0" y="29"/>
                </a:lnTo>
                <a:close/>
              </a:path>
            </a:pathLst>
          </a:custGeom>
          <a:solidFill>
            <a:srgbClr val="0066B2"/>
          </a:solidFill>
          <a:ln w="9525">
            <a:solidFill>
              <a:schemeClr val="bg1">
                <a:lumMod val="75000"/>
              </a:schemeClr>
            </a:solidFill>
            <a:round/>
            <a:headEnd/>
            <a:tailEnd/>
          </a:ln>
          <a:effectLst>
            <a:outerShdw blurRad="101600" dist="76200" dir="2700000" algn="tl" rotWithShape="0">
              <a:prstClr val="black">
                <a:alpha val="40000"/>
              </a:prstClr>
            </a:outerShdw>
          </a:effectLst>
        </p:spPr>
        <p:txBody>
          <a:bodyPr/>
          <a:lstStyle/>
          <a:p>
            <a:endParaRPr lang="en-US" sz="1200">
              <a:solidFill>
                <a:prstClr val="black"/>
              </a:solidFill>
              <a:ea typeface="ＭＳ Ｐゴシック" pitchFamily="34" charset="-128"/>
            </a:endParaRPr>
          </a:p>
        </p:txBody>
      </p:sp>
      <p:sp>
        <p:nvSpPr>
          <p:cNvPr id="207" name="Freeform 159"/>
          <p:cNvSpPr>
            <a:spLocks/>
          </p:cNvSpPr>
          <p:nvPr/>
        </p:nvSpPr>
        <p:spPr bwMode="gray">
          <a:xfrm>
            <a:off x="6623234" y="1628081"/>
            <a:ext cx="336555" cy="546028"/>
          </a:xfrm>
          <a:custGeom>
            <a:avLst/>
            <a:gdLst/>
            <a:ahLst/>
            <a:cxnLst>
              <a:cxn ang="0">
                <a:pos x="14" y="248"/>
              </a:cxn>
              <a:cxn ang="0">
                <a:pos x="21" y="234"/>
              </a:cxn>
              <a:cxn ang="0">
                <a:pos x="21" y="220"/>
              </a:cxn>
              <a:cxn ang="0">
                <a:pos x="28" y="206"/>
              </a:cxn>
              <a:cxn ang="0">
                <a:pos x="42" y="177"/>
              </a:cxn>
              <a:cxn ang="0">
                <a:pos x="28" y="149"/>
              </a:cxn>
              <a:cxn ang="0">
                <a:pos x="35" y="99"/>
              </a:cxn>
              <a:cxn ang="0">
                <a:pos x="78" y="7"/>
              </a:cxn>
              <a:cxn ang="0">
                <a:pos x="99" y="28"/>
              </a:cxn>
              <a:cxn ang="0">
                <a:pos x="113" y="14"/>
              </a:cxn>
              <a:cxn ang="0">
                <a:pos x="135" y="0"/>
              </a:cxn>
              <a:cxn ang="0">
                <a:pos x="163" y="14"/>
              </a:cxn>
              <a:cxn ang="0">
                <a:pos x="206" y="128"/>
              </a:cxn>
              <a:cxn ang="0">
                <a:pos x="213" y="142"/>
              </a:cxn>
              <a:cxn ang="0">
                <a:pos x="227" y="149"/>
              </a:cxn>
              <a:cxn ang="0">
                <a:pos x="241" y="156"/>
              </a:cxn>
              <a:cxn ang="0">
                <a:pos x="248" y="170"/>
              </a:cxn>
              <a:cxn ang="0">
                <a:pos x="255" y="191"/>
              </a:cxn>
              <a:cxn ang="0">
                <a:pos x="269" y="184"/>
              </a:cxn>
              <a:cxn ang="0">
                <a:pos x="277" y="213"/>
              </a:cxn>
              <a:cxn ang="0">
                <a:pos x="284" y="206"/>
              </a:cxn>
              <a:cxn ang="0">
                <a:pos x="284" y="234"/>
              </a:cxn>
              <a:cxn ang="0">
                <a:pos x="277" y="241"/>
              </a:cxn>
              <a:cxn ang="0">
                <a:pos x="269" y="248"/>
              </a:cxn>
              <a:cxn ang="0">
                <a:pos x="255" y="255"/>
              </a:cxn>
              <a:cxn ang="0">
                <a:pos x="248" y="255"/>
              </a:cxn>
              <a:cxn ang="0">
                <a:pos x="241" y="277"/>
              </a:cxn>
              <a:cxn ang="0">
                <a:pos x="234" y="270"/>
              </a:cxn>
              <a:cxn ang="0">
                <a:pos x="234" y="284"/>
              </a:cxn>
              <a:cxn ang="0">
                <a:pos x="213" y="277"/>
              </a:cxn>
              <a:cxn ang="0">
                <a:pos x="206" y="284"/>
              </a:cxn>
              <a:cxn ang="0">
                <a:pos x="206" y="305"/>
              </a:cxn>
              <a:cxn ang="0">
                <a:pos x="184" y="298"/>
              </a:cxn>
              <a:cxn ang="0">
                <a:pos x="184" y="284"/>
              </a:cxn>
              <a:cxn ang="0">
                <a:pos x="170" y="291"/>
              </a:cxn>
              <a:cxn ang="0">
                <a:pos x="170" y="312"/>
              </a:cxn>
              <a:cxn ang="0">
                <a:pos x="170" y="334"/>
              </a:cxn>
              <a:cxn ang="0">
                <a:pos x="156" y="341"/>
              </a:cxn>
              <a:cxn ang="0">
                <a:pos x="149" y="355"/>
              </a:cxn>
              <a:cxn ang="0">
                <a:pos x="142" y="348"/>
              </a:cxn>
              <a:cxn ang="0">
                <a:pos x="142" y="355"/>
              </a:cxn>
              <a:cxn ang="0">
                <a:pos x="142" y="355"/>
              </a:cxn>
              <a:cxn ang="0">
                <a:pos x="135" y="362"/>
              </a:cxn>
              <a:cxn ang="0">
                <a:pos x="127" y="355"/>
              </a:cxn>
              <a:cxn ang="0">
                <a:pos x="120" y="355"/>
              </a:cxn>
              <a:cxn ang="0">
                <a:pos x="127" y="383"/>
              </a:cxn>
              <a:cxn ang="0">
                <a:pos x="120" y="376"/>
              </a:cxn>
              <a:cxn ang="0">
                <a:pos x="120" y="383"/>
              </a:cxn>
              <a:cxn ang="0">
                <a:pos x="106" y="390"/>
              </a:cxn>
              <a:cxn ang="0">
                <a:pos x="99" y="412"/>
              </a:cxn>
              <a:cxn ang="0">
                <a:pos x="92" y="433"/>
              </a:cxn>
              <a:cxn ang="0">
                <a:pos x="92" y="454"/>
              </a:cxn>
              <a:cxn ang="0">
                <a:pos x="78" y="454"/>
              </a:cxn>
              <a:cxn ang="0">
                <a:pos x="64" y="440"/>
              </a:cxn>
              <a:cxn ang="0">
                <a:pos x="56" y="419"/>
              </a:cxn>
              <a:cxn ang="0">
                <a:pos x="0" y="248"/>
              </a:cxn>
            </a:cxnLst>
            <a:rect l="0" t="0" r="r" b="b"/>
            <a:pathLst>
              <a:path w="291" h="461">
                <a:moveTo>
                  <a:pt x="0" y="248"/>
                </a:moveTo>
                <a:lnTo>
                  <a:pt x="7" y="248"/>
                </a:lnTo>
                <a:lnTo>
                  <a:pt x="14" y="248"/>
                </a:lnTo>
                <a:lnTo>
                  <a:pt x="21" y="248"/>
                </a:lnTo>
                <a:lnTo>
                  <a:pt x="14" y="241"/>
                </a:lnTo>
                <a:lnTo>
                  <a:pt x="21" y="234"/>
                </a:lnTo>
                <a:lnTo>
                  <a:pt x="21" y="234"/>
                </a:lnTo>
                <a:lnTo>
                  <a:pt x="28" y="234"/>
                </a:lnTo>
                <a:lnTo>
                  <a:pt x="21" y="220"/>
                </a:lnTo>
                <a:lnTo>
                  <a:pt x="21" y="220"/>
                </a:lnTo>
                <a:lnTo>
                  <a:pt x="21" y="213"/>
                </a:lnTo>
                <a:lnTo>
                  <a:pt x="28" y="206"/>
                </a:lnTo>
                <a:lnTo>
                  <a:pt x="35" y="199"/>
                </a:lnTo>
                <a:lnTo>
                  <a:pt x="35" y="191"/>
                </a:lnTo>
                <a:lnTo>
                  <a:pt x="42" y="177"/>
                </a:lnTo>
                <a:lnTo>
                  <a:pt x="35" y="170"/>
                </a:lnTo>
                <a:lnTo>
                  <a:pt x="35" y="156"/>
                </a:lnTo>
                <a:lnTo>
                  <a:pt x="28" y="149"/>
                </a:lnTo>
                <a:lnTo>
                  <a:pt x="35" y="135"/>
                </a:lnTo>
                <a:lnTo>
                  <a:pt x="42" y="120"/>
                </a:lnTo>
                <a:lnTo>
                  <a:pt x="35" y="99"/>
                </a:lnTo>
                <a:lnTo>
                  <a:pt x="64" y="7"/>
                </a:lnTo>
                <a:lnTo>
                  <a:pt x="71" y="7"/>
                </a:lnTo>
                <a:lnTo>
                  <a:pt x="78" y="7"/>
                </a:lnTo>
                <a:lnTo>
                  <a:pt x="85" y="21"/>
                </a:lnTo>
                <a:lnTo>
                  <a:pt x="92" y="28"/>
                </a:lnTo>
                <a:lnTo>
                  <a:pt x="99" y="28"/>
                </a:lnTo>
                <a:lnTo>
                  <a:pt x="99" y="21"/>
                </a:lnTo>
                <a:lnTo>
                  <a:pt x="106" y="21"/>
                </a:lnTo>
                <a:lnTo>
                  <a:pt x="113" y="14"/>
                </a:lnTo>
                <a:lnTo>
                  <a:pt x="120" y="7"/>
                </a:lnTo>
                <a:lnTo>
                  <a:pt x="127" y="7"/>
                </a:lnTo>
                <a:lnTo>
                  <a:pt x="135" y="0"/>
                </a:lnTo>
                <a:lnTo>
                  <a:pt x="142" y="0"/>
                </a:lnTo>
                <a:lnTo>
                  <a:pt x="156" y="7"/>
                </a:lnTo>
                <a:lnTo>
                  <a:pt x="163" y="14"/>
                </a:lnTo>
                <a:lnTo>
                  <a:pt x="170" y="21"/>
                </a:lnTo>
                <a:lnTo>
                  <a:pt x="198" y="106"/>
                </a:lnTo>
                <a:lnTo>
                  <a:pt x="206" y="128"/>
                </a:lnTo>
                <a:lnTo>
                  <a:pt x="206" y="128"/>
                </a:lnTo>
                <a:lnTo>
                  <a:pt x="213" y="135"/>
                </a:lnTo>
                <a:lnTo>
                  <a:pt x="213" y="142"/>
                </a:lnTo>
                <a:lnTo>
                  <a:pt x="213" y="149"/>
                </a:lnTo>
                <a:lnTo>
                  <a:pt x="220" y="149"/>
                </a:lnTo>
                <a:lnTo>
                  <a:pt x="227" y="149"/>
                </a:lnTo>
                <a:lnTo>
                  <a:pt x="234" y="149"/>
                </a:lnTo>
                <a:lnTo>
                  <a:pt x="241" y="149"/>
                </a:lnTo>
                <a:lnTo>
                  <a:pt x="241" y="156"/>
                </a:lnTo>
                <a:lnTo>
                  <a:pt x="241" y="163"/>
                </a:lnTo>
                <a:lnTo>
                  <a:pt x="241" y="163"/>
                </a:lnTo>
                <a:lnTo>
                  <a:pt x="248" y="170"/>
                </a:lnTo>
                <a:lnTo>
                  <a:pt x="248" y="177"/>
                </a:lnTo>
                <a:lnTo>
                  <a:pt x="248" y="184"/>
                </a:lnTo>
                <a:lnTo>
                  <a:pt x="255" y="191"/>
                </a:lnTo>
                <a:lnTo>
                  <a:pt x="262" y="184"/>
                </a:lnTo>
                <a:lnTo>
                  <a:pt x="269" y="184"/>
                </a:lnTo>
                <a:lnTo>
                  <a:pt x="269" y="184"/>
                </a:lnTo>
                <a:lnTo>
                  <a:pt x="269" y="191"/>
                </a:lnTo>
                <a:lnTo>
                  <a:pt x="284" y="199"/>
                </a:lnTo>
                <a:lnTo>
                  <a:pt x="277" y="213"/>
                </a:lnTo>
                <a:lnTo>
                  <a:pt x="284" y="220"/>
                </a:lnTo>
                <a:lnTo>
                  <a:pt x="291" y="213"/>
                </a:lnTo>
                <a:lnTo>
                  <a:pt x="284" y="206"/>
                </a:lnTo>
                <a:lnTo>
                  <a:pt x="291" y="213"/>
                </a:lnTo>
                <a:lnTo>
                  <a:pt x="291" y="220"/>
                </a:lnTo>
                <a:lnTo>
                  <a:pt x="284" y="234"/>
                </a:lnTo>
                <a:lnTo>
                  <a:pt x="277" y="234"/>
                </a:lnTo>
                <a:lnTo>
                  <a:pt x="269" y="234"/>
                </a:lnTo>
                <a:lnTo>
                  <a:pt x="277" y="241"/>
                </a:lnTo>
                <a:lnTo>
                  <a:pt x="269" y="241"/>
                </a:lnTo>
                <a:lnTo>
                  <a:pt x="269" y="248"/>
                </a:lnTo>
                <a:lnTo>
                  <a:pt x="269" y="248"/>
                </a:lnTo>
                <a:lnTo>
                  <a:pt x="262" y="248"/>
                </a:lnTo>
                <a:lnTo>
                  <a:pt x="262" y="255"/>
                </a:lnTo>
                <a:lnTo>
                  <a:pt x="255" y="255"/>
                </a:lnTo>
                <a:lnTo>
                  <a:pt x="255" y="263"/>
                </a:lnTo>
                <a:lnTo>
                  <a:pt x="248" y="263"/>
                </a:lnTo>
                <a:lnTo>
                  <a:pt x="248" y="255"/>
                </a:lnTo>
                <a:lnTo>
                  <a:pt x="241" y="263"/>
                </a:lnTo>
                <a:lnTo>
                  <a:pt x="241" y="270"/>
                </a:lnTo>
                <a:lnTo>
                  <a:pt x="241" y="277"/>
                </a:lnTo>
                <a:lnTo>
                  <a:pt x="241" y="270"/>
                </a:lnTo>
                <a:lnTo>
                  <a:pt x="241" y="277"/>
                </a:lnTo>
                <a:lnTo>
                  <a:pt x="234" y="270"/>
                </a:lnTo>
                <a:lnTo>
                  <a:pt x="234" y="270"/>
                </a:lnTo>
                <a:lnTo>
                  <a:pt x="234" y="277"/>
                </a:lnTo>
                <a:lnTo>
                  <a:pt x="234" y="284"/>
                </a:lnTo>
                <a:lnTo>
                  <a:pt x="227" y="277"/>
                </a:lnTo>
                <a:lnTo>
                  <a:pt x="213" y="270"/>
                </a:lnTo>
                <a:lnTo>
                  <a:pt x="213" y="277"/>
                </a:lnTo>
                <a:lnTo>
                  <a:pt x="206" y="284"/>
                </a:lnTo>
                <a:lnTo>
                  <a:pt x="198" y="277"/>
                </a:lnTo>
                <a:lnTo>
                  <a:pt x="206" y="284"/>
                </a:lnTo>
                <a:lnTo>
                  <a:pt x="198" y="291"/>
                </a:lnTo>
                <a:lnTo>
                  <a:pt x="198" y="298"/>
                </a:lnTo>
                <a:lnTo>
                  <a:pt x="206" y="305"/>
                </a:lnTo>
                <a:lnTo>
                  <a:pt x="198" y="298"/>
                </a:lnTo>
                <a:lnTo>
                  <a:pt x="184" y="298"/>
                </a:lnTo>
                <a:lnTo>
                  <a:pt x="184" y="298"/>
                </a:lnTo>
                <a:lnTo>
                  <a:pt x="184" y="291"/>
                </a:lnTo>
                <a:lnTo>
                  <a:pt x="184" y="291"/>
                </a:lnTo>
                <a:lnTo>
                  <a:pt x="184" y="284"/>
                </a:lnTo>
                <a:lnTo>
                  <a:pt x="177" y="277"/>
                </a:lnTo>
                <a:lnTo>
                  <a:pt x="177" y="291"/>
                </a:lnTo>
                <a:lnTo>
                  <a:pt x="170" y="291"/>
                </a:lnTo>
                <a:lnTo>
                  <a:pt x="170" y="298"/>
                </a:lnTo>
                <a:lnTo>
                  <a:pt x="170" y="305"/>
                </a:lnTo>
                <a:lnTo>
                  <a:pt x="170" y="312"/>
                </a:lnTo>
                <a:lnTo>
                  <a:pt x="170" y="319"/>
                </a:lnTo>
                <a:lnTo>
                  <a:pt x="170" y="326"/>
                </a:lnTo>
                <a:lnTo>
                  <a:pt x="170" y="334"/>
                </a:lnTo>
                <a:lnTo>
                  <a:pt x="170" y="341"/>
                </a:lnTo>
                <a:lnTo>
                  <a:pt x="163" y="348"/>
                </a:lnTo>
                <a:lnTo>
                  <a:pt x="156" y="341"/>
                </a:lnTo>
                <a:lnTo>
                  <a:pt x="156" y="341"/>
                </a:lnTo>
                <a:lnTo>
                  <a:pt x="149" y="348"/>
                </a:lnTo>
                <a:lnTo>
                  <a:pt x="149" y="355"/>
                </a:lnTo>
                <a:lnTo>
                  <a:pt x="149" y="362"/>
                </a:lnTo>
                <a:lnTo>
                  <a:pt x="142" y="355"/>
                </a:lnTo>
                <a:lnTo>
                  <a:pt x="142" y="348"/>
                </a:lnTo>
                <a:lnTo>
                  <a:pt x="142" y="348"/>
                </a:lnTo>
                <a:lnTo>
                  <a:pt x="142" y="348"/>
                </a:lnTo>
                <a:lnTo>
                  <a:pt x="142" y="355"/>
                </a:lnTo>
                <a:lnTo>
                  <a:pt x="142" y="362"/>
                </a:lnTo>
                <a:lnTo>
                  <a:pt x="135" y="362"/>
                </a:lnTo>
                <a:lnTo>
                  <a:pt x="142" y="355"/>
                </a:lnTo>
                <a:lnTo>
                  <a:pt x="135" y="348"/>
                </a:lnTo>
                <a:lnTo>
                  <a:pt x="135" y="348"/>
                </a:lnTo>
                <a:lnTo>
                  <a:pt x="135" y="362"/>
                </a:lnTo>
                <a:lnTo>
                  <a:pt x="135" y="369"/>
                </a:lnTo>
                <a:lnTo>
                  <a:pt x="135" y="376"/>
                </a:lnTo>
                <a:lnTo>
                  <a:pt x="127" y="355"/>
                </a:lnTo>
                <a:lnTo>
                  <a:pt x="127" y="348"/>
                </a:lnTo>
                <a:lnTo>
                  <a:pt x="120" y="348"/>
                </a:lnTo>
                <a:lnTo>
                  <a:pt x="120" y="355"/>
                </a:lnTo>
                <a:lnTo>
                  <a:pt x="127" y="355"/>
                </a:lnTo>
                <a:lnTo>
                  <a:pt x="135" y="376"/>
                </a:lnTo>
                <a:lnTo>
                  <a:pt x="127" y="383"/>
                </a:lnTo>
                <a:lnTo>
                  <a:pt x="127" y="369"/>
                </a:lnTo>
                <a:lnTo>
                  <a:pt x="127" y="369"/>
                </a:lnTo>
                <a:lnTo>
                  <a:pt x="120" y="376"/>
                </a:lnTo>
                <a:lnTo>
                  <a:pt x="120" y="383"/>
                </a:lnTo>
                <a:lnTo>
                  <a:pt x="120" y="376"/>
                </a:lnTo>
                <a:lnTo>
                  <a:pt x="120" y="383"/>
                </a:lnTo>
                <a:lnTo>
                  <a:pt x="113" y="369"/>
                </a:lnTo>
                <a:lnTo>
                  <a:pt x="106" y="383"/>
                </a:lnTo>
                <a:lnTo>
                  <a:pt x="106" y="390"/>
                </a:lnTo>
                <a:lnTo>
                  <a:pt x="106" y="398"/>
                </a:lnTo>
                <a:lnTo>
                  <a:pt x="106" y="398"/>
                </a:lnTo>
                <a:lnTo>
                  <a:pt x="99" y="412"/>
                </a:lnTo>
                <a:lnTo>
                  <a:pt x="99" y="419"/>
                </a:lnTo>
                <a:lnTo>
                  <a:pt x="99" y="426"/>
                </a:lnTo>
                <a:lnTo>
                  <a:pt x="92" y="433"/>
                </a:lnTo>
                <a:lnTo>
                  <a:pt x="92" y="440"/>
                </a:lnTo>
                <a:lnTo>
                  <a:pt x="92" y="447"/>
                </a:lnTo>
                <a:lnTo>
                  <a:pt x="92" y="454"/>
                </a:lnTo>
                <a:lnTo>
                  <a:pt x="85" y="461"/>
                </a:lnTo>
                <a:lnTo>
                  <a:pt x="85" y="461"/>
                </a:lnTo>
                <a:lnTo>
                  <a:pt x="78" y="454"/>
                </a:lnTo>
                <a:lnTo>
                  <a:pt x="78" y="447"/>
                </a:lnTo>
                <a:lnTo>
                  <a:pt x="71" y="440"/>
                </a:lnTo>
                <a:lnTo>
                  <a:pt x="64" y="440"/>
                </a:lnTo>
                <a:lnTo>
                  <a:pt x="56" y="433"/>
                </a:lnTo>
                <a:lnTo>
                  <a:pt x="56" y="426"/>
                </a:lnTo>
                <a:lnTo>
                  <a:pt x="56" y="419"/>
                </a:lnTo>
                <a:lnTo>
                  <a:pt x="49" y="398"/>
                </a:lnTo>
                <a:lnTo>
                  <a:pt x="0" y="255"/>
                </a:lnTo>
                <a:lnTo>
                  <a:pt x="0" y="248"/>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8" name="Freeform 161"/>
          <p:cNvSpPr>
            <a:spLocks/>
          </p:cNvSpPr>
          <p:nvPr/>
        </p:nvSpPr>
        <p:spPr bwMode="gray">
          <a:xfrm>
            <a:off x="6675770" y="2035328"/>
            <a:ext cx="50274" cy="92169"/>
          </a:xfrm>
          <a:custGeom>
            <a:avLst/>
            <a:gdLst/>
            <a:ahLst/>
            <a:cxnLst>
              <a:cxn ang="0">
                <a:pos x="0" y="7"/>
              </a:cxn>
              <a:cxn ang="0">
                <a:pos x="29" y="0"/>
              </a:cxn>
              <a:cxn ang="0">
                <a:pos x="36" y="7"/>
              </a:cxn>
              <a:cxn ang="0">
                <a:pos x="36" y="14"/>
              </a:cxn>
              <a:cxn ang="0">
                <a:pos x="43" y="14"/>
              </a:cxn>
              <a:cxn ang="0">
                <a:pos x="43" y="22"/>
              </a:cxn>
              <a:cxn ang="0">
                <a:pos x="43" y="22"/>
              </a:cxn>
              <a:cxn ang="0">
                <a:pos x="43" y="29"/>
              </a:cxn>
              <a:cxn ang="0">
                <a:pos x="43" y="29"/>
              </a:cxn>
              <a:cxn ang="0">
                <a:pos x="36" y="22"/>
              </a:cxn>
              <a:cxn ang="0">
                <a:pos x="43" y="29"/>
              </a:cxn>
              <a:cxn ang="0">
                <a:pos x="36" y="36"/>
              </a:cxn>
              <a:cxn ang="0">
                <a:pos x="43" y="43"/>
              </a:cxn>
              <a:cxn ang="0">
                <a:pos x="43" y="50"/>
              </a:cxn>
              <a:cxn ang="0">
                <a:pos x="43" y="57"/>
              </a:cxn>
              <a:cxn ang="0">
                <a:pos x="43" y="64"/>
              </a:cxn>
              <a:cxn ang="0">
                <a:pos x="21" y="78"/>
              </a:cxn>
              <a:cxn ang="0">
                <a:pos x="21" y="78"/>
              </a:cxn>
              <a:cxn ang="0">
                <a:pos x="14" y="78"/>
              </a:cxn>
              <a:cxn ang="0">
                <a:pos x="14" y="71"/>
              </a:cxn>
              <a:cxn ang="0">
                <a:pos x="21" y="64"/>
              </a:cxn>
              <a:cxn ang="0">
                <a:pos x="14" y="64"/>
              </a:cxn>
              <a:cxn ang="0">
                <a:pos x="0" y="7"/>
              </a:cxn>
            </a:cxnLst>
            <a:rect l="0" t="0" r="r" b="b"/>
            <a:pathLst>
              <a:path w="43" h="78">
                <a:moveTo>
                  <a:pt x="0" y="7"/>
                </a:moveTo>
                <a:lnTo>
                  <a:pt x="29" y="0"/>
                </a:lnTo>
                <a:lnTo>
                  <a:pt x="36" y="7"/>
                </a:lnTo>
                <a:lnTo>
                  <a:pt x="36" y="14"/>
                </a:lnTo>
                <a:lnTo>
                  <a:pt x="43" y="14"/>
                </a:lnTo>
                <a:lnTo>
                  <a:pt x="43" y="22"/>
                </a:lnTo>
                <a:lnTo>
                  <a:pt x="43" y="22"/>
                </a:lnTo>
                <a:lnTo>
                  <a:pt x="43" y="29"/>
                </a:lnTo>
                <a:lnTo>
                  <a:pt x="43" y="29"/>
                </a:lnTo>
                <a:lnTo>
                  <a:pt x="36" y="22"/>
                </a:lnTo>
                <a:lnTo>
                  <a:pt x="43" y="29"/>
                </a:lnTo>
                <a:lnTo>
                  <a:pt x="36" y="36"/>
                </a:lnTo>
                <a:lnTo>
                  <a:pt x="43" y="43"/>
                </a:lnTo>
                <a:lnTo>
                  <a:pt x="43" y="50"/>
                </a:lnTo>
                <a:lnTo>
                  <a:pt x="43" y="57"/>
                </a:lnTo>
                <a:lnTo>
                  <a:pt x="43" y="64"/>
                </a:lnTo>
                <a:lnTo>
                  <a:pt x="21" y="78"/>
                </a:lnTo>
                <a:lnTo>
                  <a:pt x="21" y="78"/>
                </a:lnTo>
                <a:lnTo>
                  <a:pt x="14" y="78"/>
                </a:lnTo>
                <a:lnTo>
                  <a:pt x="14" y="71"/>
                </a:lnTo>
                <a:lnTo>
                  <a:pt x="21" y="64"/>
                </a:lnTo>
                <a:lnTo>
                  <a:pt x="14" y="64"/>
                </a:lnTo>
                <a:lnTo>
                  <a:pt x="0" y="7"/>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09" name="Freeform 163"/>
          <p:cNvSpPr>
            <a:spLocks/>
          </p:cNvSpPr>
          <p:nvPr/>
        </p:nvSpPr>
        <p:spPr bwMode="gray">
          <a:xfrm>
            <a:off x="6726043" y="2060465"/>
            <a:ext cx="8379" cy="8379"/>
          </a:xfrm>
          <a:custGeom>
            <a:avLst/>
            <a:gdLst/>
            <a:ahLst/>
            <a:cxnLst>
              <a:cxn ang="0">
                <a:pos x="0" y="0"/>
              </a:cxn>
              <a:cxn ang="0">
                <a:pos x="7" y="7"/>
              </a:cxn>
              <a:cxn ang="0">
                <a:pos x="7" y="7"/>
              </a:cxn>
              <a:cxn ang="0">
                <a:pos x="0" y="0"/>
              </a:cxn>
            </a:cxnLst>
            <a:rect l="0" t="0" r="r" b="b"/>
            <a:pathLst>
              <a:path w="7" h="7">
                <a:moveTo>
                  <a:pt x="0" y="0"/>
                </a:moveTo>
                <a:lnTo>
                  <a:pt x="7" y="7"/>
                </a:lnTo>
                <a:lnTo>
                  <a:pt x="7" y="7"/>
                </a:lnTo>
                <a:lnTo>
                  <a:pt x="0" y="0"/>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0" name="Freeform 164"/>
          <p:cNvSpPr>
            <a:spLocks/>
          </p:cNvSpPr>
          <p:nvPr/>
        </p:nvSpPr>
        <p:spPr bwMode="gray">
          <a:xfrm>
            <a:off x="6726043" y="2060465"/>
            <a:ext cx="8379" cy="8379"/>
          </a:xfrm>
          <a:custGeom>
            <a:avLst/>
            <a:gdLst/>
            <a:ahLst/>
            <a:cxnLst>
              <a:cxn ang="0">
                <a:pos x="0" y="0"/>
              </a:cxn>
              <a:cxn ang="0">
                <a:pos x="7" y="7"/>
              </a:cxn>
              <a:cxn ang="0">
                <a:pos x="7" y="7"/>
              </a:cxn>
              <a:cxn ang="0">
                <a:pos x="0" y="0"/>
              </a:cxn>
            </a:cxnLst>
            <a:rect l="0" t="0" r="r" b="b"/>
            <a:pathLst>
              <a:path w="7" h="7">
                <a:moveTo>
                  <a:pt x="0" y="0"/>
                </a:moveTo>
                <a:lnTo>
                  <a:pt x="7" y="7"/>
                </a:lnTo>
                <a:lnTo>
                  <a:pt x="7" y="7"/>
                </a:lnTo>
                <a:lnTo>
                  <a:pt x="0" y="0"/>
                </a:lnTo>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1" name="Freeform 165"/>
          <p:cNvSpPr>
            <a:spLocks/>
          </p:cNvSpPr>
          <p:nvPr/>
        </p:nvSpPr>
        <p:spPr bwMode="gray">
          <a:xfrm>
            <a:off x="6734422" y="2060465"/>
            <a:ext cx="6982" cy="8379"/>
          </a:xfrm>
          <a:custGeom>
            <a:avLst/>
            <a:gdLst/>
            <a:ahLst/>
            <a:cxnLst>
              <a:cxn ang="0">
                <a:pos x="0" y="7"/>
              </a:cxn>
              <a:cxn ang="0">
                <a:pos x="7" y="0"/>
              </a:cxn>
              <a:cxn ang="0">
                <a:pos x="7" y="0"/>
              </a:cxn>
              <a:cxn ang="0">
                <a:pos x="7" y="7"/>
              </a:cxn>
              <a:cxn ang="0">
                <a:pos x="7" y="7"/>
              </a:cxn>
              <a:cxn ang="0">
                <a:pos x="0" y="7"/>
              </a:cxn>
            </a:cxnLst>
            <a:rect l="0" t="0" r="r" b="b"/>
            <a:pathLst>
              <a:path w="7" h="7">
                <a:moveTo>
                  <a:pt x="0" y="7"/>
                </a:moveTo>
                <a:lnTo>
                  <a:pt x="7" y="0"/>
                </a:lnTo>
                <a:lnTo>
                  <a:pt x="7" y="0"/>
                </a:lnTo>
                <a:lnTo>
                  <a:pt x="7" y="7"/>
                </a:lnTo>
                <a:lnTo>
                  <a:pt x="7" y="7"/>
                </a:lnTo>
                <a:lnTo>
                  <a:pt x="0" y="7"/>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2" name="Freeform 166"/>
          <p:cNvSpPr>
            <a:spLocks/>
          </p:cNvSpPr>
          <p:nvPr/>
        </p:nvSpPr>
        <p:spPr bwMode="gray">
          <a:xfrm>
            <a:off x="6734422" y="2060465"/>
            <a:ext cx="6982" cy="8379"/>
          </a:xfrm>
          <a:custGeom>
            <a:avLst/>
            <a:gdLst/>
            <a:ahLst/>
            <a:cxnLst>
              <a:cxn ang="0">
                <a:pos x="0" y="7"/>
              </a:cxn>
              <a:cxn ang="0">
                <a:pos x="7" y="0"/>
              </a:cxn>
              <a:cxn ang="0">
                <a:pos x="7" y="0"/>
              </a:cxn>
              <a:cxn ang="0">
                <a:pos x="7" y="7"/>
              </a:cxn>
              <a:cxn ang="0">
                <a:pos x="7" y="7"/>
              </a:cxn>
              <a:cxn ang="0">
                <a:pos x="0" y="7"/>
              </a:cxn>
            </a:cxnLst>
            <a:rect l="0" t="0" r="r" b="b"/>
            <a:pathLst>
              <a:path w="7" h="7">
                <a:moveTo>
                  <a:pt x="0" y="7"/>
                </a:moveTo>
                <a:lnTo>
                  <a:pt x="7" y="0"/>
                </a:lnTo>
                <a:lnTo>
                  <a:pt x="7" y="0"/>
                </a:lnTo>
                <a:lnTo>
                  <a:pt x="7" y="7"/>
                </a:lnTo>
                <a:lnTo>
                  <a:pt x="7" y="7"/>
                </a:lnTo>
                <a:lnTo>
                  <a:pt x="0" y="7"/>
                </a:lnTo>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3" name="Freeform 167"/>
          <p:cNvSpPr>
            <a:spLocks/>
          </p:cNvSpPr>
          <p:nvPr/>
        </p:nvSpPr>
        <p:spPr bwMode="gray">
          <a:xfrm>
            <a:off x="6741404" y="2104862"/>
            <a:ext cx="8379" cy="25137"/>
          </a:xfrm>
          <a:custGeom>
            <a:avLst/>
            <a:gdLst/>
            <a:ahLst/>
            <a:cxnLst>
              <a:cxn ang="0">
                <a:pos x="0" y="0"/>
              </a:cxn>
              <a:cxn ang="0">
                <a:pos x="7" y="7"/>
              </a:cxn>
              <a:cxn ang="0">
                <a:pos x="7" y="14"/>
              </a:cxn>
              <a:cxn ang="0">
                <a:pos x="7" y="14"/>
              </a:cxn>
              <a:cxn ang="0">
                <a:pos x="7" y="21"/>
              </a:cxn>
              <a:cxn ang="0">
                <a:pos x="0" y="14"/>
              </a:cxn>
              <a:cxn ang="0">
                <a:pos x="0" y="0"/>
              </a:cxn>
            </a:cxnLst>
            <a:rect l="0" t="0" r="r" b="b"/>
            <a:pathLst>
              <a:path w="7" h="21">
                <a:moveTo>
                  <a:pt x="0" y="0"/>
                </a:moveTo>
                <a:lnTo>
                  <a:pt x="7" y="7"/>
                </a:lnTo>
                <a:lnTo>
                  <a:pt x="7" y="14"/>
                </a:lnTo>
                <a:lnTo>
                  <a:pt x="7" y="14"/>
                </a:lnTo>
                <a:lnTo>
                  <a:pt x="7" y="21"/>
                </a:lnTo>
                <a:lnTo>
                  <a:pt x="0" y="14"/>
                </a:lnTo>
                <a:lnTo>
                  <a:pt x="0" y="0"/>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4" name="Freeform 168"/>
          <p:cNvSpPr>
            <a:spLocks/>
          </p:cNvSpPr>
          <p:nvPr/>
        </p:nvSpPr>
        <p:spPr bwMode="gray">
          <a:xfrm>
            <a:off x="6741404" y="2104862"/>
            <a:ext cx="8379" cy="25137"/>
          </a:xfrm>
          <a:custGeom>
            <a:avLst/>
            <a:gdLst/>
            <a:ahLst/>
            <a:cxnLst>
              <a:cxn ang="0">
                <a:pos x="0" y="0"/>
              </a:cxn>
              <a:cxn ang="0">
                <a:pos x="7" y="7"/>
              </a:cxn>
              <a:cxn ang="0">
                <a:pos x="7" y="14"/>
              </a:cxn>
              <a:cxn ang="0">
                <a:pos x="7" y="14"/>
              </a:cxn>
              <a:cxn ang="0">
                <a:pos x="7" y="21"/>
              </a:cxn>
              <a:cxn ang="0">
                <a:pos x="0" y="14"/>
              </a:cxn>
              <a:cxn ang="0">
                <a:pos x="0" y="0"/>
              </a:cxn>
            </a:cxnLst>
            <a:rect l="0" t="0" r="r" b="b"/>
            <a:pathLst>
              <a:path w="7" h="21">
                <a:moveTo>
                  <a:pt x="0" y="0"/>
                </a:moveTo>
                <a:lnTo>
                  <a:pt x="7" y="7"/>
                </a:lnTo>
                <a:lnTo>
                  <a:pt x="7" y="14"/>
                </a:lnTo>
                <a:lnTo>
                  <a:pt x="7" y="14"/>
                </a:lnTo>
                <a:lnTo>
                  <a:pt x="7" y="21"/>
                </a:lnTo>
                <a:lnTo>
                  <a:pt x="0" y="14"/>
                </a:lnTo>
                <a:lnTo>
                  <a:pt x="0" y="0"/>
                </a:lnTo>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5" name="Freeform 176"/>
          <p:cNvSpPr>
            <a:spLocks/>
          </p:cNvSpPr>
          <p:nvPr/>
        </p:nvSpPr>
        <p:spPr bwMode="gray">
          <a:xfrm>
            <a:off x="6451463" y="1964635"/>
            <a:ext cx="155010" cy="303039"/>
          </a:xfrm>
          <a:custGeom>
            <a:avLst/>
            <a:gdLst/>
            <a:ahLst/>
            <a:cxnLst>
              <a:cxn ang="0">
                <a:pos x="0" y="35"/>
              </a:cxn>
              <a:cxn ang="0">
                <a:pos x="28" y="28"/>
              </a:cxn>
              <a:cxn ang="0">
                <a:pos x="127" y="0"/>
              </a:cxn>
              <a:cxn ang="0">
                <a:pos x="127" y="7"/>
              </a:cxn>
              <a:cxn ang="0">
                <a:pos x="134" y="14"/>
              </a:cxn>
              <a:cxn ang="0">
                <a:pos x="127" y="28"/>
              </a:cxn>
              <a:cxn ang="0">
                <a:pos x="127" y="35"/>
              </a:cxn>
              <a:cxn ang="0">
                <a:pos x="134" y="42"/>
              </a:cxn>
              <a:cxn ang="0">
                <a:pos x="134" y="50"/>
              </a:cxn>
              <a:cxn ang="0">
                <a:pos x="134" y="50"/>
              </a:cxn>
              <a:cxn ang="0">
                <a:pos x="134" y="64"/>
              </a:cxn>
              <a:cxn ang="0">
                <a:pos x="120" y="78"/>
              </a:cxn>
              <a:cxn ang="0">
                <a:pos x="120" y="78"/>
              </a:cxn>
              <a:cxn ang="0">
                <a:pos x="113" y="78"/>
              </a:cxn>
              <a:cxn ang="0">
                <a:pos x="113" y="85"/>
              </a:cxn>
              <a:cxn ang="0">
                <a:pos x="113" y="99"/>
              </a:cxn>
              <a:cxn ang="0">
                <a:pos x="113" y="114"/>
              </a:cxn>
              <a:cxn ang="0">
                <a:pos x="113" y="121"/>
              </a:cxn>
              <a:cxn ang="0">
                <a:pos x="113" y="128"/>
              </a:cxn>
              <a:cxn ang="0">
                <a:pos x="113" y="135"/>
              </a:cxn>
              <a:cxn ang="0">
                <a:pos x="113" y="135"/>
              </a:cxn>
              <a:cxn ang="0">
                <a:pos x="106" y="142"/>
              </a:cxn>
              <a:cxn ang="0">
                <a:pos x="106" y="156"/>
              </a:cxn>
              <a:cxn ang="0">
                <a:pos x="106" y="163"/>
              </a:cxn>
              <a:cxn ang="0">
                <a:pos x="113" y="185"/>
              </a:cxn>
              <a:cxn ang="0">
                <a:pos x="113" y="199"/>
              </a:cxn>
              <a:cxn ang="0">
                <a:pos x="113" y="213"/>
              </a:cxn>
              <a:cxn ang="0">
                <a:pos x="113" y="220"/>
              </a:cxn>
              <a:cxn ang="0">
                <a:pos x="113" y="227"/>
              </a:cxn>
              <a:cxn ang="0">
                <a:pos x="113" y="234"/>
              </a:cxn>
              <a:cxn ang="0">
                <a:pos x="120" y="241"/>
              </a:cxn>
              <a:cxn ang="0">
                <a:pos x="63" y="256"/>
              </a:cxn>
              <a:cxn ang="0">
                <a:pos x="63" y="249"/>
              </a:cxn>
              <a:cxn ang="0">
                <a:pos x="63" y="241"/>
              </a:cxn>
              <a:cxn ang="0">
                <a:pos x="49" y="177"/>
              </a:cxn>
              <a:cxn ang="0">
                <a:pos x="35" y="170"/>
              </a:cxn>
              <a:cxn ang="0">
                <a:pos x="35" y="177"/>
              </a:cxn>
              <a:cxn ang="0">
                <a:pos x="28" y="170"/>
              </a:cxn>
              <a:cxn ang="0">
                <a:pos x="35" y="163"/>
              </a:cxn>
              <a:cxn ang="0">
                <a:pos x="28" y="149"/>
              </a:cxn>
              <a:cxn ang="0">
                <a:pos x="28" y="142"/>
              </a:cxn>
              <a:cxn ang="0">
                <a:pos x="21" y="128"/>
              </a:cxn>
              <a:cxn ang="0">
                <a:pos x="21" y="114"/>
              </a:cxn>
              <a:cxn ang="0">
                <a:pos x="21" y="114"/>
              </a:cxn>
              <a:cxn ang="0">
                <a:pos x="21" y="106"/>
              </a:cxn>
              <a:cxn ang="0">
                <a:pos x="21" y="99"/>
              </a:cxn>
              <a:cxn ang="0">
                <a:pos x="21" y="92"/>
              </a:cxn>
              <a:cxn ang="0">
                <a:pos x="21" y="85"/>
              </a:cxn>
              <a:cxn ang="0">
                <a:pos x="14" y="78"/>
              </a:cxn>
              <a:cxn ang="0">
                <a:pos x="7" y="71"/>
              </a:cxn>
              <a:cxn ang="0">
                <a:pos x="7" y="57"/>
              </a:cxn>
              <a:cxn ang="0">
                <a:pos x="7" y="50"/>
              </a:cxn>
              <a:cxn ang="0">
                <a:pos x="7" y="42"/>
              </a:cxn>
              <a:cxn ang="0">
                <a:pos x="7" y="42"/>
              </a:cxn>
              <a:cxn ang="0">
                <a:pos x="0" y="35"/>
              </a:cxn>
            </a:cxnLst>
            <a:rect l="0" t="0" r="r" b="b"/>
            <a:pathLst>
              <a:path w="134" h="256">
                <a:moveTo>
                  <a:pt x="0" y="35"/>
                </a:moveTo>
                <a:lnTo>
                  <a:pt x="28" y="28"/>
                </a:lnTo>
                <a:lnTo>
                  <a:pt x="127" y="0"/>
                </a:lnTo>
                <a:lnTo>
                  <a:pt x="127" y="7"/>
                </a:lnTo>
                <a:lnTo>
                  <a:pt x="134" y="14"/>
                </a:lnTo>
                <a:lnTo>
                  <a:pt x="127" y="28"/>
                </a:lnTo>
                <a:lnTo>
                  <a:pt x="127" y="35"/>
                </a:lnTo>
                <a:lnTo>
                  <a:pt x="134" y="42"/>
                </a:lnTo>
                <a:lnTo>
                  <a:pt x="134" y="50"/>
                </a:lnTo>
                <a:lnTo>
                  <a:pt x="134" y="50"/>
                </a:lnTo>
                <a:lnTo>
                  <a:pt x="134" y="64"/>
                </a:lnTo>
                <a:lnTo>
                  <a:pt x="120" y="78"/>
                </a:lnTo>
                <a:lnTo>
                  <a:pt x="120" y="78"/>
                </a:lnTo>
                <a:lnTo>
                  <a:pt x="113" y="78"/>
                </a:lnTo>
                <a:lnTo>
                  <a:pt x="113" y="85"/>
                </a:lnTo>
                <a:lnTo>
                  <a:pt x="113" y="99"/>
                </a:lnTo>
                <a:lnTo>
                  <a:pt x="113" y="114"/>
                </a:lnTo>
                <a:lnTo>
                  <a:pt x="113" y="121"/>
                </a:lnTo>
                <a:lnTo>
                  <a:pt x="113" y="128"/>
                </a:lnTo>
                <a:lnTo>
                  <a:pt x="113" y="135"/>
                </a:lnTo>
                <a:lnTo>
                  <a:pt x="113" y="135"/>
                </a:lnTo>
                <a:lnTo>
                  <a:pt x="106" y="142"/>
                </a:lnTo>
                <a:lnTo>
                  <a:pt x="106" y="156"/>
                </a:lnTo>
                <a:lnTo>
                  <a:pt x="106" y="163"/>
                </a:lnTo>
                <a:lnTo>
                  <a:pt x="113" y="185"/>
                </a:lnTo>
                <a:lnTo>
                  <a:pt x="113" y="199"/>
                </a:lnTo>
                <a:lnTo>
                  <a:pt x="113" y="213"/>
                </a:lnTo>
                <a:lnTo>
                  <a:pt x="113" y="220"/>
                </a:lnTo>
                <a:lnTo>
                  <a:pt x="113" y="227"/>
                </a:lnTo>
                <a:lnTo>
                  <a:pt x="113" y="234"/>
                </a:lnTo>
                <a:lnTo>
                  <a:pt x="120" y="241"/>
                </a:lnTo>
                <a:lnTo>
                  <a:pt x="63" y="256"/>
                </a:lnTo>
                <a:lnTo>
                  <a:pt x="63" y="249"/>
                </a:lnTo>
                <a:lnTo>
                  <a:pt x="63" y="241"/>
                </a:lnTo>
                <a:lnTo>
                  <a:pt x="49" y="177"/>
                </a:lnTo>
                <a:lnTo>
                  <a:pt x="35" y="170"/>
                </a:lnTo>
                <a:lnTo>
                  <a:pt x="35" y="177"/>
                </a:lnTo>
                <a:lnTo>
                  <a:pt x="28" y="170"/>
                </a:lnTo>
                <a:lnTo>
                  <a:pt x="35" y="163"/>
                </a:lnTo>
                <a:lnTo>
                  <a:pt x="28" y="149"/>
                </a:lnTo>
                <a:lnTo>
                  <a:pt x="28" y="142"/>
                </a:lnTo>
                <a:lnTo>
                  <a:pt x="21" y="128"/>
                </a:lnTo>
                <a:lnTo>
                  <a:pt x="21" y="114"/>
                </a:lnTo>
                <a:lnTo>
                  <a:pt x="21" y="114"/>
                </a:lnTo>
                <a:lnTo>
                  <a:pt x="21" y="106"/>
                </a:lnTo>
                <a:lnTo>
                  <a:pt x="21" y="99"/>
                </a:lnTo>
                <a:lnTo>
                  <a:pt x="21" y="92"/>
                </a:lnTo>
                <a:lnTo>
                  <a:pt x="21" y="85"/>
                </a:lnTo>
                <a:lnTo>
                  <a:pt x="14" y="78"/>
                </a:lnTo>
                <a:lnTo>
                  <a:pt x="7" y="71"/>
                </a:lnTo>
                <a:lnTo>
                  <a:pt x="7" y="57"/>
                </a:lnTo>
                <a:lnTo>
                  <a:pt x="7" y="50"/>
                </a:lnTo>
                <a:lnTo>
                  <a:pt x="7" y="42"/>
                </a:lnTo>
                <a:lnTo>
                  <a:pt x="7" y="42"/>
                </a:lnTo>
                <a:lnTo>
                  <a:pt x="0" y="35"/>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16" name="Freeform 175"/>
          <p:cNvSpPr>
            <a:spLocks/>
          </p:cNvSpPr>
          <p:nvPr/>
        </p:nvSpPr>
        <p:spPr bwMode="gray">
          <a:xfrm>
            <a:off x="6574357" y="1929722"/>
            <a:ext cx="148028" cy="319796"/>
          </a:xfrm>
          <a:custGeom>
            <a:avLst/>
            <a:gdLst/>
            <a:ahLst/>
            <a:cxnLst>
              <a:cxn ang="0">
                <a:pos x="14" y="270"/>
              </a:cxn>
              <a:cxn ang="0">
                <a:pos x="7" y="263"/>
              </a:cxn>
              <a:cxn ang="0">
                <a:pos x="7" y="256"/>
              </a:cxn>
              <a:cxn ang="0">
                <a:pos x="7" y="249"/>
              </a:cxn>
              <a:cxn ang="0">
                <a:pos x="7" y="242"/>
              </a:cxn>
              <a:cxn ang="0">
                <a:pos x="7" y="228"/>
              </a:cxn>
              <a:cxn ang="0">
                <a:pos x="7" y="214"/>
              </a:cxn>
              <a:cxn ang="0">
                <a:pos x="0" y="192"/>
              </a:cxn>
              <a:cxn ang="0">
                <a:pos x="0" y="185"/>
              </a:cxn>
              <a:cxn ang="0">
                <a:pos x="0" y="178"/>
              </a:cxn>
              <a:cxn ang="0">
                <a:pos x="7" y="171"/>
              </a:cxn>
              <a:cxn ang="0">
                <a:pos x="7" y="164"/>
              </a:cxn>
              <a:cxn ang="0">
                <a:pos x="7" y="157"/>
              </a:cxn>
              <a:cxn ang="0">
                <a:pos x="7" y="150"/>
              </a:cxn>
              <a:cxn ang="0">
                <a:pos x="7" y="143"/>
              </a:cxn>
              <a:cxn ang="0">
                <a:pos x="7" y="128"/>
              </a:cxn>
              <a:cxn ang="0">
                <a:pos x="7" y="121"/>
              </a:cxn>
              <a:cxn ang="0">
                <a:pos x="7" y="114"/>
              </a:cxn>
              <a:cxn ang="0">
                <a:pos x="14" y="107"/>
              </a:cxn>
              <a:cxn ang="0">
                <a:pos x="14" y="107"/>
              </a:cxn>
              <a:cxn ang="0">
                <a:pos x="28" y="93"/>
              </a:cxn>
              <a:cxn ang="0">
                <a:pos x="28" y="86"/>
              </a:cxn>
              <a:cxn ang="0">
                <a:pos x="28" y="79"/>
              </a:cxn>
              <a:cxn ang="0">
                <a:pos x="28" y="71"/>
              </a:cxn>
              <a:cxn ang="0">
                <a:pos x="21" y="64"/>
              </a:cxn>
              <a:cxn ang="0">
                <a:pos x="21" y="57"/>
              </a:cxn>
              <a:cxn ang="0">
                <a:pos x="28" y="43"/>
              </a:cxn>
              <a:cxn ang="0">
                <a:pos x="21" y="36"/>
              </a:cxn>
              <a:cxn ang="0">
                <a:pos x="21" y="36"/>
              </a:cxn>
              <a:cxn ang="0">
                <a:pos x="21" y="29"/>
              </a:cxn>
              <a:cxn ang="0">
                <a:pos x="21" y="29"/>
              </a:cxn>
              <a:cxn ang="0">
                <a:pos x="28" y="15"/>
              </a:cxn>
              <a:cxn ang="0">
                <a:pos x="28" y="8"/>
              </a:cxn>
              <a:cxn ang="0">
                <a:pos x="36" y="0"/>
              </a:cxn>
              <a:cxn ang="0">
                <a:pos x="36" y="0"/>
              </a:cxn>
              <a:cxn ang="0">
                <a:pos x="43" y="0"/>
              </a:cxn>
              <a:cxn ang="0">
                <a:pos x="43" y="0"/>
              </a:cxn>
              <a:cxn ang="0">
                <a:pos x="92" y="143"/>
              </a:cxn>
              <a:cxn ang="0">
                <a:pos x="99" y="164"/>
              </a:cxn>
              <a:cxn ang="0">
                <a:pos x="99" y="171"/>
              </a:cxn>
              <a:cxn ang="0">
                <a:pos x="99" y="178"/>
              </a:cxn>
              <a:cxn ang="0">
                <a:pos x="107" y="185"/>
              </a:cxn>
              <a:cxn ang="0">
                <a:pos x="114" y="185"/>
              </a:cxn>
              <a:cxn ang="0">
                <a:pos x="121" y="192"/>
              </a:cxn>
              <a:cxn ang="0">
                <a:pos x="121" y="199"/>
              </a:cxn>
              <a:cxn ang="0">
                <a:pos x="128" y="206"/>
              </a:cxn>
              <a:cxn ang="0">
                <a:pos x="128" y="206"/>
              </a:cxn>
              <a:cxn ang="0">
                <a:pos x="128" y="206"/>
              </a:cxn>
              <a:cxn ang="0">
                <a:pos x="128" y="221"/>
              </a:cxn>
              <a:cxn ang="0">
                <a:pos x="128" y="228"/>
              </a:cxn>
              <a:cxn ang="0">
                <a:pos x="128" y="228"/>
              </a:cxn>
              <a:cxn ang="0">
                <a:pos x="121" y="228"/>
              </a:cxn>
              <a:cxn ang="0">
                <a:pos x="114" y="228"/>
              </a:cxn>
              <a:cxn ang="0">
                <a:pos x="114" y="235"/>
              </a:cxn>
              <a:cxn ang="0">
                <a:pos x="107" y="235"/>
              </a:cxn>
              <a:cxn ang="0">
                <a:pos x="107" y="242"/>
              </a:cxn>
              <a:cxn ang="0">
                <a:pos x="99" y="256"/>
              </a:cxn>
              <a:cxn ang="0">
                <a:pos x="14" y="270"/>
              </a:cxn>
            </a:cxnLst>
            <a:rect l="0" t="0" r="r" b="b"/>
            <a:pathLst>
              <a:path w="128" h="270">
                <a:moveTo>
                  <a:pt x="14" y="270"/>
                </a:moveTo>
                <a:lnTo>
                  <a:pt x="7" y="263"/>
                </a:lnTo>
                <a:lnTo>
                  <a:pt x="7" y="256"/>
                </a:lnTo>
                <a:lnTo>
                  <a:pt x="7" y="249"/>
                </a:lnTo>
                <a:lnTo>
                  <a:pt x="7" y="242"/>
                </a:lnTo>
                <a:lnTo>
                  <a:pt x="7" y="228"/>
                </a:lnTo>
                <a:lnTo>
                  <a:pt x="7" y="214"/>
                </a:lnTo>
                <a:lnTo>
                  <a:pt x="0" y="192"/>
                </a:lnTo>
                <a:lnTo>
                  <a:pt x="0" y="185"/>
                </a:lnTo>
                <a:lnTo>
                  <a:pt x="0" y="178"/>
                </a:lnTo>
                <a:lnTo>
                  <a:pt x="7" y="171"/>
                </a:lnTo>
                <a:lnTo>
                  <a:pt x="7" y="164"/>
                </a:lnTo>
                <a:lnTo>
                  <a:pt x="7" y="157"/>
                </a:lnTo>
                <a:lnTo>
                  <a:pt x="7" y="150"/>
                </a:lnTo>
                <a:lnTo>
                  <a:pt x="7" y="143"/>
                </a:lnTo>
                <a:lnTo>
                  <a:pt x="7" y="128"/>
                </a:lnTo>
                <a:lnTo>
                  <a:pt x="7" y="121"/>
                </a:lnTo>
                <a:lnTo>
                  <a:pt x="7" y="114"/>
                </a:lnTo>
                <a:lnTo>
                  <a:pt x="14" y="107"/>
                </a:lnTo>
                <a:lnTo>
                  <a:pt x="14" y="107"/>
                </a:lnTo>
                <a:lnTo>
                  <a:pt x="28" y="93"/>
                </a:lnTo>
                <a:lnTo>
                  <a:pt x="28" y="86"/>
                </a:lnTo>
                <a:lnTo>
                  <a:pt x="28" y="79"/>
                </a:lnTo>
                <a:lnTo>
                  <a:pt x="28" y="71"/>
                </a:lnTo>
                <a:lnTo>
                  <a:pt x="21" y="64"/>
                </a:lnTo>
                <a:lnTo>
                  <a:pt x="21" y="57"/>
                </a:lnTo>
                <a:lnTo>
                  <a:pt x="28" y="43"/>
                </a:lnTo>
                <a:lnTo>
                  <a:pt x="21" y="36"/>
                </a:lnTo>
                <a:lnTo>
                  <a:pt x="21" y="36"/>
                </a:lnTo>
                <a:lnTo>
                  <a:pt x="21" y="29"/>
                </a:lnTo>
                <a:lnTo>
                  <a:pt x="21" y="29"/>
                </a:lnTo>
                <a:lnTo>
                  <a:pt x="28" y="15"/>
                </a:lnTo>
                <a:lnTo>
                  <a:pt x="28" y="8"/>
                </a:lnTo>
                <a:lnTo>
                  <a:pt x="36" y="0"/>
                </a:lnTo>
                <a:lnTo>
                  <a:pt x="36" y="0"/>
                </a:lnTo>
                <a:lnTo>
                  <a:pt x="43" y="0"/>
                </a:lnTo>
                <a:lnTo>
                  <a:pt x="43" y="0"/>
                </a:lnTo>
                <a:lnTo>
                  <a:pt x="92" y="143"/>
                </a:lnTo>
                <a:lnTo>
                  <a:pt x="99" y="164"/>
                </a:lnTo>
                <a:lnTo>
                  <a:pt x="99" y="171"/>
                </a:lnTo>
                <a:lnTo>
                  <a:pt x="99" y="178"/>
                </a:lnTo>
                <a:lnTo>
                  <a:pt x="107" y="185"/>
                </a:lnTo>
                <a:lnTo>
                  <a:pt x="114" y="185"/>
                </a:lnTo>
                <a:lnTo>
                  <a:pt x="121" y="192"/>
                </a:lnTo>
                <a:lnTo>
                  <a:pt x="121" y="199"/>
                </a:lnTo>
                <a:lnTo>
                  <a:pt x="128" y="206"/>
                </a:lnTo>
                <a:lnTo>
                  <a:pt x="128" y="206"/>
                </a:lnTo>
                <a:lnTo>
                  <a:pt x="128" y="206"/>
                </a:lnTo>
                <a:lnTo>
                  <a:pt x="128" y="221"/>
                </a:lnTo>
                <a:lnTo>
                  <a:pt x="128" y="228"/>
                </a:lnTo>
                <a:lnTo>
                  <a:pt x="128" y="228"/>
                </a:lnTo>
                <a:lnTo>
                  <a:pt x="121" y="228"/>
                </a:lnTo>
                <a:lnTo>
                  <a:pt x="114" y="228"/>
                </a:lnTo>
                <a:lnTo>
                  <a:pt x="114" y="235"/>
                </a:lnTo>
                <a:lnTo>
                  <a:pt x="107" y="235"/>
                </a:lnTo>
                <a:lnTo>
                  <a:pt x="107" y="242"/>
                </a:lnTo>
                <a:lnTo>
                  <a:pt x="99" y="256"/>
                </a:lnTo>
                <a:lnTo>
                  <a:pt x="14" y="270"/>
                </a:lnTo>
                <a:close/>
              </a:path>
            </a:pathLst>
          </a:custGeom>
          <a:solidFill>
            <a:srgbClr val="0066B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17" name="Freeform 177"/>
          <p:cNvSpPr>
            <a:spLocks/>
          </p:cNvSpPr>
          <p:nvPr/>
        </p:nvSpPr>
        <p:spPr bwMode="gray">
          <a:xfrm>
            <a:off x="6000398" y="2005134"/>
            <a:ext cx="550217" cy="506926"/>
          </a:xfrm>
          <a:custGeom>
            <a:avLst/>
            <a:gdLst/>
            <a:ahLst/>
            <a:cxnLst>
              <a:cxn ang="0">
                <a:pos x="0" y="370"/>
              </a:cxn>
              <a:cxn ang="0">
                <a:pos x="28" y="341"/>
              </a:cxn>
              <a:cxn ang="0">
                <a:pos x="43" y="327"/>
              </a:cxn>
              <a:cxn ang="0">
                <a:pos x="57" y="306"/>
              </a:cxn>
              <a:cxn ang="0">
                <a:pos x="43" y="285"/>
              </a:cxn>
              <a:cxn ang="0">
                <a:pos x="50" y="278"/>
              </a:cxn>
              <a:cxn ang="0">
                <a:pos x="36" y="270"/>
              </a:cxn>
              <a:cxn ang="0">
                <a:pos x="28" y="263"/>
              </a:cxn>
              <a:cxn ang="0">
                <a:pos x="43" y="249"/>
              </a:cxn>
              <a:cxn ang="0">
                <a:pos x="57" y="249"/>
              </a:cxn>
              <a:cxn ang="0">
                <a:pos x="92" y="235"/>
              </a:cxn>
              <a:cxn ang="0">
                <a:pos x="135" y="242"/>
              </a:cxn>
              <a:cxn ang="0">
                <a:pos x="163" y="235"/>
              </a:cxn>
              <a:cxn ang="0">
                <a:pos x="185" y="235"/>
              </a:cxn>
              <a:cxn ang="0">
                <a:pos x="192" y="221"/>
              </a:cxn>
              <a:cxn ang="0">
                <a:pos x="199" y="214"/>
              </a:cxn>
              <a:cxn ang="0">
                <a:pos x="213" y="199"/>
              </a:cxn>
              <a:cxn ang="0">
                <a:pos x="227" y="192"/>
              </a:cxn>
              <a:cxn ang="0">
                <a:pos x="227" y="178"/>
              </a:cxn>
              <a:cxn ang="0">
                <a:pos x="220" y="157"/>
              </a:cxn>
              <a:cxn ang="0">
                <a:pos x="227" y="150"/>
              </a:cxn>
              <a:cxn ang="0">
                <a:pos x="220" y="150"/>
              </a:cxn>
              <a:cxn ang="0">
                <a:pos x="213" y="142"/>
              </a:cxn>
              <a:cxn ang="0">
                <a:pos x="213" y="150"/>
              </a:cxn>
              <a:cxn ang="0">
                <a:pos x="206" y="135"/>
              </a:cxn>
              <a:cxn ang="0">
                <a:pos x="227" y="114"/>
              </a:cxn>
              <a:cxn ang="0">
                <a:pos x="241" y="100"/>
              </a:cxn>
              <a:cxn ang="0">
                <a:pos x="256" y="57"/>
              </a:cxn>
              <a:cxn ang="0">
                <a:pos x="291" y="29"/>
              </a:cxn>
              <a:cxn ang="0">
                <a:pos x="348" y="15"/>
              </a:cxn>
              <a:cxn ang="0">
                <a:pos x="398" y="7"/>
              </a:cxn>
              <a:cxn ang="0">
                <a:pos x="398" y="15"/>
              </a:cxn>
              <a:cxn ang="0">
                <a:pos x="398" y="36"/>
              </a:cxn>
              <a:cxn ang="0">
                <a:pos x="412" y="50"/>
              </a:cxn>
              <a:cxn ang="0">
                <a:pos x="412" y="64"/>
              </a:cxn>
              <a:cxn ang="0">
                <a:pos x="412" y="79"/>
              </a:cxn>
              <a:cxn ang="0">
                <a:pos x="412" y="93"/>
              </a:cxn>
              <a:cxn ang="0">
                <a:pos x="419" y="114"/>
              </a:cxn>
              <a:cxn ang="0">
                <a:pos x="419" y="135"/>
              </a:cxn>
              <a:cxn ang="0">
                <a:pos x="426" y="135"/>
              </a:cxn>
              <a:cxn ang="0">
                <a:pos x="454" y="214"/>
              </a:cxn>
              <a:cxn ang="0">
                <a:pos x="454" y="221"/>
              </a:cxn>
              <a:cxn ang="0">
                <a:pos x="454" y="292"/>
              </a:cxn>
              <a:cxn ang="0">
                <a:pos x="469" y="363"/>
              </a:cxn>
              <a:cxn ang="0">
                <a:pos x="476" y="377"/>
              </a:cxn>
              <a:cxn ang="0">
                <a:pos x="462" y="391"/>
              </a:cxn>
              <a:cxn ang="0">
                <a:pos x="462" y="413"/>
              </a:cxn>
              <a:cxn ang="0">
                <a:pos x="454" y="420"/>
              </a:cxn>
              <a:cxn ang="0">
                <a:pos x="447" y="427"/>
              </a:cxn>
              <a:cxn ang="0">
                <a:pos x="454" y="398"/>
              </a:cxn>
              <a:cxn ang="0">
                <a:pos x="440" y="384"/>
              </a:cxn>
              <a:cxn ang="0">
                <a:pos x="440" y="377"/>
              </a:cxn>
              <a:cxn ang="0">
                <a:pos x="447" y="391"/>
              </a:cxn>
              <a:cxn ang="0">
                <a:pos x="383" y="384"/>
              </a:cxn>
              <a:cxn ang="0">
                <a:pos x="376" y="377"/>
              </a:cxn>
              <a:cxn ang="0">
                <a:pos x="362" y="370"/>
              </a:cxn>
              <a:cxn ang="0">
                <a:pos x="355" y="356"/>
              </a:cxn>
              <a:cxn ang="0">
                <a:pos x="341" y="341"/>
              </a:cxn>
              <a:cxn ang="0">
                <a:pos x="334" y="334"/>
              </a:cxn>
              <a:cxn ang="0">
                <a:pos x="327" y="327"/>
              </a:cxn>
              <a:cxn ang="0">
                <a:pos x="156" y="370"/>
              </a:cxn>
              <a:cxn ang="0">
                <a:pos x="7" y="398"/>
              </a:cxn>
              <a:cxn ang="0">
                <a:pos x="0" y="370"/>
              </a:cxn>
            </a:cxnLst>
            <a:rect l="0" t="0" r="r" b="b"/>
            <a:pathLst>
              <a:path w="476" h="427">
                <a:moveTo>
                  <a:pt x="0" y="370"/>
                </a:moveTo>
                <a:lnTo>
                  <a:pt x="0" y="370"/>
                </a:lnTo>
                <a:lnTo>
                  <a:pt x="14" y="356"/>
                </a:lnTo>
                <a:lnTo>
                  <a:pt x="28" y="341"/>
                </a:lnTo>
                <a:lnTo>
                  <a:pt x="36" y="334"/>
                </a:lnTo>
                <a:lnTo>
                  <a:pt x="43" y="327"/>
                </a:lnTo>
                <a:lnTo>
                  <a:pt x="43" y="320"/>
                </a:lnTo>
                <a:lnTo>
                  <a:pt x="57" y="306"/>
                </a:lnTo>
                <a:lnTo>
                  <a:pt x="57" y="299"/>
                </a:lnTo>
                <a:lnTo>
                  <a:pt x="43" y="285"/>
                </a:lnTo>
                <a:lnTo>
                  <a:pt x="50" y="285"/>
                </a:lnTo>
                <a:lnTo>
                  <a:pt x="50" y="278"/>
                </a:lnTo>
                <a:lnTo>
                  <a:pt x="36" y="278"/>
                </a:lnTo>
                <a:lnTo>
                  <a:pt x="36" y="270"/>
                </a:lnTo>
                <a:lnTo>
                  <a:pt x="28" y="263"/>
                </a:lnTo>
                <a:lnTo>
                  <a:pt x="28" y="263"/>
                </a:lnTo>
                <a:lnTo>
                  <a:pt x="36" y="256"/>
                </a:lnTo>
                <a:lnTo>
                  <a:pt x="43" y="249"/>
                </a:lnTo>
                <a:lnTo>
                  <a:pt x="50" y="249"/>
                </a:lnTo>
                <a:lnTo>
                  <a:pt x="57" y="249"/>
                </a:lnTo>
                <a:lnTo>
                  <a:pt x="71" y="242"/>
                </a:lnTo>
                <a:lnTo>
                  <a:pt x="92" y="235"/>
                </a:lnTo>
                <a:lnTo>
                  <a:pt x="121" y="235"/>
                </a:lnTo>
                <a:lnTo>
                  <a:pt x="135" y="242"/>
                </a:lnTo>
                <a:lnTo>
                  <a:pt x="149" y="235"/>
                </a:lnTo>
                <a:lnTo>
                  <a:pt x="163" y="235"/>
                </a:lnTo>
                <a:lnTo>
                  <a:pt x="178" y="228"/>
                </a:lnTo>
                <a:lnTo>
                  <a:pt x="185" y="235"/>
                </a:lnTo>
                <a:lnTo>
                  <a:pt x="185" y="228"/>
                </a:lnTo>
                <a:lnTo>
                  <a:pt x="192" y="221"/>
                </a:lnTo>
                <a:lnTo>
                  <a:pt x="199" y="214"/>
                </a:lnTo>
                <a:lnTo>
                  <a:pt x="199" y="214"/>
                </a:lnTo>
                <a:lnTo>
                  <a:pt x="206" y="206"/>
                </a:lnTo>
                <a:lnTo>
                  <a:pt x="213" y="199"/>
                </a:lnTo>
                <a:lnTo>
                  <a:pt x="220" y="199"/>
                </a:lnTo>
                <a:lnTo>
                  <a:pt x="227" y="192"/>
                </a:lnTo>
                <a:lnTo>
                  <a:pt x="227" y="185"/>
                </a:lnTo>
                <a:lnTo>
                  <a:pt x="227" y="178"/>
                </a:lnTo>
                <a:lnTo>
                  <a:pt x="220" y="171"/>
                </a:lnTo>
                <a:lnTo>
                  <a:pt x="220" y="157"/>
                </a:lnTo>
                <a:lnTo>
                  <a:pt x="220" y="157"/>
                </a:lnTo>
                <a:lnTo>
                  <a:pt x="227" y="150"/>
                </a:lnTo>
                <a:lnTo>
                  <a:pt x="227" y="142"/>
                </a:lnTo>
                <a:lnTo>
                  <a:pt x="220" y="150"/>
                </a:lnTo>
                <a:lnTo>
                  <a:pt x="220" y="142"/>
                </a:lnTo>
                <a:lnTo>
                  <a:pt x="213" y="142"/>
                </a:lnTo>
                <a:lnTo>
                  <a:pt x="213" y="150"/>
                </a:lnTo>
                <a:lnTo>
                  <a:pt x="213" y="150"/>
                </a:lnTo>
                <a:lnTo>
                  <a:pt x="206" y="142"/>
                </a:lnTo>
                <a:lnTo>
                  <a:pt x="206" y="135"/>
                </a:lnTo>
                <a:lnTo>
                  <a:pt x="220" y="121"/>
                </a:lnTo>
                <a:lnTo>
                  <a:pt x="227" y="114"/>
                </a:lnTo>
                <a:lnTo>
                  <a:pt x="227" y="114"/>
                </a:lnTo>
                <a:lnTo>
                  <a:pt x="241" y="100"/>
                </a:lnTo>
                <a:lnTo>
                  <a:pt x="234" y="93"/>
                </a:lnTo>
                <a:lnTo>
                  <a:pt x="256" y="57"/>
                </a:lnTo>
                <a:lnTo>
                  <a:pt x="284" y="36"/>
                </a:lnTo>
                <a:lnTo>
                  <a:pt x="291" y="29"/>
                </a:lnTo>
                <a:lnTo>
                  <a:pt x="298" y="29"/>
                </a:lnTo>
                <a:lnTo>
                  <a:pt x="348" y="15"/>
                </a:lnTo>
                <a:lnTo>
                  <a:pt x="391" y="0"/>
                </a:lnTo>
                <a:lnTo>
                  <a:pt x="398" y="7"/>
                </a:lnTo>
                <a:lnTo>
                  <a:pt x="398" y="7"/>
                </a:lnTo>
                <a:lnTo>
                  <a:pt x="398" y="15"/>
                </a:lnTo>
                <a:lnTo>
                  <a:pt x="398" y="22"/>
                </a:lnTo>
                <a:lnTo>
                  <a:pt x="398" y="36"/>
                </a:lnTo>
                <a:lnTo>
                  <a:pt x="405" y="43"/>
                </a:lnTo>
                <a:lnTo>
                  <a:pt x="412" y="50"/>
                </a:lnTo>
                <a:lnTo>
                  <a:pt x="412" y="57"/>
                </a:lnTo>
                <a:lnTo>
                  <a:pt x="412" y="64"/>
                </a:lnTo>
                <a:lnTo>
                  <a:pt x="412" y="71"/>
                </a:lnTo>
                <a:lnTo>
                  <a:pt x="412" y="79"/>
                </a:lnTo>
                <a:lnTo>
                  <a:pt x="412" y="79"/>
                </a:lnTo>
                <a:lnTo>
                  <a:pt x="412" y="93"/>
                </a:lnTo>
                <a:lnTo>
                  <a:pt x="419" y="107"/>
                </a:lnTo>
                <a:lnTo>
                  <a:pt x="419" y="114"/>
                </a:lnTo>
                <a:lnTo>
                  <a:pt x="426" y="128"/>
                </a:lnTo>
                <a:lnTo>
                  <a:pt x="419" y="135"/>
                </a:lnTo>
                <a:lnTo>
                  <a:pt x="426" y="142"/>
                </a:lnTo>
                <a:lnTo>
                  <a:pt x="426" y="135"/>
                </a:lnTo>
                <a:lnTo>
                  <a:pt x="440" y="142"/>
                </a:lnTo>
                <a:lnTo>
                  <a:pt x="454" y="214"/>
                </a:lnTo>
                <a:lnTo>
                  <a:pt x="454" y="214"/>
                </a:lnTo>
                <a:lnTo>
                  <a:pt x="454" y="221"/>
                </a:lnTo>
                <a:lnTo>
                  <a:pt x="454" y="228"/>
                </a:lnTo>
                <a:lnTo>
                  <a:pt x="454" y="292"/>
                </a:lnTo>
                <a:lnTo>
                  <a:pt x="454" y="292"/>
                </a:lnTo>
                <a:lnTo>
                  <a:pt x="469" y="363"/>
                </a:lnTo>
                <a:lnTo>
                  <a:pt x="476" y="370"/>
                </a:lnTo>
                <a:lnTo>
                  <a:pt x="476" y="377"/>
                </a:lnTo>
                <a:lnTo>
                  <a:pt x="462" y="391"/>
                </a:lnTo>
                <a:lnTo>
                  <a:pt x="462" y="391"/>
                </a:lnTo>
                <a:lnTo>
                  <a:pt x="469" y="398"/>
                </a:lnTo>
                <a:lnTo>
                  <a:pt x="462" y="413"/>
                </a:lnTo>
                <a:lnTo>
                  <a:pt x="462" y="420"/>
                </a:lnTo>
                <a:lnTo>
                  <a:pt x="454" y="420"/>
                </a:lnTo>
                <a:lnTo>
                  <a:pt x="454" y="427"/>
                </a:lnTo>
                <a:lnTo>
                  <a:pt x="447" y="427"/>
                </a:lnTo>
                <a:lnTo>
                  <a:pt x="454" y="413"/>
                </a:lnTo>
                <a:lnTo>
                  <a:pt x="454" y="398"/>
                </a:lnTo>
                <a:lnTo>
                  <a:pt x="447" y="384"/>
                </a:lnTo>
                <a:lnTo>
                  <a:pt x="440" y="384"/>
                </a:lnTo>
                <a:lnTo>
                  <a:pt x="440" y="377"/>
                </a:lnTo>
                <a:lnTo>
                  <a:pt x="440" y="377"/>
                </a:lnTo>
                <a:lnTo>
                  <a:pt x="440" y="384"/>
                </a:lnTo>
                <a:lnTo>
                  <a:pt x="447" y="391"/>
                </a:lnTo>
                <a:lnTo>
                  <a:pt x="454" y="405"/>
                </a:lnTo>
                <a:lnTo>
                  <a:pt x="383" y="384"/>
                </a:lnTo>
                <a:lnTo>
                  <a:pt x="383" y="377"/>
                </a:lnTo>
                <a:lnTo>
                  <a:pt x="376" y="377"/>
                </a:lnTo>
                <a:lnTo>
                  <a:pt x="369" y="377"/>
                </a:lnTo>
                <a:lnTo>
                  <a:pt x="362" y="370"/>
                </a:lnTo>
                <a:lnTo>
                  <a:pt x="355" y="363"/>
                </a:lnTo>
                <a:lnTo>
                  <a:pt x="355" y="356"/>
                </a:lnTo>
                <a:lnTo>
                  <a:pt x="348" y="341"/>
                </a:lnTo>
                <a:lnTo>
                  <a:pt x="341" y="341"/>
                </a:lnTo>
                <a:lnTo>
                  <a:pt x="334" y="341"/>
                </a:lnTo>
                <a:lnTo>
                  <a:pt x="334" y="334"/>
                </a:lnTo>
                <a:lnTo>
                  <a:pt x="327" y="334"/>
                </a:lnTo>
                <a:lnTo>
                  <a:pt x="327" y="327"/>
                </a:lnTo>
                <a:lnTo>
                  <a:pt x="256" y="349"/>
                </a:lnTo>
                <a:lnTo>
                  <a:pt x="156" y="370"/>
                </a:lnTo>
                <a:lnTo>
                  <a:pt x="64" y="384"/>
                </a:lnTo>
                <a:lnTo>
                  <a:pt x="7" y="398"/>
                </a:lnTo>
                <a:lnTo>
                  <a:pt x="0" y="370"/>
                </a:lnTo>
                <a:lnTo>
                  <a:pt x="0" y="370"/>
                </a:lnTo>
                <a:close/>
              </a:path>
            </a:pathLst>
          </a:custGeom>
          <a:solidFill>
            <a:srgbClr val="0066B2"/>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18" name="Freeform 94"/>
          <p:cNvSpPr>
            <a:spLocks/>
          </p:cNvSpPr>
          <p:nvPr/>
        </p:nvSpPr>
        <p:spPr bwMode="gray">
          <a:xfrm>
            <a:off x="5166691" y="3143273"/>
            <a:ext cx="776450" cy="284885"/>
          </a:xfrm>
          <a:custGeom>
            <a:avLst/>
            <a:gdLst/>
            <a:ahLst/>
            <a:cxnLst>
              <a:cxn ang="0">
                <a:pos x="0" y="234"/>
              </a:cxn>
              <a:cxn ang="0">
                <a:pos x="14" y="227"/>
              </a:cxn>
              <a:cxn ang="0">
                <a:pos x="21" y="220"/>
              </a:cxn>
              <a:cxn ang="0">
                <a:pos x="14" y="199"/>
              </a:cxn>
              <a:cxn ang="0">
                <a:pos x="14" y="192"/>
              </a:cxn>
              <a:cxn ang="0">
                <a:pos x="21" y="192"/>
              </a:cxn>
              <a:cxn ang="0">
                <a:pos x="21" y="184"/>
              </a:cxn>
              <a:cxn ang="0">
                <a:pos x="28" y="177"/>
              </a:cxn>
              <a:cxn ang="0">
                <a:pos x="28" y="163"/>
              </a:cxn>
              <a:cxn ang="0">
                <a:pos x="28" y="163"/>
              </a:cxn>
              <a:cxn ang="0">
                <a:pos x="43" y="156"/>
              </a:cxn>
              <a:cxn ang="0">
                <a:pos x="43" y="142"/>
              </a:cxn>
              <a:cxn ang="0">
                <a:pos x="43" y="135"/>
              </a:cxn>
              <a:cxn ang="0">
                <a:pos x="50" y="120"/>
              </a:cxn>
              <a:cxn ang="0">
                <a:pos x="50" y="106"/>
              </a:cxn>
              <a:cxn ang="0">
                <a:pos x="57" y="92"/>
              </a:cxn>
              <a:cxn ang="0">
                <a:pos x="50" y="85"/>
              </a:cxn>
              <a:cxn ang="0">
                <a:pos x="57" y="85"/>
              </a:cxn>
              <a:cxn ang="0">
                <a:pos x="170" y="71"/>
              </a:cxn>
              <a:cxn ang="0">
                <a:pos x="170" y="56"/>
              </a:cxn>
              <a:cxn ang="0">
                <a:pos x="192" y="56"/>
              </a:cxn>
              <a:cxn ang="0">
                <a:pos x="256" y="49"/>
              </a:cxn>
              <a:cxn ang="0">
                <a:pos x="334" y="42"/>
              </a:cxn>
              <a:cxn ang="0">
                <a:pos x="398" y="35"/>
              </a:cxn>
              <a:cxn ang="0">
                <a:pos x="454" y="28"/>
              </a:cxn>
              <a:cxn ang="0">
                <a:pos x="511" y="21"/>
              </a:cxn>
              <a:cxn ang="0">
                <a:pos x="540" y="21"/>
              </a:cxn>
              <a:cxn ang="0">
                <a:pos x="611" y="7"/>
              </a:cxn>
              <a:cxn ang="0">
                <a:pos x="667" y="0"/>
              </a:cxn>
              <a:cxn ang="0">
                <a:pos x="674" y="7"/>
              </a:cxn>
              <a:cxn ang="0">
                <a:pos x="674" y="21"/>
              </a:cxn>
              <a:cxn ang="0">
                <a:pos x="660" y="35"/>
              </a:cxn>
              <a:cxn ang="0">
                <a:pos x="646" y="56"/>
              </a:cxn>
              <a:cxn ang="0">
                <a:pos x="632" y="56"/>
              </a:cxn>
              <a:cxn ang="0">
                <a:pos x="625" y="64"/>
              </a:cxn>
              <a:cxn ang="0">
                <a:pos x="611" y="71"/>
              </a:cxn>
              <a:cxn ang="0">
                <a:pos x="596" y="71"/>
              </a:cxn>
              <a:cxn ang="0">
                <a:pos x="596" y="78"/>
              </a:cxn>
              <a:cxn ang="0">
                <a:pos x="589" y="92"/>
              </a:cxn>
              <a:cxn ang="0">
                <a:pos x="575" y="99"/>
              </a:cxn>
              <a:cxn ang="0">
                <a:pos x="547" y="120"/>
              </a:cxn>
              <a:cxn ang="0">
                <a:pos x="525" y="128"/>
              </a:cxn>
              <a:cxn ang="0">
                <a:pos x="511" y="142"/>
              </a:cxn>
              <a:cxn ang="0">
                <a:pos x="504" y="156"/>
              </a:cxn>
              <a:cxn ang="0">
                <a:pos x="490" y="163"/>
              </a:cxn>
              <a:cxn ang="0">
                <a:pos x="454" y="192"/>
              </a:cxn>
              <a:cxn ang="0">
                <a:pos x="291" y="213"/>
              </a:cxn>
              <a:cxn ang="0">
                <a:pos x="177" y="227"/>
              </a:cxn>
              <a:cxn ang="0">
                <a:pos x="114" y="227"/>
              </a:cxn>
            </a:cxnLst>
            <a:rect l="0" t="0" r="r" b="b"/>
            <a:pathLst>
              <a:path w="674" h="241">
                <a:moveTo>
                  <a:pt x="0" y="241"/>
                </a:moveTo>
                <a:lnTo>
                  <a:pt x="0" y="234"/>
                </a:lnTo>
                <a:lnTo>
                  <a:pt x="7" y="234"/>
                </a:lnTo>
                <a:lnTo>
                  <a:pt x="14" y="227"/>
                </a:lnTo>
                <a:lnTo>
                  <a:pt x="21" y="227"/>
                </a:lnTo>
                <a:lnTo>
                  <a:pt x="21" y="220"/>
                </a:lnTo>
                <a:lnTo>
                  <a:pt x="14" y="206"/>
                </a:lnTo>
                <a:lnTo>
                  <a:pt x="14" y="199"/>
                </a:lnTo>
                <a:lnTo>
                  <a:pt x="14" y="199"/>
                </a:lnTo>
                <a:lnTo>
                  <a:pt x="14" y="192"/>
                </a:lnTo>
                <a:lnTo>
                  <a:pt x="21" y="192"/>
                </a:lnTo>
                <a:lnTo>
                  <a:pt x="21" y="192"/>
                </a:lnTo>
                <a:lnTo>
                  <a:pt x="21" y="192"/>
                </a:lnTo>
                <a:lnTo>
                  <a:pt x="21" y="184"/>
                </a:lnTo>
                <a:lnTo>
                  <a:pt x="21" y="177"/>
                </a:lnTo>
                <a:lnTo>
                  <a:pt x="28" y="177"/>
                </a:lnTo>
                <a:lnTo>
                  <a:pt x="28" y="170"/>
                </a:lnTo>
                <a:lnTo>
                  <a:pt x="28" y="163"/>
                </a:lnTo>
                <a:lnTo>
                  <a:pt x="28" y="163"/>
                </a:lnTo>
                <a:lnTo>
                  <a:pt x="28" y="163"/>
                </a:lnTo>
                <a:lnTo>
                  <a:pt x="35" y="156"/>
                </a:lnTo>
                <a:lnTo>
                  <a:pt x="43" y="156"/>
                </a:lnTo>
                <a:lnTo>
                  <a:pt x="43" y="149"/>
                </a:lnTo>
                <a:lnTo>
                  <a:pt x="43" y="142"/>
                </a:lnTo>
                <a:lnTo>
                  <a:pt x="43" y="135"/>
                </a:lnTo>
                <a:lnTo>
                  <a:pt x="43" y="135"/>
                </a:lnTo>
                <a:lnTo>
                  <a:pt x="50" y="120"/>
                </a:lnTo>
                <a:lnTo>
                  <a:pt x="50" y="120"/>
                </a:lnTo>
                <a:lnTo>
                  <a:pt x="43" y="113"/>
                </a:lnTo>
                <a:lnTo>
                  <a:pt x="50" y="106"/>
                </a:lnTo>
                <a:lnTo>
                  <a:pt x="50" y="99"/>
                </a:lnTo>
                <a:lnTo>
                  <a:pt x="57" y="92"/>
                </a:lnTo>
                <a:lnTo>
                  <a:pt x="57" y="92"/>
                </a:lnTo>
                <a:lnTo>
                  <a:pt x="50" y="85"/>
                </a:lnTo>
                <a:lnTo>
                  <a:pt x="57" y="85"/>
                </a:lnTo>
                <a:lnTo>
                  <a:pt x="57" y="85"/>
                </a:lnTo>
                <a:lnTo>
                  <a:pt x="64" y="85"/>
                </a:lnTo>
                <a:lnTo>
                  <a:pt x="170" y="71"/>
                </a:lnTo>
                <a:lnTo>
                  <a:pt x="170" y="64"/>
                </a:lnTo>
                <a:lnTo>
                  <a:pt x="170" y="56"/>
                </a:lnTo>
                <a:lnTo>
                  <a:pt x="185" y="56"/>
                </a:lnTo>
                <a:lnTo>
                  <a:pt x="192" y="56"/>
                </a:lnTo>
                <a:lnTo>
                  <a:pt x="220" y="49"/>
                </a:lnTo>
                <a:lnTo>
                  <a:pt x="256" y="49"/>
                </a:lnTo>
                <a:lnTo>
                  <a:pt x="298" y="42"/>
                </a:lnTo>
                <a:lnTo>
                  <a:pt x="334" y="42"/>
                </a:lnTo>
                <a:lnTo>
                  <a:pt x="376" y="35"/>
                </a:lnTo>
                <a:lnTo>
                  <a:pt x="398" y="35"/>
                </a:lnTo>
                <a:lnTo>
                  <a:pt x="433" y="35"/>
                </a:lnTo>
                <a:lnTo>
                  <a:pt x="454" y="28"/>
                </a:lnTo>
                <a:lnTo>
                  <a:pt x="483" y="28"/>
                </a:lnTo>
                <a:lnTo>
                  <a:pt x="511" y="21"/>
                </a:lnTo>
                <a:lnTo>
                  <a:pt x="518" y="21"/>
                </a:lnTo>
                <a:lnTo>
                  <a:pt x="540" y="21"/>
                </a:lnTo>
                <a:lnTo>
                  <a:pt x="554" y="14"/>
                </a:lnTo>
                <a:lnTo>
                  <a:pt x="611" y="7"/>
                </a:lnTo>
                <a:lnTo>
                  <a:pt x="639" y="7"/>
                </a:lnTo>
                <a:lnTo>
                  <a:pt x="667" y="0"/>
                </a:lnTo>
                <a:lnTo>
                  <a:pt x="674" y="0"/>
                </a:lnTo>
                <a:lnTo>
                  <a:pt x="674" y="7"/>
                </a:lnTo>
                <a:lnTo>
                  <a:pt x="674" y="14"/>
                </a:lnTo>
                <a:lnTo>
                  <a:pt x="674" y="21"/>
                </a:lnTo>
                <a:lnTo>
                  <a:pt x="667" y="28"/>
                </a:lnTo>
                <a:lnTo>
                  <a:pt x="660" y="35"/>
                </a:lnTo>
                <a:lnTo>
                  <a:pt x="653" y="49"/>
                </a:lnTo>
                <a:lnTo>
                  <a:pt x="646" y="56"/>
                </a:lnTo>
                <a:lnTo>
                  <a:pt x="646" y="49"/>
                </a:lnTo>
                <a:lnTo>
                  <a:pt x="632" y="56"/>
                </a:lnTo>
                <a:lnTo>
                  <a:pt x="625" y="56"/>
                </a:lnTo>
                <a:lnTo>
                  <a:pt x="625" y="64"/>
                </a:lnTo>
                <a:lnTo>
                  <a:pt x="618" y="71"/>
                </a:lnTo>
                <a:lnTo>
                  <a:pt x="611" y="71"/>
                </a:lnTo>
                <a:lnTo>
                  <a:pt x="603" y="64"/>
                </a:lnTo>
                <a:lnTo>
                  <a:pt x="596" y="71"/>
                </a:lnTo>
                <a:lnTo>
                  <a:pt x="596" y="71"/>
                </a:lnTo>
                <a:lnTo>
                  <a:pt x="596" y="78"/>
                </a:lnTo>
                <a:lnTo>
                  <a:pt x="589" y="78"/>
                </a:lnTo>
                <a:lnTo>
                  <a:pt x="589" y="92"/>
                </a:lnTo>
                <a:lnTo>
                  <a:pt x="582" y="99"/>
                </a:lnTo>
                <a:lnTo>
                  <a:pt x="575" y="99"/>
                </a:lnTo>
                <a:lnTo>
                  <a:pt x="561" y="106"/>
                </a:lnTo>
                <a:lnTo>
                  <a:pt x="547" y="120"/>
                </a:lnTo>
                <a:lnTo>
                  <a:pt x="540" y="128"/>
                </a:lnTo>
                <a:lnTo>
                  <a:pt x="525" y="128"/>
                </a:lnTo>
                <a:lnTo>
                  <a:pt x="518" y="135"/>
                </a:lnTo>
                <a:lnTo>
                  <a:pt x="511" y="142"/>
                </a:lnTo>
                <a:lnTo>
                  <a:pt x="504" y="149"/>
                </a:lnTo>
                <a:lnTo>
                  <a:pt x="504" y="156"/>
                </a:lnTo>
                <a:lnTo>
                  <a:pt x="497" y="163"/>
                </a:lnTo>
                <a:lnTo>
                  <a:pt x="490" y="163"/>
                </a:lnTo>
                <a:lnTo>
                  <a:pt x="490" y="192"/>
                </a:lnTo>
                <a:lnTo>
                  <a:pt x="454" y="192"/>
                </a:lnTo>
                <a:lnTo>
                  <a:pt x="383" y="206"/>
                </a:lnTo>
                <a:lnTo>
                  <a:pt x="291" y="213"/>
                </a:lnTo>
                <a:lnTo>
                  <a:pt x="177" y="220"/>
                </a:lnTo>
                <a:lnTo>
                  <a:pt x="177" y="227"/>
                </a:lnTo>
                <a:lnTo>
                  <a:pt x="170" y="227"/>
                </a:lnTo>
                <a:lnTo>
                  <a:pt x="114" y="227"/>
                </a:lnTo>
                <a:lnTo>
                  <a:pt x="0" y="241"/>
                </a:lnTo>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19" name="Freeform 122"/>
          <p:cNvSpPr>
            <a:spLocks/>
          </p:cNvSpPr>
          <p:nvPr/>
        </p:nvSpPr>
        <p:spPr bwMode="gray">
          <a:xfrm>
            <a:off x="5762993" y="2755050"/>
            <a:ext cx="705230" cy="413362"/>
          </a:xfrm>
          <a:custGeom>
            <a:avLst/>
            <a:gdLst/>
            <a:ahLst/>
            <a:cxnLst>
              <a:cxn ang="0">
                <a:pos x="29" y="334"/>
              </a:cxn>
              <a:cxn ang="0">
                <a:pos x="57" y="312"/>
              </a:cxn>
              <a:cxn ang="0">
                <a:pos x="71" y="291"/>
              </a:cxn>
              <a:cxn ang="0">
                <a:pos x="121" y="241"/>
              </a:cxn>
              <a:cxn ang="0">
                <a:pos x="156" y="263"/>
              </a:cxn>
              <a:cxn ang="0">
                <a:pos x="185" y="256"/>
              </a:cxn>
              <a:cxn ang="0">
                <a:pos x="206" y="234"/>
              </a:cxn>
              <a:cxn ang="0">
                <a:pos x="249" y="220"/>
              </a:cxn>
              <a:cxn ang="0">
                <a:pos x="249" y="199"/>
              </a:cxn>
              <a:cxn ang="0">
                <a:pos x="270" y="149"/>
              </a:cxn>
              <a:cxn ang="0">
                <a:pos x="277" y="121"/>
              </a:cxn>
              <a:cxn ang="0">
                <a:pos x="291" y="106"/>
              </a:cxn>
              <a:cxn ang="0">
                <a:pos x="313" y="99"/>
              </a:cxn>
              <a:cxn ang="0">
                <a:pos x="327" y="71"/>
              </a:cxn>
              <a:cxn ang="0">
                <a:pos x="348" y="50"/>
              </a:cxn>
              <a:cxn ang="0">
                <a:pos x="362" y="14"/>
              </a:cxn>
              <a:cxn ang="0">
                <a:pos x="405" y="14"/>
              </a:cxn>
              <a:cxn ang="0">
                <a:pos x="433" y="0"/>
              </a:cxn>
              <a:cxn ang="0">
                <a:pos x="447" y="21"/>
              </a:cxn>
              <a:cxn ang="0">
                <a:pos x="469" y="28"/>
              </a:cxn>
              <a:cxn ang="0">
                <a:pos x="469" y="57"/>
              </a:cxn>
              <a:cxn ang="0">
                <a:pos x="462" y="57"/>
              </a:cxn>
              <a:cxn ang="0">
                <a:pos x="462" y="92"/>
              </a:cxn>
              <a:cxn ang="0">
                <a:pos x="483" y="85"/>
              </a:cxn>
              <a:cxn ang="0">
                <a:pos x="504" y="99"/>
              </a:cxn>
              <a:cxn ang="0">
                <a:pos x="526" y="106"/>
              </a:cxn>
              <a:cxn ang="0">
                <a:pos x="540" y="113"/>
              </a:cxn>
              <a:cxn ang="0">
                <a:pos x="554" y="128"/>
              </a:cxn>
              <a:cxn ang="0">
                <a:pos x="540" y="142"/>
              </a:cxn>
              <a:cxn ang="0">
                <a:pos x="511" y="121"/>
              </a:cxn>
              <a:cxn ang="0">
                <a:pos x="490" y="106"/>
              </a:cxn>
              <a:cxn ang="0">
                <a:pos x="504" y="121"/>
              </a:cxn>
              <a:cxn ang="0">
                <a:pos x="533" y="142"/>
              </a:cxn>
              <a:cxn ang="0">
                <a:pos x="554" y="156"/>
              </a:cxn>
              <a:cxn ang="0">
                <a:pos x="568" y="170"/>
              </a:cxn>
              <a:cxn ang="0">
                <a:pos x="547" y="170"/>
              </a:cxn>
              <a:cxn ang="0">
                <a:pos x="526" y="163"/>
              </a:cxn>
              <a:cxn ang="0">
                <a:pos x="554" y="185"/>
              </a:cxn>
              <a:cxn ang="0">
                <a:pos x="568" y="199"/>
              </a:cxn>
              <a:cxn ang="0">
                <a:pos x="554" y="206"/>
              </a:cxn>
              <a:cxn ang="0">
                <a:pos x="533" y="192"/>
              </a:cxn>
              <a:cxn ang="0">
                <a:pos x="547" y="206"/>
              </a:cxn>
              <a:cxn ang="0">
                <a:pos x="554" y="220"/>
              </a:cxn>
              <a:cxn ang="0">
                <a:pos x="568" y="220"/>
              </a:cxn>
              <a:cxn ang="0">
                <a:pos x="604" y="220"/>
              </a:cxn>
              <a:cxn ang="0">
                <a:pos x="604" y="234"/>
              </a:cxn>
              <a:cxn ang="0">
                <a:pos x="597" y="241"/>
              </a:cxn>
              <a:cxn ang="0">
                <a:pos x="256" y="312"/>
              </a:cxn>
              <a:cxn ang="0">
                <a:pos x="149" y="327"/>
              </a:cxn>
              <a:cxn ang="0">
                <a:pos x="22" y="348"/>
              </a:cxn>
            </a:cxnLst>
            <a:rect l="0" t="0" r="r" b="b"/>
            <a:pathLst>
              <a:path w="611" h="348">
                <a:moveTo>
                  <a:pt x="0" y="348"/>
                </a:moveTo>
                <a:lnTo>
                  <a:pt x="14" y="341"/>
                </a:lnTo>
                <a:lnTo>
                  <a:pt x="22" y="341"/>
                </a:lnTo>
                <a:lnTo>
                  <a:pt x="29" y="334"/>
                </a:lnTo>
                <a:lnTo>
                  <a:pt x="43" y="327"/>
                </a:lnTo>
                <a:lnTo>
                  <a:pt x="43" y="320"/>
                </a:lnTo>
                <a:lnTo>
                  <a:pt x="50" y="312"/>
                </a:lnTo>
                <a:lnTo>
                  <a:pt x="57" y="312"/>
                </a:lnTo>
                <a:lnTo>
                  <a:pt x="57" y="305"/>
                </a:lnTo>
                <a:lnTo>
                  <a:pt x="57" y="298"/>
                </a:lnTo>
                <a:lnTo>
                  <a:pt x="64" y="291"/>
                </a:lnTo>
                <a:lnTo>
                  <a:pt x="71" y="291"/>
                </a:lnTo>
                <a:lnTo>
                  <a:pt x="71" y="284"/>
                </a:lnTo>
                <a:lnTo>
                  <a:pt x="93" y="263"/>
                </a:lnTo>
                <a:lnTo>
                  <a:pt x="121" y="234"/>
                </a:lnTo>
                <a:lnTo>
                  <a:pt x="121" y="241"/>
                </a:lnTo>
                <a:lnTo>
                  <a:pt x="121" y="248"/>
                </a:lnTo>
                <a:lnTo>
                  <a:pt x="128" y="256"/>
                </a:lnTo>
                <a:lnTo>
                  <a:pt x="142" y="263"/>
                </a:lnTo>
                <a:lnTo>
                  <a:pt x="156" y="263"/>
                </a:lnTo>
                <a:lnTo>
                  <a:pt x="164" y="256"/>
                </a:lnTo>
                <a:lnTo>
                  <a:pt x="171" y="248"/>
                </a:lnTo>
                <a:lnTo>
                  <a:pt x="178" y="256"/>
                </a:lnTo>
                <a:lnTo>
                  <a:pt x="185" y="256"/>
                </a:lnTo>
                <a:lnTo>
                  <a:pt x="199" y="248"/>
                </a:lnTo>
                <a:lnTo>
                  <a:pt x="206" y="241"/>
                </a:lnTo>
                <a:lnTo>
                  <a:pt x="206" y="241"/>
                </a:lnTo>
                <a:lnTo>
                  <a:pt x="206" y="234"/>
                </a:lnTo>
                <a:lnTo>
                  <a:pt x="220" y="234"/>
                </a:lnTo>
                <a:lnTo>
                  <a:pt x="227" y="227"/>
                </a:lnTo>
                <a:lnTo>
                  <a:pt x="234" y="227"/>
                </a:lnTo>
                <a:lnTo>
                  <a:pt x="249" y="220"/>
                </a:lnTo>
                <a:lnTo>
                  <a:pt x="249" y="213"/>
                </a:lnTo>
                <a:lnTo>
                  <a:pt x="249" y="213"/>
                </a:lnTo>
                <a:lnTo>
                  <a:pt x="256" y="206"/>
                </a:lnTo>
                <a:lnTo>
                  <a:pt x="249" y="199"/>
                </a:lnTo>
                <a:lnTo>
                  <a:pt x="249" y="185"/>
                </a:lnTo>
                <a:lnTo>
                  <a:pt x="256" y="170"/>
                </a:lnTo>
                <a:lnTo>
                  <a:pt x="263" y="163"/>
                </a:lnTo>
                <a:lnTo>
                  <a:pt x="270" y="149"/>
                </a:lnTo>
                <a:lnTo>
                  <a:pt x="270" y="142"/>
                </a:lnTo>
                <a:lnTo>
                  <a:pt x="270" y="135"/>
                </a:lnTo>
                <a:lnTo>
                  <a:pt x="277" y="128"/>
                </a:lnTo>
                <a:lnTo>
                  <a:pt x="277" y="121"/>
                </a:lnTo>
                <a:lnTo>
                  <a:pt x="277" y="113"/>
                </a:lnTo>
                <a:lnTo>
                  <a:pt x="277" y="99"/>
                </a:lnTo>
                <a:lnTo>
                  <a:pt x="284" y="99"/>
                </a:lnTo>
                <a:lnTo>
                  <a:pt x="291" y="106"/>
                </a:lnTo>
                <a:lnTo>
                  <a:pt x="291" y="106"/>
                </a:lnTo>
                <a:lnTo>
                  <a:pt x="305" y="113"/>
                </a:lnTo>
                <a:lnTo>
                  <a:pt x="313" y="106"/>
                </a:lnTo>
                <a:lnTo>
                  <a:pt x="313" y="99"/>
                </a:lnTo>
                <a:lnTo>
                  <a:pt x="320" y="92"/>
                </a:lnTo>
                <a:lnTo>
                  <a:pt x="320" y="85"/>
                </a:lnTo>
                <a:lnTo>
                  <a:pt x="320" y="71"/>
                </a:lnTo>
                <a:lnTo>
                  <a:pt x="327" y="71"/>
                </a:lnTo>
                <a:lnTo>
                  <a:pt x="334" y="71"/>
                </a:lnTo>
                <a:lnTo>
                  <a:pt x="334" y="64"/>
                </a:lnTo>
                <a:lnTo>
                  <a:pt x="341" y="57"/>
                </a:lnTo>
                <a:lnTo>
                  <a:pt x="348" y="50"/>
                </a:lnTo>
                <a:lnTo>
                  <a:pt x="355" y="50"/>
                </a:lnTo>
                <a:lnTo>
                  <a:pt x="355" y="35"/>
                </a:lnTo>
                <a:lnTo>
                  <a:pt x="362" y="28"/>
                </a:lnTo>
                <a:lnTo>
                  <a:pt x="362" y="14"/>
                </a:lnTo>
                <a:lnTo>
                  <a:pt x="362" y="7"/>
                </a:lnTo>
                <a:lnTo>
                  <a:pt x="362" y="0"/>
                </a:lnTo>
                <a:lnTo>
                  <a:pt x="369" y="0"/>
                </a:lnTo>
                <a:lnTo>
                  <a:pt x="405" y="14"/>
                </a:lnTo>
                <a:lnTo>
                  <a:pt x="412" y="14"/>
                </a:lnTo>
                <a:lnTo>
                  <a:pt x="412" y="0"/>
                </a:lnTo>
                <a:lnTo>
                  <a:pt x="426" y="0"/>
                </a:lnTo>
                <a:lnTo>
                  <a:pt x="433" y="0"/>
                </a:lnTo>
                <a:lnTo>
                  <a:pt x="433" y="7"/>
                </a:lnTo>
                <a:lnTo>
                  <a:pt x="433" y="14"/>
                </a:lnTo>
                <a:lnTo>
                  <a:pt x="440" y="21"/>
                </a:lnTo>
                <a:lnTo>
                  <a:pt x="447" y="21"/>
                </a:lnTo>
                <a:lnTo>
                  <a:pt x="455" y="21"/>
                </a:lnTo>
                <a:lnTo>
                  <a:pt x="462" y="28"/>
                </a:lnTo>
                <a:lnTo>
                  <a:pt x="462" y="28"/>
                </a:lnTo>
                <a:lnTo>
                  <a:pt x="469" y="28"/>
                </a:lnTo>
                <a:lnTo>
                  <a:pt x="476" y="35"/>
                </a:lnTo>
                <a:lnTo>
                  <a:pt x="476" y="42"/>
                </a:lnTo>
                <a:lnTo>
                  <a:pt x="476" y="50"/>
                </a:lnTo>
                <a:lnTo>
                  <a:pt x="469" y="57"/>
                </a:lnTo>
                <a:lnTo>
                  <a:pt x="469" y="57"/>
                </a:lnTo>
                <a:lnTo>
                  <a:pt x="469" y="57"/>
                </a:lnTo>
                <a:lnTo>
                  <a:pt x="469" y="57"/>
                </a:lnTo>
                <a:lnTo>
                  <a:pt x="462" y="57"/>
                </a:lnTo>
                <a:lnTo>
                  <a:pt x="462" y="78"/>
                </a:lnTo>
                <a:lnTo>
                  <a:pt x="462" y="85"/>
                </a:lnTo>
                <a:lnTo>
                  <a:pt x="462" y="85"/>
                </a:lnTo>
                <a:lnTo>
                  <a:pt x="462" y="92"/>
                </a:lnTo>
                <a:lnTo>
                  <a:pt x="469" y="92"/>
                </a:lnTo>
                <a:lnTo>
                  <a:pt x="469" y="85"/>
                </a:lnTo>
                <a:lnTo>
                  <a:pt x="483" y="85"/>
                </a:lnTo>
                <a:lnTo>
                  <a:pt x="483" y="85"/>
                </a:lnTo>
                <a:lnTo>
                  <a:pt x="483" y="92"/>
                </a:lnTo>
                <a:lnTo>
                  <a:pt x="497" y="99"/>
                </a:lnTo>
                <a:lnTo>
                  <a:pt x="497" y="99"/>
                </a:lnTo>
                <a:lnTo>
                  <a:pt x="504" y="99"/>
                </a:lnTo>
                <a:lnTo>
                  <a:pt x="511" y="99"/>
                </a:lnTo>
                <a:lnTo>
                  <a:pt x="518" y="99"/>
                </a:lnTo>
                <a:lnTo>
                  <a:pt x="526" y="99"/>
                </a:lnTo>
                <a:lnTo>
                  <a:pt x="526" y="106"/>
                </a:lnTo>
                <a:lnTo>
                  <a:pt x="526" y="106"/>
                </a:lnTo>
                <a:lnTo>
                  <a:pt x="533" y="106"/>
                </a:lnTo>
                <a:lnTo>
                  <a:pt x="533" y="113"/>
                </a:lnTo>
                <a:lnTo>
                  <a:pt x="540" y="113"/>
                </a:lnTo>
                <a:lnTo>
                  <a:pt x="554" y="113"/>
                </a:lnTo>
                <a:lnTo>
                  <a:pt x="554" y="121"/>
                </a:lnTo>
                <a:lnTo>
                  <a:pt x="547" y="121"/>
                </a:lnTo>
                <a:lnTo>
                  <a:pt x="554" y="128"/>
                </a:lnTo>
                <a:lnTo>
                  <a:pt x="554" y="135"/>
                </a:lnTo>
                <a:lnTo>
                  <a:pt x="547" y="142"/>
                </a:lnTo>
                <a:lnTo>
                  <a:pt x="540" y="142"/>
                </a:lnTo>
                <a:lnTo>
                  <a:pt x="540" y="142"/>
                </a:lnTo>
                <a:lnTo>
                  <a:pt x="533" y="142"/>
                </a:lnTo>
                <a:lnTo>
                  <a:pt x="526" y="128"/>
                </a:lnTo>
                <a:lnTo>
                  <a:pt x="518" y="128"/>
                </a:lnTo>
                <a:lnTo>
                  <a:pt x="511" y="121"/>
                </a:lnTo>
                <a:lnTo>
                  <a:pt x="504" y="121"/>
                </a:lnTo>
                <a:lnTo>
                  <a:pt x="504" y="113"/>
                </a:lnTo>
                <a:lnTo>
                  <a:pt x="497" y="106"/>
                </a:lnTo>
                <a:lnTo>
                  <a:pt x="490" y="106"/>
                </a:lnTo>
                <a:lnTo>
                  <a:pt x="483" y="106"/>
                </a:lnTo>
                <a:lnTo>
                  <a:pt x="483" y="106"/>
                </a:lnTo>
                <a:lnTo>
                  <a:pt x="497" y="113"/>
                </a:lnTo>
                <a:lnTo>
                  <a:pt x="504" y="121"/>
                </a:lnTo>
                <a:lnTo>
                  <a:pt x="504" y="121"/>
                </a:lnTo>
                <a:lnTo>
                  <a:pt x="511" y="128"/>
                </a:lnTo>
                <a:lnTo>
                  <a:pt x="518" y="135"/>
                </a:lnTo>
                <a:lnTo>
                  <a:pt x="533" y="142"/>
                </a:lnTo>
                <a:lnTo>
                  <a:pt x="533" y="142"/>
                </a:lnTo>
                <a:lnTo>
                  <a:pt x="540" y="149"/>
                </a:lnTo>
                <a:lnTo>
                  <a:pt x="547" y="149"/>
                </a:lnTo>
                <a:lnTo>
                  <a:pt x="554" y="156"/>
                </a:lnTo>
                <a:lnTo>
                  <a:pt x="547" y="156"/>
                </a:lnTo>
                <a:lnTo>
                  <a:pt x="554" y="156"/>
                </a:lnTo>
                <a:lnTo>
                  <a:pt x="561" y="156"/>
                </a:lnTo>
                <a:lnTo>
                  <a:pt x="568" y="170"/>
                </a:lnTo>
                <a:lnTo>
                  <a:pt x="561" y="177"/>
                </a:lnTo>
                <a:lnTo>
                  <a:pt x="561" y="170"/>
                </a:lnTo>
                <a:lnTo>
                  <a:pt x="554" y="170"/>
                </a:lnTo>
                <a:lnTo>
                  <a:pt x="547" y="170"/>
                </a:lnTo>
                <a:lnTo>
                  <a:pt x="554" y="177"/>
                </a:lnTo>
                <a:lnTo>
                  <a:pt x="554" y="185"/>
                </a:lnTo>
                <a:lnTo>
                  <a:pt x="540" y="177"/>
                </a:lnTo>
                <a:lnTo>
                  <a:pt x="526" y="163"/>
                </a:lnTo>
                <a:lnTo>
                  <a:pt x="518" y="163"/>
                </a:lnTo>
                <a:lnTo>
                  <a:pt x="533" y="177"/>
                </a:lnTo>
                <a:lnTo>
                  <a:pt x="540" y="185"/>
                </a:lnTo>
                <a:lnTo>
                  <a:pt x="554" y="185"/>
                </a:lnTo>
                <a:lnTo>
                  <a:pt x="561" y="185"/>
                </a:lnTo>
                <a:lnTo>
                  <a:pt x="561" y="192"/>
                </a:lnTo>
                <a:lnTo>
                  <a:pt x="568" y="192"/>
                </a:lnTo>
                <a:lnTo>
                  <a:pt x="568" y="199"/>
                </a:lnTo>
                <a:lnTo>
                  <a:pt x="568" y="206"/>
                </a:lnTo>
                <a:lnTo>
                  <a:pt x="561" y="206"/>
                </a:lnTo>
                <a:lnTo>
                  <a:pt x="561" y="213"/>
                </a:lnTo>
                <a:lnTo>
                  <a:pt x="554" y="206"/>
                </a:lnTo>
                <a:lnTo>
                  <a:pt x="547" y="199"/>
                </a:lnTo>
                <a:lnTo>
                  <a:pt x="540" y="199"/>
                </a:lnTo>
                <a:lnTo>
                  <a:pt x="540" y="192"/>
                </a:lnTo>
                <a:lnTo>
                  <a:pt x="533" y="192"/>
                </a:lnTo>
                <a:lnTo>
                  <a:pt x="533" y="199"/>
                </a:lnTo>
                <a:lnTo>
                  <a:pt x="540" y="192"/>
                </a:lnTo>
                <a:lnTo>
                  <a:pt x="540" y="199"/>
                </a:lnTo>
                <a:lnTo>
                  <a:pt x="547" y="206"/>
                </a:lnTo>
                <a:lnTo>
                  <a:pt x="547" y="206"/>
                </a:lnTo>
                <a:lnTo>
                  <a:pt x="554" y="213"/>
                </a:lnTo>
                <a:lnTo>
                  <a:pt x="554" y="220"/>
                </a:lnTo>
                <a:lnTo>
                  <a:pt x="554" y="220"/>
                </a:lnTo>
                <a:lnTo>
                  <a:pt x="561" y="220"/>
                </a:lnTo>
                <a:lnTo>
                  <a:pt x="568" y="220"/>
                </a:lnTo>
                <a:lnTo>
                  <a:pt x="575" y="220"/>
                </a:lnTo>
                <a:lnTo>
                  <a:pt x="568" y="220"/>
                </a:lnTo>
                <a:lnTo>
                  <a:pt x="575" y="213"/>
                </a:lnTo>
                <a:lnTo>
                  <a:pt x="575" y="213"/>
                </a:lnTo>
                <a:lnTo>
                  <a:pt x="597" y="213"/>
                </a:lnTo>
                <a:lnTo>
                  <a:pt x="604" y="220"/>
                </a:lnTo>
                <a:lnTo>
                  <a:pt x="611" y="241"/>
                </a:lnTo>
                <a:lnTo>
                  <a:pt x="611" y="241"/>
                </a:lnTo>
                <a:lnTo>
                  <a:pt x="611" y="234"/>
                </a:lnTo>
                <a:lnTo>
                  <a:pt x="604" y="234"/>
                </a:lnTo>
                <a:lnTo>
                  <a:pt x="604" y="241"/>
                </a:lnTo>
                <a:lnTo>
                  <a:pt x="604" y="241"/>
                </a:lnTo>
                <a:lnTo>
                  <a:pt x="604" y="248"/>
                </a:lnTo>
                <a:lnTo>
                  <a:pt x="597" y="241"/>
                </a:lnTo>
                <a:lnTo>
                  <a:pt x="597" y="248"/>
                </a:lnTo>
                <a:lnTo>
                  <a:pt x="518" y="263"/>
                </a:lnTo>
                <a:lnTo>
                  <a:pt x="433" y="284"/>
                </a:lnTo>
                <a:lnTo>
                  <a:pt x="256" y="312"/>
                </a:lnTo>
                <a:lnTo>
                  <a:pt x="199" y="320"/>
                </a:lnTo>
                <a:lnTo>
                  <a:pt x="171" y="327"/>
                </a:lnTo>
                <a:lnTo>
                  <a:pt x="156" y="327"/>
                </a:lnTo>
                <a:lnTo>
                  <a:pt x="149" y="327"/>
                </a:lnTo>
                <a:lnTo>
                  <a:pt x="121" y="334"/>
                </a:lnTo>
                <a:lnTo>
                  <a:pt x="93" y="334"/>
                </a:lnTo>
                <a:lnTo>
                  <a:pt x="36" y="341"/>
                </a:lnTo>
                <a:lnTo>
                  <a:pt x="22" y="348"/>
                </a:lnTo>
                <a:lnTo>
                  <a:pt x="0" y="348"/>
                </a:lnTo>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20" name="Freeform 116"/>
          <p:cNvSpPr>
            <a:spLocks/>
          </p:cNvSpPr>
          <p:nvPr/>
        </p:nvSpPr>
        <p:spPr bwMode="gray">
          <a:xfrm>
            <a:off x="5584244" y="2485525"/>
            <a:ext cx="384036" cy="455256"/>
          </a:xfrm>
          <a:custGeom>
            <a:avLst/>
            <a:gdLst/>
            <a:ahLst/>
            <a:cxnLst>
              <a:cxn ang="0">
                <a:pos x="71" y="64"/>
              </a:cxn>
              <a:cxn ang="0">
                <a:pos x="99" y="64"/>
              </a:cxn>
              <a:cxn ang="0">
                <a:pos x="121" y="71"/>
              </a:cxn>
              <a:cxn ang="0">
                <a:pos x="135" y="71"/>
              </a:cxn>
              <a:cxn ang="0">
                <a:pos x="149" y="71"/>
              </a:cxn>
              <a:cxn ang="0">
                <a:pos x="142" y="79"/>
              </a:cxn>
              <a:cxn ang="0">
                <a:pos x="142" y="86"/>
              </a:cxn>
              <a:cxn ang="0">
                <a:pos x="163" y="79"/>
              </a:cxn>
              <a:cxn ang="0">
                <a:pos x="178" y="86"/>
              </a:cxn>
              <a:cxn ang="0">
                <a:pos x="192" y="79"/>
              </a:cxn>
              <a:cxn ang="0">
                <a:pos x="213" y="64"/>
              </a:cxn>
              <a:cxn ang="0">
                <a:pos x="227" y="64"/>
              </a:cxn>
              <a:cxn ang="0">
                <a:pos x="249" y="43"/>
              </a:cxn>
              <a:cxn ang="0">
                <a:pos x="263" y="36"/>
              </a:cxn>
              <a:cxn ang="0">
                <a:pos x="312" y="0"/>
              </a:cxn>
              <a:cxn ang="0">
                <a:pos x="334" y="135"/>
              </a:cxn>
              <a:cxn ang="0">
                <a:pos x="327" y="143"/>
              </a:cxn>
              <a:cxn ang="0">
                <a:pos x="327" y="150"/>
              </a:cxn>
              <a:cxn ang="0">
                <a:pos x="334" y="178"/>
              </a:cxn>
              <a:cxn ang="0">
                <a:pos x="327" y="199"/>
              </a:cxn>
              <a:cxn ang="0">
                <a:pos x="327" y="214"/>
              </a:cxn>
              <a:cxn ang="0">
                <a:pos x="327" y="221"/>
              </a:cxn>
              <a:cxn ang="0">
                <a:pos x="327" y="242"/>
              </a:cxn>
              <a:cxn ang="0">
                <a:pos x="305" y="263"/>
              </a:cxn>
              <a:cxn ang="0">
                <a:pos x="284" y="270"/>
              </a:cxn>
              <a:cxn ang="0">
                <a:pos x="277" y="285"/>
              </a:cxn>
              <a:cxn ang="0">
                <a:pos x="270" y="299"/>
              </a:cxn>
              <a:cxn ang="0">
                <a:pos x="263" y="306"/>
              </a:cxn>
              <a:cxn ang="0">
                <a:pos x="263" y="320"/>
              </a:cxn>
              <a:cxn ang="0">
                <a:pos x="256" y="320"/>
              </a:cxn>
              <a:cxn ang="0">
                <a:pos x="241" y="320"/>
              </a:cxn>
              <a:cxn ang="0">
                <a:pos x="241" y="334"/>
              </a:cxn>
              <a:cxn ang="0">
                <a:pos x="234" y="341"/>
              </a:cxn>
              <a:cxn ang="0">
                <a:pos x="241" y="363"/>
              </a:cxn>
              <a:cxn ang="0">
                <a:pos x="234" y="370"/>
              </a:cxn>
              <a:cxn ang="0">
                <a:pos x="220" y="384"/>
              </a:cxn>
              <a:cxn ang="0">
                <a:pos x="213" y="384"/>
              </a:cxn>
              <a:cxn ang="0">
                <a:pos x="199" y="370"/>
              </a:cxn>
              <a:cxn ang="0">
                <a:pos x="192" y="363"/>
              </a:cxn>
              <a:cxn ang="0">
                <a:pos x="178" y="356"/>
              </a:cxn>
              <a:cxn ang="0">
                <a:pos x="170" y="370"/>
              </a:cxn>
              <a:cxn ang="0">
                <a:pos x="156" y="370"/>
              </a:cxn>
              <a:cxn ang="0">
                <a:pos x="142" y="363"/>
              </a:cxn>
              <a:cxn ang="0">
                <a:pos x="128" y="370"/>
              </a:cxn>
              <a:cxn ang="0">
                <a:pos x="114" y="363"/>
              </a:cxn>
              <a:cxn ang="0">
                <a:pos x="92" y="363"/>
              </a:cxn>
              <a:cxn ang="0">
                <a:pos x="78" y="349"/>
              </a:cxn>
              <a:cxn ang="0">
                <a:pos x="57" y="334"/>
              </a:cxn>
              <a:cxn ang="0">
                <a:pos x="43" y="334"/>
              </a:cxn>
              <a:cxn ang="0">
                <a:pos x="14" y="171"/>
              </a:cxn>
            </a:cxnLst>
            <a:rect l="0" t="0" r="r" b="b"/>
            <a:pathLst>
              <a:path w="334" h="384">
                <a:moveTo>
                  <a:pt x="0" y="79"/>
                </a:moveTo>
                <a:lnTo>
                  <a:pt x="71" y="64"/>
                </a:lnTo>
                <a:lnTo>
                  <a:pt x="99" y="57"/>
                </a:lnTo>
                <a:lnTo>
                  <a:pt x="99" y="64"/>
                </a:lnTo>
                <a:lnTo>
                  <a:pt x="114" y="64"/>
                </a:lnTo>
                <a:lnTo>
                  <a:pt x="121" y="71"/>
                </a:lnTo>
                <a:lnTo>
                  <a:pt x="128" y="71"/>
                </a:lnTo>
                <a:lnTo>
                  <a:pt x="135" y="71"/>
                </a:lnTo>
                <a:lnTo>
                  <a:pt x="142" y="79"/>
                </a:lnTo>
                <a:lnTo>
                  <a:pt x="149" y="71"/>
                </a:lnTo>
                <a:lnTo>
                  <a:pt x="156" y="79"/>
                </a:lnTo>
                <a:lnTo>
                  <a:pt x="142" y="79"/>
                </a:lnTo>
                <a:lnTo>
                  <a:pt x="142" y="86"/>
                </a:lnTo>
                <a:lnTo>
                  <a:pt x="142" y="86"/>
                </a:lnTo>
                <a:lnTo>
                  <a:pt x="149" y="79"/>
                </a:lnTo>
                <a:lnTo>
                  <a:pt x="163" y="79"/>
                </a:lnTo>
                <a:lnTo>
                  <a:pt x="170" y="86"/>
                </a:lnTo>
                <a:lnTo>
                  <a:pt x="178" y="86"/>
                </a:lnTo>
                <a:lnTo>
                  <a:pt x="185" y="79"/>
                </a:lnTo>
                <a:lnTo>
                  <a:pt x="192" y="79"/>
                </a:lnTo>
                <a:lnTo>
                  <a:pt x="199" y="71"/>
                </a:lnTo>
                <a:lnTo>
                  <a:pt x="213" y="64"/>
                </a:lnTo>
                <a:lnTo>
                  <a:pt x="220" y="71"/>
                </a:lnTo>
                <a:lnTo>
                  <a:pt x="227" y="64"/>
                </a:lnTo>
                <a:lnTo>
                  <a:pt x="241" y="57"/>
                </a:lnTo>
                <a:lnTo>
                  <a:pt x="249" y="43"/>
                </a:lnTo>
                <a:lnTo>
                  <a:pt x="256" y="36"/>
                </a:lnTo>
                <a:lnTo>
                  <a:pt x="263" y="36"/>
                </a:lnTo>
                <a:lnTo>
                  <a:pt x="270" y="22"/>
                </a:lnTo>
                <a:lnTo>
                  <a:pt x="312" y="0"/>
                </a:lnTo>
                <a:lnTo>
                  <a:pt x="312" y="8"/>
                </a:lnTo>
                <a:lnTo>
                  <a:pt x="334" y="135"/>
                </a:lnTo>
                <a:lnTo>
                  <a:pt x="327" y="143"/>
                </a:lnTo>
                <a:lnTo>
                  <a:pt x="327" y="143"/>
                </a:lnTo>
                <a:lnTo>
                  <a:pt x="327" y="143"/>
                </a:lnTo>
                <a:lnTo>
                  <a:pt x="327" y="150"/>
                </a:lnTo>
                <a:lnTo>
                  <a:pt x="334" y="171"/>
                </a:lnTo>
                <a:lnTo>
                  <a:pt x="334" y="178"/>
                </a:lnTo>
                <a:lnTo>
                  <a:pt x="327" y="199"/>
                </a:lnTo>
                <a:lnTo>
                  <a:pt x="327" y="199"/>
                </a:lnTo>
                <a:lnTo>
                  <a:pt x="327" y="214"/>
                </a:lnTo>
                <a:lnTo>
                  <a:pt x="327" y="214"/>
                </a:lnTo>
                <a:lnTo>
                  <a:pt x="327" y="221"/>
                </a:lnTo>
                <a:lnTo>
                  <a:pt x="327" y="221"/>
                </a:lnTo>
                <a:lnTo>
                  <a:pt x="327" y="228"/>
                </a:lnTo>
                <a:lnTo>
                  <a:pt x="327" y="242"/>
                </a:lnTo>
                <a:lnTo>
                  <a:pt x="312" y="249"/>
                </a:lnTo>
                <a:lnTo>
                  <a:pt x="305" y="263"/>
                </a:lnTo>
                <a:lnTo>
                  <a:pt x="298" y="278"/>
                </a:lnTo>
                <a:lnTo>
                  <a:pt x="284" y="270"/>
                </a:lnTo>
                <a:lnTo>
                  <a:pt x="277" y="278"/>
                </a:lnTo>
                <a:lnTo>
                  <a:pt x="277" y="285"/>
                </a:lnTo>
                <a:lnTo>
                  <a:pt x="270" y="292"/>
                </a:lnTo>
                <a:lnTo>
                  <a:pt x="270" y="299"/>
                </a:lnTo>
                <a:lnTo>
                  <a:pt x="270" y="299"/>
                </a:lnTo>
                <a:lnTo>
                  <a:pt x="263" y="306"/>
                </a:lnTo>
                <a:lnTo>
                  <a:pt x="270" y="313"/>
                </a:lnTo>
                <a:lnTo>
                  <a:pt x="263" y="320"/>
                </a:lnTo>
                <a:lnTo>
                  <a:pt x="263" y="327"/>
                </a:lnTo>
                <a:lnTo>
                  <a:pt x="256" y="320"/>
                </a:lnTo>
                <a:lnTo>
                  <a:pt x="249" y="313"/>
                </a:lnTo>
                <a:lnTo>
                  <a:pt x="241" y="320"/>
                </a:lnTo>
                <a:lnTo>
                  <a:pt x="241" y="327"/>
                </a:lnTo>
                <a:lnTo>
                  <a:pt x="241" y="334"/>
                </a:lnTo>
                <a:lnTo>
                  <a:pt x="241" y="341"/>
                </a:lnTo>
                <a:lnTo>
                  <a:pt x="234" y="341"/>
                </a:lnTo>
                <a:lnTo>
                  <a:pt x="241" y="349"/>
                </a:lnTo>
                <a:lnTo>
                  <a:pt x="241" y="363"/>
                </a:lnTo>
                <a:lnTo>
                  <a:pt x="234" y="363"/>
                </a:lnTo>
                <a:lnTo>
                  <a:pt x="234" y="370"/>
                </a:lnTo>
                <a:lnTo>
                  <a:pt x="227" y="377"/>
                </a:lnTo>
                <a:lnTo>
                  <a:pt x="220" y="384"/>
                </a:lnTo>
                <a:lnTo>
                  <a:pt x="213" y="384"/>
                </a:lnTo>
                <a:lnTo>
                  <a:pt x="213" y="384"/>
                </a:lnTo>
                <a:lnTo>
                  <a:pt x="206" y="377"/>
                </a:lnTo>
                <a:lnTo>
                  <a:pt x="199" y="370"/>
                </a:lnTo>
                <a:lnTo>
                  <a:pt x="199" y="370"/>
                </a:lnTo>
                <a:lnTo>
                  <a:pt x="192" y="363"/>
                </a:lnTo>
                <a:lnTo>
                  <a:pt x="185" y="356"/>
                </a:lnTo>
                <a:lnTo>
                  <a:pt x="178" y="356"/>
                </a:lnTo>
                <a:lnTo>
                  <a:pt x="170" y="363"/>
                </a:lnTo>
                <a:lnTo>
                  <a:pt x="170" y="370"/>
                </a:lnTo>
                <a:lnTo>
                  <a:pt x="163" y="370"/>
                </a:lnTo>
                <a:lnTo>
                  <a:pt x="156" y="370"/>
                </a:lnTo>
                <a:lnTo>
                  <a:pt x="149" y="370"/>
                </a:lnTo>
                <a:lnTo>
                  <a:pt x="142" y="363"/>
                </a:lnTo>
                <a:lnTo>
                  <a:pt x="135" y="370"/>
                </a:lnTo>
                <a:lnTo>
                  <a:pt x="128" y="370"/>
                </a:lnTo>
                <a:lnTo>
                  <a:pt x="121" y="370"/>
                </a:lnTo>
                <a:lnTo>
                  <a:pt x="114" y="363"/>
                </a:lnTo>
                <a:lnTo>
                  <a:pt x="107" y="363"/>
                </a:lnTo>
                <a:lnTo>
                  <a:pt x="92" y="363"/>
                </a:lnTo>
                <a:lnTo>
                  <a:pt x="85" y="363"/>
                </a:lnTo>
                <a:lnTo>
                  <a:pt x="78" y="349"/>
                </a:lnTo>
                <a:lnTo>
                  <a:pt x="71" y="341"/>
                </a:lnTo>
                <a:lnTo>
                  <a:pt x="57" y="334"/>
                </a:lnTo>
                <a:lnTo>
                  <a:pt x="50" y="341"/>
                </a:lnTo>
                <a:lnTo>
                  <a:pt x="43" y="334"/>
                </a:lnTo>
                <a:lnTo>
                  <a:pt x="36" y="341"/>
                </a:lnTo>
                <a:lnTo>
                  <a:pt x="14" y="171"/>
                </a:lnTo>
                <a:lnTo>
                  <a:pt x="0" y="79"/>
                </a:lnTo>
              </a:path>
            </a:pathLst>
          </a:custGeom>
          <a:solidFill>
            <a:srgbClr val="E4ECF2"/>
          </a:solidFill>
          <a:ln w="9525">
            <a:solidFill>
              <a:srgbClr val="A6A6A6"/>
            </a:solidFill>
            <a:round/>
            <a:headEnd/>
            <a:tailEnd/>
          </a:ln>
          <a:effectLst/>
        </p:spPr>
        <p:txBody>
          <a:bodyPr/>
          <a:lstStyle/>
          <a:p>
            <a:pPr>
              <a:defRPr/>
            </a:pPr>
            <a:endParaRPr lang="en-US" sz="1200">
              <a:solidFill>
                <a:prstClr val="black"/>
              </a:solidFill>
              <a:ea typeface="ＭＳ Ｐゴシック" pitchFamily="34" charset="-128"/>
            </a:endParaRPr>
          </a:p>
        </p:txBody>
      </p:sp>
      <p:sp>
        <p:nvSpPr>
          <p:cNvPr id="221" name="Freeform 118"/>
          <p:cNvSpPr>
            <a:spLocks/>
          </p:cNvSpPr>
          <p:nvPr/>
        </p:nvSpPr>
        <p:spPr bwMode="gray">
          <a:xfrm>
            <a:off x="5607983" y="3352746"/>
            <a:ext cx="498547" cy="530667"/>
          </a:xfrm>
          <a:custGeom>
            <a:avLst/>
            <a:gdLst/>
            <a:ahLst/>
            <a:cxnLst>
              <a:cxn ang="0">
                <a:pos x="107" y="15"/>
              </a:cxn>
              <a:cxn ang="0">
                <a:pos x="192" y="22"/>
              </a:cxn>
              <a:cxn ang="0">
                <a:pos x="199" y="36"/>
              </a:cxn>
              <a:cxn ang="0">
                <a:pos x="228" y="50"/>
              </a:cxn>
              <a:cxn ang="0">
                <a:pos x="242" y="64"/>
              </a:cxn>
              <a:cxn ang="0">
                <a:pos x="270" y="100"/>
              </a:cxn>
              <a:cxn ang="0">
                <a:pos x="299" y="121"/>
              </a:cxn>
              <a:cxn ang="0">
                <a:pos x="320" y="135"/>
              </a:cxn>
              <a:cxn ang="0">
                <a:pos x="327" y="150"/>
              </a:cxn>
              <a:cxn ang="0">
                <a:pos x="341" y="164"/>
              </a:cxn>
              <a:cxn ang="0">
                <a:pos x="348" y="171"/>
              </a:cxn>
              <a:cxn ang="0">
                <a:pos x="369" y="192"/>
              </a:cxn>
              <a:cxn ang="0">
                <a:pos x="377" y="213"/>
              </a:cxn>
              <a:cxn ang="0">
                <a:pos x="398" y="228"/>
              </a:cxn>
              <a:cxn ang="0">
                <a:pos x="405" y="249"/>
              </a:cxn>
              <a:cxn ang="0">
                <a:pos x="426" y="263"/>
              </a:cxn>
              <a:cxn ang="0">
                <a:pos x="433" y="263"/>
              </a:cxn>
              <a:cxn ang="0">
                <a:pos x="426" y="285"/>
              </a:cxn>
              <a:cxn ang="0">
                <a:pos x="412" y="285"/>
              </a:cxn>
              <a:cxn ang="0">
                <a:pos x="405" y="299"/>
              </a:cxn>
              <a:cxn ang="0">
                <a:pos x="419" y="306"/>
              </a:cxn>
              <a:cxn ang="0">
                <a:pos x="412" y="313"/>
              </a:cxn>
              <a:cxn ang="0">
                <a:pos x="412" y="320"/>
              </a:cxn>
              <a:cxn ang="0">
                <a:pos x="405" y="341"/>
              </a:cxn>
              <a:cxn ang="0">
                <a:pos x="391" y="341"/>
              </a:cxn>
              <a:cxn ang="0">
                <a:pos x="412" y="348"/>
              </a:cxn>
              <a:cxn ang="0">
                <a:pos x="398" y="356"/>
              </a:cxn>
              <a:cxn ang="0">
                <a:pos x="398" y="370"/>
              </a:cxn>
              <a:cxn ang="0">
                <a:pos x="398" y="377"/>
              </a:cxn>
              <a:cxn ang="0">
                <a:pos x="398" y="391"/>
              </a:cxn>
              <a:cxn ang="0">
                <a:pos x="398" y="405"/>
              </a:cxn>
              <a:cxn ang="0">
                <a:pos x="369" y="398"/>
              </a:cxn>
              <a:cxn ang="0">
                <a:pos x="355" y="405"/>
              </a:cxn>
              <a:cxn ang="0">
                <a:pos x="355" y="420"/>
              </a:cxn>
              <a:cxn ang="0">
                <a:pos x="355" y="448"/>
              </a:cxn>
              <a:cxn ang="0">
                <a:pos x="334" y="427"/>
              </a:cxn>
              <a:cxn ang="0">
                <a:pos x="107" y="434"/>
              </a:cxn>
              <a:cxn ang="0">
                <a:pos x="93" y="405"/>
              </a:cxn>
              <a:cxn ang="0">
                <a:pos x="86" y="377"/>
              </a:cxn>
              <a:cxn ang="0">
                <a:pos x="86" y="356"/>
              </a:cxn>
              <a:cxn ang="0">
                <a:pos x="78" y="327"/>
              </a:cxn>
              <a:cxn ang="0">
                <a:pos x="86" y="299"/>
              </a:cxn>
              <a:cxn ang="0">
                <a:pos x="86" y="285"/>
              </a:cxn>
              <a:cxn ang="0">
                <a:pos x="78" y="263"/>
              </a:cxn>
              <a:cxn ang="0">
                <a:pos x="64" y="242"/>
              </a:cxn>
              <a:cxn ang="0">
                <a:pos x="29" y="121"/>
              </a:cxn>
            </a:cxnLst>
            <a:rect l="0" t="0" r="r" b="b"/>
            <a:pathLst>
              <a:path w="433" h="448">
                <a:moveTo>
                  <a:pt x="0" y="29"/>
                </a:moveTo>
                <a:lnTo>
                  <a:pt x="71" y="15"/>
                </a:lnTo>
                <a:lnTo>
                  <a:pt x="107" y="15"/>
                </a:lnTo>
                <a:lnTo>
                  <a:pt x="206" y="0"/>
                </a:lnTo>
                <a:lnTo>
                  <a:pt x="199" y="0"/>
                </a:lnTo>
                <a:lnTo>
                  <a:pt x="192" y="22"/>
                </a:lnTo>
                <a:lnTo>
                  <a:pt x="185" y="29"/>
                </a:lnTo>
                <a:lnTo>
                  <a:pt x="192" y="36"/>
                </a:lnTo>
                <a:lnTo>
                  <a:pt x="199" y="36"/>
                </a:lnTo>
                <a:lnTo>
                  <a:pt x="206" y="36"/>
                </a:lnTo>
                <a:lnTo>
                  <a:pt x="213" y="50"/>
                </a:lnTo>
                <a:lnTo>
                  <a:pt x="228" y="50"/>
                </a:lnTo>
                <a:lnTo>
                  <a:pt x="235" y="50"/>
                </a:lnTo>
                <a:lnTo>
                  <a:pt x="235" y="57"/>
                </a:lnTo>
                <a:lnTo>
                  <a:pt x="242" y="64"/>
                </a:lnTo>
                <a:lnTo>
                  <a:pt x="242" y="71"/>
                </a:lnTo>
                <a:lnTo>
                  <a:pt x="263" y="93"/>
                </a:lnTo>
                <a:lnTo>
                  <a:pt x="270" y="100"/>
                </a:lnTo>
                <a:lnTo>
                  <a:pt x="284" y="107"/>
                </a:lnTo>
                <a:lnTo>
                  <a:pt x="291" y="114"/>
                </a:lnTo>
                <a:lnTo>
                  <a:pt x="299" y="121"/>
                </a:lnTo>
                <a:lnTo>
                  <a:pt x="299" y="128"/>
                </a:lnTo>
                <a:lnTo>
                  <a:pt x="306" y="128"/>
                </a:lnTo>
                <a:lnTo>
                  <a:pt x="320" y="135"/>
                </a:lnTo>
                <a:lnTo>
                  <a:pt x="320" y="135"/>
                </a:lnTo>
                <a:lnTo>
                  <a:pt x="320" y="142"/>
                </a:lnTo>
                <a:lnTo>
                  <a:pt x="327" y="150"/>
                </a:lnTo>
                <a:lnTo>
                  <a:pt x="334" y="150"/>
                </a:lnTo>
                <a:lnTo>
                  <a:pt x="334" y="157"/>
                </a:lnTo>
                <a:lnTo>
                  <a:pt x="341" y="164"/>
                </a:lnTo>
                <a:lnTo>
                  <a:pt x="341" y="164"/>
                </a:lnTo>
                <a:lnTo>
                  <a:pt x="348" y="171"/>
                </a:lnTo>
                <a:lnTo>
                  <a:pt x="348" y="171"/>
                </a:lnTo>
                <a:lnTo>
                  <a:pt x="362" y="178"/>
                </a:lnTo>
                <a:lnTo>
                  <a:pt x="362" y="185"/>
                </a:lnTo>
                <a:lnTo>
                  <a:pt x="369" y="192"/>
                </a:lnTo>
                <a:lnTo>
                  <a:pt x="377" y="199"/>
                </a:lnTo>
                <a:lnTo>
                  <a:pt x="377" y="206"/>
                </a:lnTo>
                <a:lnTo>
                  <a:pt x="377" y="213"/>
                </a:lnTo>
                <a:lnTo>
                  <a:pt x="384" y="221"/>
                </a:lnTo>
                <a:lnTo>
                  <a:pt x="391" y="221"/>
                </a:lnTo>
                <a:lnTo>
                  <a:pt x="398" y="228"/>
                </a:lnTo>
                <a:lnTo>
                  <a:pt x="398" y="235"/>
                </a:lnTo>
                <a:lnTo>
                  <a:pt x="405" y="242"/>
                </a:lnTo>
                <a:lnTo>
                  <a:pt x="405" y="249"/>
                </a:lnTo>
                <a:lnTo>
                  <a:pt x="405" y="256"/>
                </a:lnTo>
                <a:lnTo>
                  <a:pt x="412" y="263"/>
                </a:lnTo>
                <a:lnTo>
                  <a:pt x="426" y="263"/>
                </a:lnTo>
                <a:lnTo>
                  <a:pt x="426" y="263"/>
                </a:lnTo>
                <a:lnTo>
                  <a:pt x="433" y="263"/>
                </a:lnTo>
                <a:lnTo>
                  <a:pt x="433" y="263"/>
                </a:lnTo>
                <a:lnTo>
                  <a:pt x="433" y="270"/>
                </a:lnTo>
                <a:lnTo>
                  <a:pt x="426" y="277"/>
                </a:lnTo>
                <a:lnTo>
                  <a:pt x="426" y="285"/>
                </a:lnTo>
                <a:lnTo>
                  <a:pt x="419" y="285"/>
                </a:lnTo>
                <a:lnTo>
                  <a:pt x="412" y="277"/>
                </a:lnTo>
                <a:lnTo>
                  <a:pt x="412" y="285"/>
                </a:lnTo>
                <a:lnTo>
                  <a:pt x="419" y="292"/>
                </a:lnTo>
                <a:lnTo>
                  <a:pt x="412" y="299"/>
                </a:lnTo>
                <a:lnTo>
                  <a:pt x="405" y="299"/>
                </a:lnTo>
                <a:lnTo>
                  <a:pt x="412" y="306"/>
                </a:lnTo>
                <a:lnTo>
                  <a:pt x="419" y="306"/>
                </a:lnTo>
                <a:lnTo>
                  <a:pt x="419" y="306"/>
                </a:lnTo>
                <a:lnTo>
                  <a:pt x="412" y="313"/>
                </a:lnTo>
                <a:lnTo>
                  <a:pt x="405" y="306"/>
                </a:lnTo>
                <a:lnTo>
                  <a:pt x="412" y="313"/>
                </a:lnTo>
                <a:lnTo>
                  <a:pt x="405" y="320"/>
                </a:lnTo>
                <a:lnTo>
                  <a:pt x="405" y="327"/>
                </a:lnTo>
                <a:lnTo>
                  <a:pt x="412" y="320"/>
                </a:lnTo>
                <a:lnTo>
                  <a:pt x="412" y="334"/>
                </a:lnTo>
                <a:lnTo>
                  <a:pt x="405" y="334"/>
                </a:lnTo>
                <a:lnTo>
                  <a:pt x="405" y="341"/>
                </a:lnTo>
                <a:lnTo>
                  <a:pt x="398" y="341"/>
                </a:lnTo>
                <a:lnTo>
                  <a:pt x="391" y="341"/>
                </a:lnTo>
                <a:lnTo>
                  <a:pt x="391" y="341"/>
                </a:lnTo>
                <a:lnTo>
                  <a:pt x="398" y="341"/>
                </a:lnTo>
                <a:lnTo>
                  <a:pt x="405" y="341"/>
                </a:lnTo>
                <a:lnTo>
                  <a:pt x="412" y="348"/>
                </a:lnTo>
                <a:lnTo>
                  <a:pt x="405" y="348"/>
                </a:lnTo>
                <a:lnTo>
                  <a:pt x="405" y="363"/>
                </a:lnTo>
                <a:lnTo>
                  <a:pt x="398" y="356"/>
                </a:lnTo>
                <a:lnTo>
                  <a:pt x="391" y="363"/>
                </a:lnTo>
                <a:lnTo>
                  <a:pt x="405" y="363"/>
                </a:lnTo>
                <a:lnTo>
                  <a:pt x="398" y="370"/>
                </a:lnTo>
                <a:lnTo>
                  <a:pt x="391" y="370"/>
                </a:lnTo>
                <a:lnTo>
                  <a:pt x="398" y="370"/>
                </a:lnTo>
                <a:lnTo>
                  <a:pt x="398" y="377"/>
                </a:lnTo>
                <a:lnTo>
                  <a:pt x="398" y="377"/>
                </a:lnTo>
                <a:lnTo>
                  <a:pt x="398" y="384"/>
                </a:lnTo>
                <a:lnTo>
                  <a:pt x="398" y="391"/>
                </a:lnTo>
                <a:lnTo>
                  <a:pt x="398" y="398"/>
                </a:lnTo>
                <a:lnTo>
                  <a:pt x="398" y="405"/>
                </a:lnTo>
                <a:lnTo>
                  <a:pt x="398" y="405"/>
                </a:lnTo>
                <a:lnTo>
                  <a:pt x="391" y="405"/>
                </a:lnTo>
                <a:lnTo>
                  <a:pt x="391" y="405"/>
                </a:lnTo>
                <a:lnTo>
                  <a:pt x="369" y="398"/>
                </a:lnTo>
                <a:lnTo>
                  <a:pt x="362" y="398"/>
                </a:lnTo>
                <a:lnTo>
                  <a:pt x="362" y="405"/>
                </a:lnTo>
                <a:lnTo>
                  <a:pt x="355" y="405"/>
                </a:lnTo>
                <a:lnTo>
                  <a:pt x="355" y="412"/>
                </a:lnTo>
                <a:lnTo>
                  <a:pt x="355" y="420"/>
                </a:lnTo>
                <a:lnTo>
                  <a:pt x="355" y="420"/>
                </a:lnTo>
                <a:lnTo>
                  <a:pt x="362" y="427"/>
                </a:lnTo>
                <a:lnTo>
                  <a:pt x="362" y="441"/>
                </a:lnTo>
                <a:lnTo>
                  <a:pt x="355" y="448"/>
                </a:lnTo>
                <a:lnTo>
                  <a:pt x="348" y="448"/>
                </a:lnTo>
                <a:lnTo>
                  <a:pt x="341" y="434"/>
                </a:lnTo>
                <a:lnTo>
                  <a:pt x="334" y="427"/>
                </a:lnTo>
                <a:lnTo>
                  <a:pt x="114" y="448"/>
                </a:lnTo>
                <a:lnTo>
                  <a:pt x="107" y="441"/>
                </a:lnTo>
                <a:lnTo>
                  <a:pt x="107" y="434"/>
                </a:lnTo>
                <a:lnTo>
                  <a:pt x="100" y="420"/>
                </a:lnTo>
                <a:lnTo>
                  <a:pt x="100" y="412"/>
                </a:lnTo>
                <a:lnTo>
                  <a:pt x="93" y="405"/>
                </a:lnTo>
                <a:lnTo>
                  <a:pt x="86" y="398"/>
                </a:lnTo>
                <a:lnTo>
                  <a:pt x="86" y="391"/>
                </a:lnTo>
                <a:lnTo>
                  <a:pt x="86" y="377"/>
                </a:lnTo>
                <a:lnTo>
                  <a:pt x="86" y="370"/>
                </a:lnTo>
                <a:lnTo>
                  <a:pt x="93" y="363"/>
                </a:lnTo>
                <a:lnTo>
                  <a:pt x="86" y="356"/>
                </a:lnTo>
                <a:lnTo>
                  <a:pt x="86" y="348"/>
                </a:lnTo>
                <a:lnTo>
                  <a:pt x="78" y="334"/>
                </a:lnTo>
                <a:lnTo>
                  <a:pt x="78" y="327"/>
                </a:lnTo>
                <a:lnTo>
                  <a:pt x="86" y="320"/>
                </a:lnTo>
                <a:lnTo>
                  <a:pt x="78" y="306"/>
                </a:lnTo>
                <a:lnTo>
                  <a:pt x="86" y="299"/>
                </a:lnTo>
                <a:lnTo>
                  <a:pt x="93" y="299"/>
                </a:lnTo>
                <a:lnTo>
                  <a:pt x="93" y="292"/>
                </a:lnTo>
                <a:lnTo>
                  <a:pt x="86" y="285"/>
                </a:lnTo>
                <a:lnTo>
                  <a:pt x="86" y="277"/>
                </a:lnTo>
                <a:lnTo>
                  <a:pt x="86" y="270"/>
                </a:lnTo>
                <a:lnTo>
                  <a:pt x="78" y="263"/>
                </a:lnTo>
                <a:lnTo>
                  <a:pt x="71" y="256"/>
                </a:lnTo>
                <a:lnTo>
                  <a:pt x="71" y="249"/>
                </a:lnTo>
                <a:lnTo>
                  <a:pt x="64" y="242"/>
                </a:lnTo>
                <a:lnTo>
                  <a:pt x="64" y="235"/>
                </a:lnTo>
                <a:lnTo>
                  <a:pt x="57" y="228"/>
                </a:lnTo>
                <a:lnTo>
                  <a:pt x="29" y="121"/>
                </a:lnTo>
                <a:lnTo>
                  <a:pt x="0" y="29"/>
                </a:lnTo>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22" name="Freeform 6"/>
          <p:cNvSpPr>
            <a:spLocks/>
          </p:cNvSpPr>
          <p:nvPr/>
        </p:nvSpPr>
        <p:spPr bwMode="gray">
          <a:xfrm>
            <a:off x="2186578" y="2276053"/>
            <a:ext cx="744329" cy="1287566"/>
          </a:xfrm>
          <a:custGeom>
            <a:avLst/>
            <a:gdLst/>
            <a:ahLst/>
            <a:cxnLst>
              <a:cxn ang="0">
                <a:pos x="57" y="35"/>
              </a:cxn>
              <a:cxn ang="0">
                <a:pos x="57" y="0"/>
              </a:cxn>
              <a:cxn ang="0">
                <a:pos x="305" y="305"/>
              </a:cxn>
              <a:cxn ang="0">
                <a:pos x="618" y="867"/>
              </a:cxn>
              <a:cxn ang="0">
                <a:pos x="625" y="902"/>
              </a:cxn>
              <a:cxn ang="0">
                <a:pos x="646" y="931"/>
              </a:cxn>
              <a:cxn ang="0">
                <a:pos x="610" y="959"/>
              </a:cxn>
              <a:cxn ang="0">
                <a:pos x="603" y="1002"/>
              </a:cxn>
              <a:cxn ang="0">
                <a:pos x="582" y="1030"/>
              </a:cxn>
              <a:cxn ang="0">
                <a:pos x="589" y="1051"/>
              </a:cxn>
              <a:cxn ang="0">
                <a:pos x="589" y="1080"/>
              </a:cxn>
              <a:cxn ang="0">
                <a:pos x="575" y="1080"/>
              </a:cxn>
              <a:cxn ang="0">
                <a:pos x="369" y="1051"/>
              </a:cxn>
              <a:cxn ang="0">
                <a:pos x="362" y="1044"/>
              </a:cxn>
              <a:cxn ang="0">
                <a:pos x="362" y="1016"/>
              </a:cxn>
              <a:cxn ang="0">
                <a:pos x="334" y="945"/>
              </a:cxn>
              <a:cxn ang="0">
                <a:pos x="305" y="924"/>
              </a:cxn>
              <a:cxn ang="0">
                <a:pos x="291" y="916"/>
              </a:cxn>
              <a:cxn ang="0">
                <a:pos x="284" y="888"/>
              </a:cxn>
              <a:cxn ang="0">
                <a:pos x="234" y="852"/>
              </a:cxn>
              <a:cxn ang="0">
                <a:pos x="199" y="831"/>
              </a:cxn>
              <a:cxn ang="0">
                <a:pos x="163" y="817"/>
              </a:cxn>
              <a:cxn ang="0">
                <a:pos x="135" y="796"/>
              </a:cxn>
              <a:cxn ang="0">
                <a:pos x="142" y="767"/>
              </a:cxn>
              <a:cxn ang="0">
                <a:pos x="142" y="739"/>
              </a:cxn>
              <a:cxn ang="0">
                <a:pos x="135" y="717"/>
              </a:cxn>
              <a:cxn ang="0">
                <a:pos x="113" y="675"/>
              </a:cxn>
              <a:cxn ang="0">
                <a:pos x="99" y="639"/>
              </a:cxn>
              <a:cxn ang="0">
                <a:pos x="78" y="597"/>
              </a:cxn>
              <a:cxn ang="0">
                <a:pos x="92" y="561"/>
              </a:cxn>
              <a:cxn ang="0">
                <a:pos x="85" y="533"/>
              </a:cxn>
              <a:cxn ang="0">
                <a:pos x="64" y="497"/>
              </a:cxn>
              <a:cxn ang="0">
                <a:pos x="64" y="469"/>
              </a:cxn>
              <a:cxn ang="0">
                <a:pos x="78" y="440"/>
              </a:cxn>
              <a:cxn ang="0">
                <a:pos x="78" y="462"/>
              </a:cxn>
              <a:cxn ang="0">
                <a:pos x="99" y="483"/>
              </a:cxn>
              <a:cxn ang="0">
                <a:pos x="85" y="447"/>
              </a:cxn>
              <a:cxn ang="0">
                <a:pos x="85" y="426"/>
              </a:cxn>
              <a:cxn ang="0">
                <a:pos x="113" y="426"/>
              </a:cxn>
              <a:cxn ang="0">
                <a:pos x="156" y="440"/>
              </a:cxn>
              <a:cxn ang="0">
                <a:pos x="135" y="433"/>
              </a:cxn>
              <a:cxn ang="0">
                <a:pos x="121" y="426"/>
              </a:cxn>
              <a:cxn ang="0">
                <a:pos x="99" y="419"/>
              </a:cxn>
              <a:cxn ang="0">
                <a:pos x="78" y="419"/>
              </a:cxn>
              <a:cxn ang="0">
                <a:pos x="71" y="440"/>
              </a:cxn>
              <a:cxn ang="0">
                <a:pos x="28" y="405"/>
              </a:cxn>
              <a:cxn ang="0">
                <a:pos x="21" y="341"/>
              </a:cxn>
              <a:cxn ang="0">
                <a:pos x="14" y="298"/>
              </a:cxn>
              <a:cxn ang="0">
                <a:pos x="21" y="241"/>
              </a:cxn>
              <a:cxn ang="0">
                <a:pos x="21" y="220"/>
              </a:cxn>
              <a:cxn ang="0">
                <a:pos x="0" y="163"/>
              </a:cxn>
              <a:cxn ang="0">
                <a:pos x="14" y="128"/>
              </a:cxn>
              <a:cxn ang="0">
                <a:pos x="28" y="113"/>
              </a:cxn>
              <a:cxn ang="0">
                <a:pos x="35" y="85"/>
              </a:cxn>
            </a:cxnLst>
            <a:rect l="0" t="0" r="r" b="b"/>
            <a:pathLst>
              <a:path w="646" h="1087">
                <a:moveTo>
                  <a:pt x="50" y="57"/>
                </a:moveTo>
                <a:lnTo>
                  <a:pt x="57" y="50"/>
                </a:lnTo>
                <a:lnTo>
                  <a:pt x="57" y="50"/>
                </a:lnTo>
                <a:lnTo>
                  <a:pt x="57" y="35"/>
                </a:lnTo>
                <a:lnTo>
                  <a:pt x="57" y="28"/>
                </a:lnTo>
                <a:lnTo>
                  <a:pt x="50" y="21"/>
                </a:lnTo>
                <a:lnTo>
                  <a:pt x="57" y="14"/>
                </a:lnTo>
                <a:lnTo>
                  <a:pt x="57" y="0"/>
                </a:lnTo>
                <a:lnTo>
                  <a:pt x="64" y="0"/>
                </a:lnTo>
                <a:lnTo>
                  <a:pt x="220" y="42"/>
                </a:lnTo>
                <a:lnTo>
                  <a:pt x="355" y="78"/>
                </a:lnTo>
                <a:lnTo>
                  <a:pt x="305" y="305"/>
                </a:lnTo>
                <a:lnTo>
                  <a:pt x="284" y="376"/>
                </a:lnTo>
                <a:lnTo>
                  <a:pt x="518" y="710"/>
                </a:lnTo>
                <a:lnTo>
                  <a:pt x="618" y="860"/>
                </a:lnTo>
                <a:lnTo>
                  <a:pt x="618" y="867"/>
                </a:lnTo>
                <a:lnTo>
                  <a:pt x="618" y="874"/>
                </a:lnTo>
                <a:lnTo>
                  <a:pt x="625" y="888"/>
                </a:lnTo>
                <a:lnTo>
                  <a:pt x="625" y="895"/>
                </a:lnTo>
                <a:lnTo>
                  <a:pt x="625" y="902"/>
                </a:lnTo>
                <a:lnTo>
                  <a:pt x="632" y="909"/>
                </a:lnTo>
                <a:lnTo>
                  <a:pt x="632" y="916"/>
                </a:lnTo>
                <a:lnTo>
                  <a:pt x="639" y="931"/>
                </a:lnTo>
                <a:lnTo>
                  <a:pt x="646" y="931"/>
                </a:lnTo>
                <a:lnTo>
                  <a:pt x="639" y="938"/>
                </a:lnTo>
                <a:lnTo>
                  <a:pt x="618" y="952"/>
                </a:lnTo>
                <a:lnTo>
                  <a:pt x="618" y="959"/>
                </a:lnTo>
                <a:lnTo>
                  <a:pt x="610" y="959"/>
                </a:lnTo>
                <a:lnTo>
                  <a:pt x="610" y="973"/>
                </a:lnTo>
                <a:lnTo>
                  <a:pt x="603" y="987"/>
                </a:lnTo>
                <a:lnTo>
                  <a:pt x="603" y="995"/>
                </a:lnTo>
                <a:lnTo>
                  <a:pt x="603" y="1002"/>
                </a:lnTo>
                <a:lnTo>
                  <a:pt x="589" y="1016"/>
                </a:lnTo>
                <a:lnTo>
                  <a:pt x="582" y="1016"/>
                </a:lnTo>
                <a:lnTo>
                  <a:pt x="582" y="1023"/>
                </a:lnTo>
                <a:lnTo>
                  <a:pt x="582" y="1030"/>
                </a:lnTo>
                <a:lnTo>
                  <a:pt x="582" y="1037"/>
                </a:lnTo>
                <a:lnTo>
                  <a:pt x="575" y="1044"/>
                </a:lnTo>
                <a:lnTo>
                  <a:pt x="582" y="1051"/>
                </a:lnTo>
                <a:lnTo>
                  <a:pt x="589" y="1051"/>
                </a:lnTo>
                <a:lnTo>
                  <a:pt x="589" y="1059"/>
                </a:lnTo>
                <a:lnTo>
                  <a:pt x="596" y="1066"/>
                </a:lnTo>
                <a:lnTo>
                  <a:pt x="596" y="1073"/>
                </a:lnTo>
                <a:lnTo>
                  <a:pt x="589" y="1080"/>
                </a:lnTo>
                <a:lnTo>
                  <a:pt x="582" y="1087"/>
                </a:lnTo>
                <a:lnTo>
                  <a:pt x="575" y="1080"/>
                </a:lnTo>
                <a:lnTo>
                  <a:pt x="575" y="1080"/>
                </a:lnTo>
                <a:lnTo>
                  <a:pt x="575" y="1080"/>
                </a:lnTo>
                <a:lnTo>
                  <a:pt x="568" y="1080"/>
                </a:lnTo>
                <a:lnTo>
                  <a:pt x="369" y="1066"/>
                </a:lnTo>
                <a:lnTo>
                  <a:pt x="369" y="1059"/>
                </a:lnTo>
                <a:lnTo>
                  <a:pt x="369" y="1051"/>
                </a:lnTo>
                <a:lnTo>
                  <a:pt x="362" y="1044"/>
                </a:lnTo>
                <a:lnTo>
                  <a:pt x="369" y="1051"/>
                </a:lnTo>
                <a:lnTo>
                  <a:pt x="369" y="1044"/>
                </a:lnTo>
                <a:lnTo>
                  <a:pt x="362" y="1044"/>
                </a:lnTo>
                <a:lnTo>
                  <a:pt x="362" y="1044"/>
                </a:lnTo>
                <a:lnTo>
                  <a:pt x="362" y="1037"/>
                </a:lnTo>
                <a:lnTo>
                  <a:pt x="362" y="1030"/>
                </a:lnTo>
                <a:lnTo>
                  <a:pt x="362" y="1016"/>
                </a:lnTo>
                <a:lnTo>
                  <a:pt x="362" y="1002"/>
                </a:lnTo>
                <a:lnTo>
                  <a:pt x="362" y="987"/>
                </a:lnTo>
                <a:lnTo>
                  <a:pt x="355" y="973"/>
                </a:lnTo>
                <a:lnTo>
                  <a:pt x="334" y="945"/>
                </a:lnTo>
                <a:lnTo>
                  <a:pt x="326" y="938"/>
                </a:lnTo>
                <a:lnTo>
                  <a:pt x="319" y="938"/>
                </a:lnTo>
                <a:lnTo>
                  <a:pt x="312" y="924"/>
                </a:lnTo>
                <a:lnTo>
                  <a:pt x="305" y="924"/>
                </a:lnTo>
                <a:lnTo>
                  <a:pt x="298" y="916"/>
                </a:lnTo>
                <a:lnTo>
                  <a:pt x="298" y="924"/>
                </a:lnTo>
                <a:lnTo>
                  <a:pt x="291" y="924"/>
                </a:lnTo>
                <a:lnTo>
                  <a:pt x="291" y="916"/>
                </a:lnTo>
                <a:lnTo>
                  <a:pt x="291" y="909"/>
                </a:lnTo>
                <a:lnTo>
                  <a:pt x="291" y="902"/>
                </a:lnTo>
                <a:lnTo>
                  <a:pt x="284" y="888"/>
                </a:lnTo>
                <a:lnTo>
                  <a:pt x="284" y="888"/>
                </a:lnTo>
                <a:lnTo>
                  <a:pt x="263" y="881"/>
                </a:lnTo>
                <a:lnTo>
                  <a:pt x="248" y="874"/>
                </a:lnTo>
                <a:lnTo>
                  <a:pt x="234" y="867"/>
                </a:lnTo>
                <a:lnTo>
                  <a:pt x="234" y="852"/>
                </a:lnTo>
                <a:lnTo>
                  <a:pt x="227" y="845"/>
                </a:lnTo>
                <a:lnTo>
                  <a:pt x="220" y="838"/>
                </a:lnTo>
                <a:lnTo>
                  <a:pt x="213" y="831"/>
                </a:lnTo>
                <a:lnTo>
                  <a:pt x="199" y="831"/>
                </a:lnTo>
                <a:lnTo>
                  <a:pt x="192" y="824"/>
                </a:lnTo>
                <a:lnTo>
                  <a:pt x="177" y="817"/>
                </a:lnTo>
                <a:lnTo>
                  <a:pt x="170" y="817"/>
                </a:lnTo>
                <a:lnTo>
                  <a:pt x="163" y="817"/>
                </a:lnTo>
                <a:lnTo>
                  <a:pt x="149" y="810"/>
                </a:lnTo>
                <a:lnTo>
                  <a:pt x="142" y="803"/>
                </a:lnTo>
                <a:lnTo>
                  <a:pt x="135" y="796"/>
                </a:lnTo>
                <a:lnTo>
                  <a:pt x="135" y="796"/>
                </a:lnTo>
                <a:lnTo>
                  <a:pt x="135" y="788"/>
                </a:lnTo>
                <a:lnTo>
                  <a:pt x="135" y="781"/>
                </a:lnTo>
                <a:lnTo>
                  <a:pt x="135" y="774"/>
                </a:lnTo>
                <a:lnTo>
                  <a:pt x="142" y="767"/>
                </a:lnTo>
                <a:lnTo>
                  <a:pt x="142" y="760"/>
                </a:lnTo>
                <a:lnTo>
                  <a:pt x="142" y="746"/>
                </a:lnTo>
                <a:lnTo>
                  <a:pt x="149" y="739"/>
                </a:lnTo>
                <a:lnTo>
                  <a:pt x="142" y="739"/>
                </a:lnTo>
                <a:lnTo>
                  <a:pt x="135" y="732"/>
                </a:lnTo>
                <a:lnTo>
                  <a:pt x="128" y="725"/>
                </a:lnTo>
                <a:lnTo>
                  <a:pt x="128" y="717"/>
                </a:lnTo>
                <a:lnTo>
                  <a:pt x="135" y="717"/>
                </a:lnTo>
                <a:lnTo>
                  <a:pt x="135" y="710"/>
                </a:lnTo>
                <a:lnTo>
                  <a:pt x="121" y="696"/>
                </a:lnTo>
                <a:lnTo>
                  <a:pt x="121" y="682"/>
                </a:lnTo>
                <a:lnTo>
                  <a:pt x="113" y="675"/>
                </a:lnTo>
                <a:lnTo>
                  <a:pt x="106" y="668"/>
                </a:lnTo>
                <a:lnTo>
                  <a:pt x="106" y="661"/>
                </a:lnTo>
                <a:lnTo>
                  <a:pt x="99" y="653"/>
                </a:lnTo>
                <a:lnTo>
                  <a:pt x="99" y="639"/>
                </a:lnTo>
                <a:lnTo>
                  <a:pt x="92" y="632"/>
                </a:lnTo>
                <a:lnTo>
                  <a:pt x="92" y="618"/>
                </a:lnTo>
                <a:lnTo>
                  <a:pt x="78" y="604"/>
                </a:lnTo>
                <a:lnTo>
                  <a:pt x="78" y="597"/>
                </a:lnTo>
                <a:lnTo>
                  <a:pt x="78" y="590"/>
                </a:lnTo>
                <a:lnTo>
                  <a:pt x="78" y="575"/>
                </a:lnTo>
                <a:lnTo>
                  <a:pt x="92" y="568"/>
                </a:lnTo>
                <a:lnTo>
                  <a:pt x="92" y="561"/>
                </a:lnTo>
                <a:lnTo>
                  <a:pt x="99" y="561"/>
                </a:lnTo>
                <a:lnTo>
                  <a:pt x="99" y="547"/>
                </a:lnTo>
                <a:lnTo>
                  <a:pt x="92" y="533"/>
                </a:lnTo>
                <a:lnTo>
                  <a:pt x="85" y="533"/>
                </a:lnTo>
                <a:lnTo>
                  <a:pt x="78" y="533"/>
                </a:lnTo>
                <a:lnTo>
                  <a:pt x="64" y="511"/>
                </a:lnTo>
                <a:lnTo>
                  <a:pt x="64" y="504"/>
                </a:lnTo>
                <a:lnTo>
                  <a:pt x="64" y="497"/>
                </a:lnTo>
                <a:lnTo>
                  <a:pt x="64" y="490"/>
                </a:lnTo>
                <a:lnTo>
                  <a:pt x="64" y="490"/>
                </a:lnTo>
                <a:lnTo>
                  <a:pt x="64" y="476"/>
                </a:lnTo>
                <a:lnTo>
                  <a:pt x="64" y="469"/>
                </a:lnTo>
                <a:lnTo>
                  <a:pt x="64" y="455"/>
                </a:lnTo>
                <a:lnTo>
                  <a:pt x="71" y="447"/>
                </a:lnTo>
                <a:lnTo>
                  <a:pt x="71" y="440"/>
                </a:lnTo>
                <a:lnTo>
                  <a:pt x="78" y="440"/>
                </a:lnTo>
                <a:lnTo>
                  <a:pt x="78" y="447"/>
                </a:lnTo>
                <a:lnTo>
                  <a:pt x="78" y="455"/>
                </a:lnTo>
                <a:lnTo>
                  <a:pt x="78" y="462"/>
                </a:lnTo>
                <a:lnTo>
                  <a:pt x="78" y="462"/>
                </a:lnTo>
                <a:lnTo>
                  <a:pt x="78" y="469"/>
                </a:lnTo>
                <a:lnTo>
                  <a:pt x="85" y="476"/>
                </a:lnTo>
                <a:lnTo>
                  <a:pt x="92" y="483"/>
                </a:lnTo>
                <a:lnTo>
                  <a:pt x="99" y="483"/>
                </a:lnTo>
                <a:lnTo>
                  <a:pt x="92" y="476"/>
                </a:lnTo>
                <a:lnTo>
                  <a:pt x="92" y="469"/>
                </a:lnTo>
                <a:lnTo>
                  <a:pt x="92" y="455"/>
                </a:lnTo>
                <a:lnTo>
                  <a:pt x="85" y="447"/>
                </a:lnTo>
                <a:lnTo>
                  <a:pt x="85" y="447"/>
                </a:lnTo>
                <a:lnTo>
                  <a:pt x="85" y="440"/>
                </a:lnTo>
                <a:lnTo>
                  <a:pt x="85" y="433"/>
                </a:lnTo>
                <a:lnTo>
                  <a:pt x="85" y="426"/>
                </a:lnTo>
                <a:lnTo>
                  <a:pt x="92" y="426"/>
                </a:lnTo>
                <a:lnTo>
                  <a:pt x="99" y="419"/>
                </a:lnTo>
                <a:lnTo>
                  <a:pt x="106" y="426"/>
                </a:lnTo>
                <a:lnTo>
                  <a:pt x="113" y="426"/>
                </a:lnTo>
                <a:lnTo>
                  <a:pt x="135" y="433"/>
                </a:lnTo>
                <a:lnTo>
                  <a:pt x="142" y="433"/>
                </a:lnTo>
                <a:lnTo>
                  <a:pt x="156" y="447"/>
                </a:lnTo>
                <a:lnTo>
                  <a:pt x="156" y="440"/>
                </a:lnTo>
                <a:lnTo>
                  <a:pt x="149" y="433"/>
                </a:lnTo>
                <a:lnTo>
                  <a:pt x="142" y="433"/>
                </a:lnTo>
                <a:lnTo>
                  <a:pt x="135" y="433"/>
                </a:lnTo>
                <a:lnTo>
                  <a:pt x="135" y="433"/>
                </a:lnTo>
                <a:lnTo>
                  <a:pt x="135" y="426"/>
                </a:lnTo>
                <a:lnTo>
                  <a:pt x="142" y="426"/>
                </a:lnTo>
                <a:lnTo>
                  <a:pt x="135" y="433"/>
                </a:lnTo>
                <a:lnTo>
                  <a:pt x="121" y="426"/>
                </a:lnTo>
                <a:lnTo>
                  <a:pt x="113" y="426"/>
                </a:lnTo>
                <a:lnTo>
                  <a:pt x="106" y="419"/>
                </a:lnTo>
                <a:lnTo>
                  <a:pt x="106" y="426"/>
                </a:lnTo>
                <a:lnTo>
                  <a:pt x="99" y="419"/>
                </a:lnTo>
                <a:lnTo>
                  <a:pt x="92" y="412"/>
                </a:lnTo>
                <a:lnTo>
                  <a:pt x="85" y="412"/>
                </a:lnTo>
                <a:lnTo>
                  <a:pt x="78" y="412"/>
                </a:lnTo>
                <a:lnTo>
                  <a:pt x="78" y="419"/>
                </a:lnTo>
                <a:lnTo>
                  <a:pt x="78" y="426"/>
                </a:lnTo>
                <a:lnTo>
                  <a:pt x="71" y="433"/>
                </a:lnTo>
                <a:lnTo>
                  <a:pt x="78" y="433"/>
                </a:lnTo>
                <a:lnTo>
                  <a:pt x="71" y="440"/>
                </a:lnTo>
                <a:lnTo>
                  <a:pt x="64" y="433"/>
                </a:lnTo>
                <a:lnTo>
                  <a:pt x="64" y="426"/>
                </a:lnTo>
                <a:lnTo>
                  <a:pt x="57" y="426"/>
                </a:lnTo>
                <a:lnTo>
                  <a:pt x="28" y="405"/>
                </a:lnTo>
                <a:lnTo>
                  <a:pt x="28" y="398"/>
                </a:lnTo>
                <a:lnTo>
                  <a:pt x="21" y="362"/>
                </a:lnTo>
                <a:lnTo>
                  <a:pt x="28" y="355"/>
                </a:lnTo>
                <a:lnTo>
                  <a:pt x="21" y="341"/>
                </a:lnTo>
                <a:lnTo>
                  <a:pt x="21" y="334"/>
                </a:lnTo>
                <a:lnTo>
                  <a:pt x="14" y="320"/>
                </a:lnTo>
                <a:lnTo>
                  <a:pt x="7" y="305"/>
                </a:lnTo>
                <a:lnTo>
                  <a:pt x="14" y="298"/>
                </a:lnTo>
                <a:lnTo>
                  <a:pt x="14" y="291"/>
                </a:lnTo>
                <a:lnTo>
                  <a:pt x="14" y="263"/>
                </a:lnTo>
                <a:lnTo>
                  <a:pt x="21" y="248"/>
                </a:lnTo>
                <a:lnTo>
                  <a:pt x="21" y="241"/>
                </a:lnTo>
                <a:lnTo>
                  <a:pt x="21" y="234"/>
                </a:lnTo>
                <a:lnTo>
                  <a:pt x="28" y="227"/>
                </a:lnTo>
                <a:lnTo>
                  <a:pt x="21" y="220"/>
                </a:lnTo>
                <a:lnTo>
                  <a:pt x="21" y="220"/>
                </a:lnTo>
                <a:lnTo>
                  <a:pt x="21" y="199"/>
                </a:lnTo>
                <a:lnTo>
                  <a:pt x="14" y="192"/>
                </a:lnTo>
                <a:lnTo>
                  <a:pt x="14" y="185"/>
                </a:lnTo>
                <a:lnTo>
                  <a:pt x="0" y="163"/>
                </a:lnTo>
                <a:lnTo>
                  <a:pt x="0" y="156"/>
                </a:lnTo>
                <a:lnTo>
                  <a:pt x="0" y="149"/>
                </a:lnTo>
                <a:lnTo>
                  <a:pt x="7" y="135"/>
                </a:lnTo>
                <a:lnTo>
                  <a:pt x="14" y="128"/>
                </a:lnTo>
                <a:lnTo>
                  <a:pt x="21" y="121"/>
                </a:lnTo>
                <a:lnTo>
                  <a:pt x="21" y="121"/>
                </a:lnTo>
                <a:lnTo>
                  <a:pt x="28" y="113"/>
                </a:lnTo>
                <a:lnTo>
                  <a:pt x="28" y="113"/>
                </a:lnTo>
                <a:lnTo>
                  <a:pt x="35" y="106"/>
                </a:lnTo>
                <a:lnTo>
                  <a:pt x="35" y="99"/>
                </a:lnTo>
                <a:lnTo>
                  <a:pt x="35" y="92"/>
                </a:lnTo>
                <a:lnTo>
                  <a:pt x="35" y="85"/>
                </a:lnTo>
                <a:lnTo>
                  <a:pt x="50" y="57"/>
                </a:lnTo>
              </a:path>
            </a:pathLst>
          </a:custGeom>
          <a:solidFill>
            <a:srgbClr val="0066B2"/>
          </a:solidFill>
          <a:ln w="9525">
            <a:solidFill>
              <a:schemeClr val="bg1">
                <a:lumMod val="75000"/>
              </a:schemeClr>
            </a:solidFill>
            <a:round/>
            <a:headEnd/>
            <a:tailEnd/>
          </a:ln>
          <a:effectLst>
            <a:outerShdw blurRad="101600" dist="76200" dir="2700000" algn="tl" rotWithShape="0">
              <a:prstClr val="black">
                <a:alpha val="40000"/>
              </a:prstClr>
            </a:outerShdw>
          </a:effectLst>
        </p:spPr>
        <p:txBody>
          <a:bodyPr/>
          <a:lstStyle/>
          <a:p>
            <a:endParaRPr lang="en-US" sz="1200">
              <a:solidFill>
                <a:prstClr val="black"/>
              </a:solidFill>
              <a:ea typeface="ＭＳ Ｐゴシック" pitchFamily="34" charset="-128"/>
            </a:endParaRPr>
          </a:p>
        </p:txBody>
      </p:sp>
      <p:sp>
        <p:nvSpPr>
          <p:cNvPr id="223" name="Freeform 18"/>
          <p:cNvSpPr>
            <a:spLocks/>
          </p:cNvSpPr>
          <p:nvPr/>
        </p:nvSpPr>
        <p:spPr bwMode="gray">
          <a:xfrm>
            <a:off x="2514755" y="2368220"/>
            <a:ext cx="580940" cy="925874"/>
          </a:xfrm>
          <a:custGeom>
            <a:avLst/>
            <a:gdLst/>
            <a:ahLst/>
            <a:cxnLst>
              <a:cxn ang="0">
                <a:pos x="21" y="227"/>
              </a:cxn>
              <a:cxn ang="0">
                <a:pos x="71" y="0"/>
              </a:cxn>
              <a:cxn ang="0">
                <a:pos x="199" y="28"/>
              </a:cxn>
              <a:cxn ang="0">
                <a:pos x="291" y="50"/>
              </a:cxn>
              <a:cxn ang="0">
                <a:pos x="405" y="71"/>
              </a:cxn>
              <a:cxn ang="0">
                <a:pos x="504" y="92"/>
              </a:cxn>
              <a:cxn ang="0">
                <a:pos x="419" y="590"/>
              </a:cxn>
              <a:cxn ang="0">
                <a:pos x="405" y="668"/>
              </a:cxn>
              <a:cxn ang="0">
                <a:pos x="397" y="675"/>
              </a:cxn>
              <a:cxn ang="0">
                <a:pos x="390" y="682"/>
              </a:cxn>
              <a:cxn ang="0">
                <a:pos x="383" y="682"/>
              </a:cxn>
              <a:cxn ang="0">
                <a:pos x="383" y="675"/>
              </a:cxn>
              <a:cxn ang="0">
                <a:pos x="376" y="668"/>
              </a:cxn>
              <a:cxn ang="0">
                <a:pos x="369" y="668"/>
              </a:cxn>
              <a:cxn ang="0">
                <a:pos x="362" y="668"/>
              </a:cxn>
              <a:cxn ang="0">
                <a:pos x="355" y="668"/>
              </a:cxn>
              <a:cxn ang="0">
                <a:pos x="348" y="675"/>
              </a:cxn>
              <a:cxn ang="0">
                <a:pos x="341" y="682"/>
              </a:cxn>
              <a:cxn ang="0">
                <a:pos x="348" y="689"/>
              </a:cxn>
              <a:cxn ang="0">
                <a:pos x="341" y="696"/>
              </a:cxn>
              <a:cxn ang="0">
                <a:pos x="341" y="703"/>
              </a:cxn>
              <a:cxn ang="0">
                <a:pos x="348" y="718"/>
              </a:cxn>
              <a:cxn ang="0">
                <a:pos x="341" y="725"/>
              </a:cxn>
              <a:cxn ang="0">
                <a:pos x="341" y="732"/>
              </a:cxn>
              <a:cxn ang="0">
                <a:pos x="341" y="746"/>
              </a:cxn>
              <a:cxn ang="0">
                <a:pos x="341" y="760"/>
              </a:cxn>
              <a:cxn ang="0">
                <a:pos x="334" y="767"/>
              </a:cxn>
              <a:cxn ang="0">
                <a:pos x="334" y="782"/>
              </a:cxn>
              <a:cxn ang="0">
                <a:pos x="234" y="632"/>
              </a:cxn>
              <a:cxn ang="0">
                <a:pos x="0" y="298"/>
              </a:cxn>
              <a:cxn ang="0">
                <a:pos x="21" y="227"/>
              </a:cxn>
            </a:cxnLst>
            <a:rect l="0" t="0" r="r" b="b"/>
            <a:pathLst>
              <a:path w="504" h="782">
                <a:moveTo>
                  <a:pt x="21" y="227"/>
                </a:moveTo>
                <a:lnTo>
                  <a:pt x="71" y="0"/>
                </a:lnTo>
                <a:lnTo>
                  <a:pt x="199" y="28"/>
                </a:lnTo>
                <a:lnTo>
                  <a:pt x="291" y="50"/>
                </a:lnTo>
                <a:lnTo>
                  <a:pt x="405" y="71"/>
                </a:lnTo>
                <a:lnTo>
                  <a:pt x="504" y="92"/>
                </a:lnTo>
                <a:lnTo>
                  <a:pt x="419" y="590"/>
                </a:lnTo>
                <a:lnTo>
                  <a:pt x="405" y="668"/>
                </a:lnTo>
                <a:lnTo>
                  <a:pt x="397" y="675"/>
                </a:lnTo>
                <a:lnTo>
                  <a:pt x="390" y="682"/>
                </a:lnTo>
                <a:lnTo>
                  <a:pt x="383" y="682"/>
                </a:lnTo>
                <a:lnTo>
                  <a:pt x="383" y="675"/>
                </a:lnTo>
                <a:lnTo>
                  <a:pt x="376" y="668"/>
                </a:lnTo>
                <a:lnTo>
                  <a:pt x="369" y="668"/>
                </a:lnTo>
                <a:lnTo>
                  <a:pt x="362" y="668"/>
                </a:lnTo>
                <a:lnTo>
                  <a:pt x="355" y="668"/>
                </a:lnTo>
                <a:lnTo>
                  <a:pt x="348" y="675"/>
                </a:lnTo>
                <a:lnTo>
                  <a:pt x="341" y="682"/>
                </a:lnTo>
                <a:lnTo>
                  <a:pt x="348" y="689"/>
                </a:lnTo>
                <a:lnTo>
                  <a:pt x="341" y="696"/>
                </a:lnTo>
                <a:lnTo>
                  <a:pt x="341" y="703"/>
                </a:lnTo>
                <a:lnTo>
                  <a:pt x="348" y="718"/>
                </a:lnTo>
                <a:lnTo>
                  <a:pt x="341" y="725"/>
                </a:lnTo>
                <a:lnTo>
                  <a:pt x="341" y="732"/>
                </a:lnTo>
                <a:lnTo>
                  <a:pt x="341" y="746"/>
                </a:lnTo>
                <a:lnTo>
                  <a:pt x="341" y="760"/>
                </a:lnTo>
                <a:lnTo>
                  <a:pt x="334" y="767"/>
                </a:lnTo>
                <a:lnTo>
                  <a:pt x="334" y="782"/>
                </a:lnTo>
                <a:lnTo>
                  <a:pt x="234" y="632"/>
                </a:lnTo>
                <a:lnTo>
                  <a:pt x="0" y="298"/>
                </a:lnTo>
                <a:lnTo>
                  <a:pt x="21" y="227"/>
                </a:lnTo>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24" name="Freeform 20"/>
          <p:cNvSpPr>
            <a:spLocks/>
          </p:cNvSpPr>
          <p:nvPr/>
        </p:nvSpPr>
        <p:spPr bwMode="gray">
          <a:xfrm>
            <a:off x="2833154" y="3067863"/>
            <a:ext cx="614457" cy="740141"/>
          </a:xfrm>
          <a:custGeom>
            <a:avLst/>
            <a:gdLst/>
            <a:ahLst/>
            <a:cxnLst>
              <a:cxn ang="0">
                <a:pos x="14" y="412"/>
              </a:cxn>
              <a:cxn ang="0">
                <a:pos x="14" y="412"/>
              </a:cxn>
              <a:cxn ang="0">
                <a:pos x="28" y="412"/>
              </a:cxn>
              <a:cxn ang="0">
                <a:pos x="35" y="398"/>
              </a:cxn>
              <a:cxn ang="0">
                <a:pos x="28" y="383"/>
              </a:cxn>
              <a:cxn ang="0">
                <a:pos x="14" y="376"/>
              </a:cxn>
              <a:cxn ang="0">
                <a:pos x="21" y="362"/>
              </a:cxn>
              <a:cxn ang="0">
                <a:pos x="21" y="348"/>
              </a:cxn>
              <a:cxn ang="0">
                <a:pos x="42" y="334"/>
              </a:cxn>
              <a:cxn ang="0">
                <a:pos x="42" y="319"/>
              </a:cxn>
              <a:cxn ang="0">
                <a:pos x="49" y="291"/>
              </a:cxn>
              <a:cxn ang="0">
                <a:pos x="57" y="284"/>
              </a:cxn>
              <a:cxn ang="0">
                <a:pos x="85" y="263"/>
              </a:cxn>
              <a:cxn ang="0">
                <a:pos x="71" y="248"/>
              </a:cxn>
              <a:cxn ang="0">
                <a:pos x="64" y="234"/>
              </a:cxn>
              <a:cxn ang="0">
                <a:pos x="64" y="220"/>
              </a:cxn>
              <a:cxn ang="0">
                <a:pos x="57" y="199"/>
              </a:cxn>
              <a:cxn ang="0">
                <a:pos x="57" y="177"/>
              </a:cxn>
              <a:cxn ang="0">
                <a:pos x="64" y="156"/>
              </a:cxn>
              <a:cxn ang="0">
                <a:pos x="64" y="135"/>
              </a:cxn>
              <a:cxn ang="0">
                <a:pos x="64" y="113"/>
              </a:cxn>
              <a:cxn ang="0">
                <a:pos x="71" y="99"/>
              </a:cxn>
              <a:cxn ang="0">
                <a:pos x="71" y="85"/>
              </a:cxn>
              <a:cxn ang="0">
                <a:pos x="85" y="78"/>
              </a:cxn>
              <a:cxn ang="0">
                <a:pos x="99" y="78"/>
              </a:cxn>
              <a:cxn ang="0">
                <a:pos x="106" y="92"/>
              </a:cxn>
              <a:cxn ang="0">
                <a:pos x="120" y="85"/>
              </a:cxn>
              <a:cxn ang="0">
                <a:pos x="142" y="0"/>
              </a:cxn>
              <a:cxn ang="0">
                <a:pos x="319" y="28"/>
              </a:cxn>
              <a:cxn ang="0">
                <a:pos x="532" y="57"/>
              </a:cxn>
              <a:cxn ang="0">
                <a:pos x="461" y="625"/>
              </a:cxn>
              <a:cxn ang="0">
                <a:pos x="291" y="604"/>
              </a:cxn>
              <a:cxn ang="0">
                <a:pos x="14" y="447"/>
              </a:cxn>
              <a:cxn ang="0">
                <a:pos x="0" y="426"/>
              </a:cxn>
            </a:cxnLst>
            <a:rect l="0" t="0" r="r" b="b"/>
            <a:pathLst>
              <a:path w="532" h="625">
                <a:moveTo>
                  <a:pt x="7" y="412"/>
                </a:moveTo>
                <a:lnTo>
                  <a:pt x="14" y="412"/>
                </a:lnTo>
                <a:lnTo>
                  <a:pt x="14" y="412"/>
                </a:lnTo>
                <a:lnTo>
                  <a:pt x="14" y="412"/>
                </a:lnTo>
                <a:lnTo>
                  <a:pt x="21" y="419"/>
                </a:lnTo>
                <a:lnTo>
                  <a:pt x="28" y="412"/>
                </a:lnTo>
                <a:lnTo>
                  <a:pt x="35" y="405"/>
                </a:lnTo>
                <a:lnTo>
                  <a:pt x="35" y="398"/>
                </a:lnTo>
                <a:lnTo>
                  <a:pt x="28" y="391"/>
                </a:lnTo>
                <a:lnTo>
                  <a:pt x="28" y="383"/>
                </a:lnTo>
                <a:lnTo>
                  <a:pt x="21" y="383"/>
                </a:lnTo>
                <a:lnTo>
                  <a:pt x="14" y="376"/>
                </a:lnTo>
                <a:lnTo>
                  <a:pt x="21" y="369"/>
                </a:lnTo>
                <a:lnTo>
                  <a:pt x="21" y="362"/>
                </a:lnTo>
                <a:lnTo>
                  <a:pt x="21" y="355"/>
                </a:lnTo>
                <a:lnTo>
                  <a:pt x="21" y="348"/>
                </a:lnTo>
                <a:lnTo>
                  <a:pt x="28" y="348"/>
                </a:lnTo>
                <a:lnTo>
                  <a:pt x="42" y="334"/>
                </a:lnTo>
                <a:lnTo>
                  <a:pt x="42" y="327"/>
                </a:lnTo>
                <a:lnTo>
                  <a:pt x="42" y="319"/>
                </a:lnTo>
                <a:lnTo>
                  <a:pt x="49" y="305"/>
                </a:lnTo>
                <a:lnTo>
                  <a:pt x="49" y="291"/>
                </a:lnTo>
                <a:lnTo>
                  <a:pt x="57" y="291"/>
                </a:lnTo>
                <a:lnTo>
                  <a:pt x="57" y="284"/>
                </a:lnTo>
                <a:lnTo>
                  <a:pt x="78" y="270"/>
                </a:lnTo>
                <a:lnTo>
                  <a:pt x="85" y="263"/>
                </a:lnTo>
                <a:lnTo>
                  <a:pt x="78" y="263"/>
                </a:lnTo>
                <a:lnTo>
                  <a:pt x="71" y="248"/>
                </a:lnTo>
                <a:lnTo>
                  <a:pt x="71" y="241"/>
                </a:lnTo>
                <a:lnTo>
                  <a:pt x="64" y="234"/>
                </a:lnTo>
                <a:lnTo>
                  <a:pt x="64" y="227"/>
                </a:lnTo>
                <a:lnTo>
                  <a:pt x="64" y="220"/>
                </a:lnTo>
                <a:lnTo>
                  <a:pt x="57" y="206"/>
                </a:lnTo>
                <a:lnTo>
                  <a:pt x="57" y="199"/>
                </a:lnTo>
                <a:lnTo>
                  <a:pt x="57" y="192"/>
                </a:lnTo>
                <a:lnTo>
                  <a:pt x="57" y="177"/>
                </a:lnTo>
                <a:lnTo>
                  <a:pt x="64" y="170"/>
                </a:lnTo>
                <a:lnTo>
                  <a:pt x="64" y="156"/>
                </a:lnTo>
                <a:lnTo>
                  <a:pt x="64" y="142"/>
                </a:lnTo>
                <a:lnTo>
                  <a:pt x="64" y="135"/>
                </a:lnTo>
                <a:lnTo>
                  <a:pt x="71" y="128"/>
                </a:lnTo>
                <a:lnTo>
                  <a:pt x="64" y="113"/>
                </a:lnTo>
                <a:lnTo>
                  <a:pt x="64" y="106"/>
                </a:lnTo>
                <a:lnTo>
                  <a:pt x="71" y="99"/>
                </a:lnTo>
                <a:lnTo>
                  <a:pt x="64" y="92"/>
                </a:lnTo>
                <a:lnTo>
                  <a:pt x="71" y="85"/>
                </a:lnTo>
                <a:lnTo>
                  <a:pt x="78" y="78"/>
                </a:lnTo>
                <a:lnTo>
                  <a:pt x="85" y="78"/>
                </a:lnTo>
                <a:lnTo>
                  <a:pt x="92" y="78"/>
                </a:lnTo>
                <a:lnTo>
                  <a:pt x="99" y="78"/>
                </a:lnTo>
                <a:lnTo>
                  <a:pt x="106" y="85"/>
                </a:lnTo>
                <a:lnTo>
                  <a:pt x="106" y="92"/>
                </a:lnTo>
                <a:lnTo>
                  <a:pt x="113" y="92"/>
                </a:lnTo>
                <a:lnTo>
                  <a:pt x="120" y="85"/>
                </a:lnTo>
                <a:lnTo>
                  <a:pt x="128" y="78"/>
                </a:lnTo>
                <a:lnTo>
                  <a:pt x="142" y="0"/>
                </a:lnTo>
                <a:lnTo>
                  <a:pt x="213" y="14"/>
                </a:lnTo>
                <a:lnTo>
                  <a:pt x="319" y="28"/>
                </a:lnTo>
                <a:lnTo>
                  <a:pt x="426" y="42"/>
                </a:lnTo>
                <a:lnTo>
                  <a:pt x="532" y="57"/>
                </a:lnTo>
                <a:lnTo>
                  <a:pt x="461" y="625"/>
                </a:lnTo>
                <a:lnTo>
                  <a:pt x="461" y="625"/>
                </a:lnTo>
                <a:lnTo>
                  <a:pt x="419" y="618"/>
                </a:lnTo>
                <a:lnTo>
                  <a:pt x="291" y="604"/>
                </a:lnTo>
                <a:lnTo>
                  <a:pt x="184" y="540"/>
                </a:lnTo>
                <a:lnTo>
                  <a:pt x="14" y="447"/>
                </a:lnTo>
                <a:lnTo>
                  <a:pt x="0" y="433"/>
                </a:lnTo>
                <a:lnTo>
                  <a:pt x="0" y="426"/>
                </a:lnTo>
                <a:lnTo>
                  <a:pt x="7" y="412"/>
                </a:lnTo>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25" name="Freeform 88"/>
          <p:cNvSpPr>
            <a:spLocks/>
          </p:cNvSpPr>
          <p:nvPr/>
        </p:nvSpPr>
        <p:spPr bwMode="gray">
          <a:xfrm>
            <a:off x="5028439" y="2512059"/>
            <a:ext cx="360296" cy="664730"/>
          </a:xfrm>
          <a:custGeom>
            <a:avLst/>
            <a:gdLst/>
            <a:ahLst/>
            <a:cxnLst>
              <a:cxn ang="0">
                <a:pos x="7" y="220"/>
              </a:cxn>
              <a:cxn ang="0">
                <a:pos x="22" y="206"/>
              </a:cxn>
              <a:cxn ang="0">
                <a:pos x="22" y="184"/>
              </a:cxn>
              <a:cxn ang="0">
                <a:pos x="22" y="149"/>
              </a:cxn>
              <a:cxn ang="0">
                <a:pos x="50" y="121"/>
              </a:cxn>
              <a:cxn ang="0">
                <a:pos x="78" y="106"/>
              </a:cxn>
              <a:cxn ang="0">
                <a:pos x="85" y="64"/>
              </a:cxn>
              <a:cxn ang="0">
                <a:pos x="71" y="42"/>
              </a:cxn>
              <a:cxn ang="0">
                <a:pos x="50" y="21"/>
              </a:cxn>
              <a:cxn ang="0">
                <a:pos x="164" y="7"/>
              </a:cxn>
              <a:cxn ang="0">
                <a:pos x="256" y="7"/>
              </a:cxn>
              <a:cxn ang="0">
                <a:pos x="263" y="35"/>
              </a:cxn>
              <a:cxn ang="0">
                <a:pos x="277" y="64"/>
              </a:cxn>
              <a:cxn ang="0">
                <a:pos x="284" y="78"/>
              </a:cxn>
              <a:cxn ang="0">
                <a:pos x="306" y="327"/>
              </a:cxn>
              <a:cxn ang="0">
                <a:pos x="306" y="348"/>
              </a:cxn>
              <a:cxn ang="0">
                <a:pos x="313" y="376"/>
              </a:cxn>
              <a:cxn ang="0">
                <a:pos x="306" y="398"/>
              </a:cxn>
              <a:cxn ang="0">
                <a:pos x="291" y="419"/>
              </a:cxn>
              <a:cxn ang="0">
                <a:pos x="284" y="433"/>
              </a:cxn>
              <a:cxn ang="0">
                <a:pos x="277" y="462"/>
              </a:cxn>
              <a:cxn ang="0">
                <a:pos x="284" y="476"/>
              </a:cxn>
              <a:cxn ang="0">
                <a:pos x="277" y="497"/>
              </a:cxn>
              <a:cxn ang="0">
                <a:pos x="263" y="511"/>
              </a:cxn>
              <a:cxn ang="0">
                <a:pos x="249" y="526"/>
              </a:cxn>
              <a:cxn ang="0">
                <a:pos x="256" y="547"/>
              </a:cxn>
              <a:cxn ang="0">
                <a:pos x="242" y="547"/>
              </a:cxn>
              <a:cxn ang="0">
                <a:pos x="213" y="540"/>
              </a:cxn>
              <a:cxn ang="0">
                <a:pos x="199" y="561"/>
              </a:cxn>
              <a:cxn ang="0">
                <a:pos x="185" y="561"/>
              </a:cxn>
              <a:cxn ang="0">
                <a:pos x="178" y="533"/>
              </a:cxn>
              <a:cxn ang="0">
                <a:pos x="164" y="497"/>
              </a:cxn>
              <a:cxn ang="0">
                <a:pos x="149" y="483"/>
              </a:cxn>
              <a:cxn ang="0">
                <a:pos x="128" y="469"/>
              </a:cxn>
              <a:cxn ang="0">
                <a:pos x="100" y="447"/>
              </a:cxn>
              <a:cxn ang="0">
                <a:pos x="100" y="426"/>
              </a:cxn>
              <a:cxn ang="0">
                <a:pos x="107" y="391"/>
              </a:cxn>
              <a:cxn ang="0">
                <a:pos x="100" y="376"/>
              </a:cxn>
              <a:cxn ang="0">
                <a:pos x="85" y="376"/>
              </a:cxn>
              <a:cxn ang="0">
                <a:pos x="64" y="376"/>
              </a:cxn>
              <a:cxn ang="0">
                <a:pos x="50" y="334"/>
              </a:cxn>
              <a:cxn ang="0">
                <a:pos x="29" y="312"/>
              </a:cxn>
              <a:cxn ang="0">
                <a:pos x="7" y="298"/>
              </a:cxn>
              <a:cxn ang="0">
                <a:pos x="0" y="270"/>
              </a:cxn>
              <a:cxn ang="0">
                <a:pos x="0" y="241"/>
              </a:cxn>
            </a:cxnLst>
            <a:rect l="0" t="0" r="r" b="b"/>
            <a:pathLst>
              <a:path w="313" h="561">
                <a:moveTo>
                  <a:pt x="0" y="234"/>
                </a:moveTo>
                <a:lnTo>
                  <a:pt x="7" y="227"/>
                </a:lnTo>
                <a:lnTo>
                  <a:pt x="7" y="220"/>
                </a:lnTo>
                <a:lnTo>
                  <a:pt x="0" y="220"/>
                </a:lnTo>
                <a:lnTo>
                  <a:pt x="7" y="213"/>
                </a:lnTo>
                <a:lnTo>
                  <a:pt x="22" y="206"/>
                </a:lnTo>
                <a:lnTo>
                  <a:pt x="22" y="199"/>
                </a:lnTo>
                <a:lnTo>
                  <a:pt x="22" y="192"/>
                </a:lnTo>
                <a:lnTo>
                  <a:pt x="22" y="184"/>
                </a:lnTo>
                <a:lnTo>
                  <a:pt x="36" y="170"/>
                </a:lnTo>
                <a:lnTo>
                  <a:pt x="36" y="163"/>
                </a:lnTo>
                <a:lnTo>
                  <a:pt x="22" y="149"/>
                </a:lnTo>
                <a:lnTo>
                  <a:pt x="22" y="135"/>
                </a:lnTo>
                <a:lnTo>
                  <a:pt x="29" y="128"/>
                </a:lnTo>
                <a:lnTo>
                  <a:pt x="50" y="121"/>
                </a:lnTo>
                <a:lnTo>
                  <a:pt x="57" y="121"/>
                </a:lnTo>
                <a:lnTo>
                  <a:pt x="71" y="113"/>
                </a:lnTo>
                <a:lnTo>
                  <a:pt x="78" y="106"/>
                </a:lnTo>
                <a:lnTo>
                  <a:pt x="78" y="92"/>
                </a:lnTo>
                <a:lnTo>
                  <a:pt x="85" y="85"/>
                </a:lnTo>
                <a:lnTo>
                  <a:pt x="85" y="64"/>
                </a:lnTo>
                <a:lnTo>
                  <a:pt x="85" y="57"/>
                </a:lnTo>
                <a:lnTo>
                  <a:pt x="78" y="49"/>
                </a:lnTo>
                <a:lnTo>
                  <a:pt x="71" y="42"/>
                </a:lnTo>
                <a:lnTo>
                  <a:pt x="64" y="42"/>
                </a:lnTo>
                <a:lnTo>
                  <a:pt x="64" y="35"/>
                </a:lnTo>
                <a:lnTo>
                  <a:pt x="50" y="21"/>
                </a:lnTo>
                <a:lnTo>
                  <a:pt x="50" y="14"/>
                </a:lnTo>
                <a:lnTo>
                  <a:pt x="50" y="14"/>
                </a:lnTo>
                <a:lnTo>
                  <a:pt x="164" y="7"/>
                </a:lnTo>
                <a:lnTo>
                  <a:pt x="249" y="0"/>
                </a:lnTo>
                <a:lnTo>
                  <a:pt x="256" y="0"/>
                </a:lnTo>
                <a:lnTo>
                  <a:pt x="256" y="7"/>
                </a:lnTo>
                <a:lnTo>
                  <a:pt x="256" y="21"/>
                </a:lnTo>
                <a:lnTo>
                  <a:pt x="256" y="28"/>
                </a:lnTo>
                <a:lnTo>
                  <a:pt x="263" y="35"/>
                </a:lnTo>
                <a:lnTo>
                  <a:pt x="270" y="42"/>
                </a:lnTo>
                <a:lnTo>
                  <a:pt x="270" y="57"/>
                </a:lnTo>
                <a:lnTo>
                  <a:pt x="277" y="64"/>
                </a:lnTo>
                <a:lnTo>
                  <a:pt x="277" y="64"/>
                </a:lnTo>
                <a:lnTo>
                  <a:pt x="284" y="78"/>
                </a:lnTo>
                <a:lnTo>
                  <a:pt x="284" y="78"/>
                </a:lnTo>
                <a:lnTo>
                  <a:pt x="306" y="312"/>
                </a:lnTo>
                <a:lnTo>
                  <a:pt x="298" y="319"/>
                </a:lnTo>
                <a:lnTo>
                  <a:pt x="306" y="327"/>
                </a:lnTo>
                <a:lnTo>
                  <a:pt x="298" y="334"/>
                </a:lnTo>
                <a:lnTo>
                  <a:pt x="298" y="341"/>
                </a:lnTo>
                <a:lnTo>
                  <a:pt x="306" y="348"/>
                </a:lnTo>
                <a:lnTo>
                  <a:pt x="313" y="355"/>
                </a:lnTo>
                <a:lnTo>
                  <a:pt x="306" y="362"/>
                </a:lnTo>
                <a:lnTo>
                  <a:pt x="313" y="376"/>
                </a:lnTo>
                <a:lnTo>
                  <a:pt x="313" y="383"/>
                </a:lnTo>
                <a:lnTo>
                  <a:pt x="313" y="383"/>
                </a:lnTo>
                <a:lnTo>
                  <a:pt x="306" y="398"/>
                </a:lnTo>
                <a:lnTo>
                  <a:pt x="306" y="405"/>
                </a:lnTo>
                <a:lnTo>
                  <a:pt x="291" y="412"/>
                </a:lnTo>
                <a:lnTo>
                  <a:pt x="291" y="419"/>
                </a:lnTo>
                <a:lnTo>
                  <a:pt x="284" y="426"/>
                </a:lnTo>
                <a:lnTo>
                  <a:pt x="284" y="433"/>
                </a:lnTo>
                <a:lnTo>
                  <a:pt x="284" y="433"/>
                </a:lnTo>
                <a:lnTo>
                  <a:pt x="284" y="447"/>
                </a:lnTo>
                <a:lnTo>
                  <a:pt x="277" y="447"/>
                </a:lnTo>
                <a:lnTo>
                  <a:pt x="277" y="462"/>
                </a:lnTo>
                <a:lnTo>
                  <a:pt x="277" y="469"/>
                </a:lnTo>
                <a:lnTo>
                  <a:pt x="284" y="476"/>
                </a:lnTo>
                <a:lnTo>
                  <a:pt x="284" y="476"/>
                </a:lnTo>
                <a:lnTo>
                  <a:pt x="277" y="483"/>
                </a:lnTo>
                <a:lnTo>
                  <a:pt x="277" y="490"/>
                </a:lnTo>
                <a:lnTo>
                  <a:pt x="277" y="497"/>
                </a:lnTo>
                <a:lnTo>
                  <a:pt x="277" y="504"/>
                </a:lnTo>
                <a:lnTo>
                  <a:pt x="277" y="511"/>
                </a:lnTo>
                <a:lnTo>
                  <a:pt x="263" y="511"/>
                </a:lnTo>
                <a:lnTo>
                  <a:pt x="256" y="518"/>
                </a:lnTo>
                <a:lnTo>
                  <a:pt x="249" y="518"/>
                </a:lnTo>
                <a:lnTo>
                  <a:pt x="249" y="526"/>
                </a:lnTo>
                <a:lnTo>
                  <a:pt x="249" y="533"/>
                </a:lnTo>
                <a:lnTo>
                  <a:pt x="256" y="540"/>
                </a:lnTo>
                <a:lnTo>
                  <a:pt x="256" y="547"/>
                </a:lnTo>
                <a:lnTo>
                  <a:pt x="249" y="554"/>
                </a:lnTo>
                <a:lnTo>
                  <a:pt x="249" y="554"/>
                </a:lnTo>
                <a:lnTo>
                  <a:pt x="242" y="547"/>
                </a:lnTo>
                <a:lnTo>
                  <a:pt x="227" y="540"/>
                </a:lnTo>
                <a:lnTo>
                  <a:pt x="220" y="540"/>
                </a:lnTo>
                <a:lnTo>
                  <a:pt x="213" y="540"/>
                </a:lnTo>
                <a:lnTo>
                  <a:pt x="206" y="540"/>
                </a:lnTo>
                <a:lnTo>
                  <a:pt x="199" y="554"/>
                </a:lnTo>
                <a:lnTo>
                  <a:pt x="199" y="561"/>
                </a:lnTo>
                <a:lnTo>
                  <a:pt x="206" y="561"/>
                </a:lnTo>
                <a:lnTo>
                  <a:pt x="192" y="561"/>
                </a:lnTo>
                <a:lnTo>
                  <a:pt x="185" y="561"/>
                </a:lnTo>
                <a:lnTo>
                  <a:pt x="178" y="547"/>
                </a:lnTo>
                <a:lnTo>
                  <a:pt x="171" y="540"/>
                </a:lnTo>
                <a:lnTo>
                  <a:pt x="178" y="533"/>
                </a:lnTo>
                <a:lnTo>
                  <a:pt x="178" y="526"/>
                </a:lnTo>
                <a:lnTo>
                  <a:pt x="171" y="511"/>
                </a:lnTo>
                <a:lnTo>
                  <a:pt x="164" y="497"/>
                </a:lnTo>
                <a:lnTo>
                  <a:pt x="164" y="497"/>
                </a:lnTo>
                <a:lnTo>
                  <a:pt x="156" y="490"/>
                </a:lnTo>
                <a:lnTo>
                  <a:pt x="149" y="483"/>
                </a:lnTo>
                <a:lnTo>
                  <a:pt x="142" y="476"/>
                </a:lnTo>
                <a:lnTo>
                  <a:pt x="135" y="476"/>
                </a:lnTo>
                <a:lnTo>
                  <a:pt x="128" y="469"/>
                </a:lnTo>
                <a:lnTo>
                  <a:pt x="128" y="469"/>
                </a:lnTo>
                <a:lnTo>
                  <a:pt x="107" y="454"/>
                </a:lnTo>
                <a:lnTo>
                  <a:pt x="100" y="447"/>
                </a:lnTo>
                <a:lnTo>
                  <a:pt x="93" y="440"/>
                </a:lnTo>
                <a:lnTo>
                  <a:pt x="93" y="433"/>
                </a:lnTo>
                <a:lnTo>
                  <a:pt x="100" y="426"/>
                </a:lnTo>
                <a:lnTo>
                  <a:pt x="100" y="412"/>
                </a:lnTo>
                <a:lnTo>
                  <a:pt x="107" y="405"/>
                </a:lnTo>
                <a:lnTo>
                  <a:pt x="107" y="391"/>
                </a:lnTo>
                <a:lnTo>
                  <a:pt x="114" y="383"/>
                </a:lnTo>
                <a:lnTo>
                  <a:pt x="114" y="383"/>
                </a:lnTo>
                <a:lnTo>
                  <a:pt x="100" y="376"/>
                </a:lnTo>
                <a:lnTo>
                  <a:pt x="93" y="376"/>
                </a:lnTo>
                <a:lnTo>
                  <a:pt x="85" y="369"/>
                </a:lnTo>
                <a:lnTo>
                  <a:pt x="85" y="376"/>
                </a:lnTo>
                <a:lnTo>
                  <a:pt x="78" y="376"/>
                </a:lnTo>
                <a:lnTo>
                  <a:pt x="71" y="383"/>
                </a:lnTo>
                <a:lnTo>
                  <a:pt x="64" y="376"/>
                </a:lnTo>
                <a:lnTo>
                  <a:pt x="64" y="348"/>
                </a:lnTo>
                <a:lnTo>
                  <a:pt x="57" y="341"/>
                </a:lnTo>
                <a:lnTo>
                  <a:pt x="50" y="334"/>
                </a:lnTo>
                <a:lnTo>
                  <a:pt x="36" y="327"/>
                </a:lnTo>
                <a:lnTo>
                  <a:pt x="36" y="319"/>
                </a:lnTo>
                <a:lnTo>
                  <a:pt x="29" y="312"/>
                </a:lnTo>
                <a:lnTo>
                  <a:pt x="22" y="305"/>
                </a:lnTo>
                <a:lnTo>
                  <a:pt x="7" y="305"/>
                </a:lnTo>
                <a:lnTo>
                  <a:pt x="7" y="298"/>
                </a:lnTo>
                <a:lnTo>
                  <a:pt x="7" y="291"/>
                </a:lnTo>
                <a:lnTo>
                  <a:pt x="0" y="277"/>
                </a:lnTo>
                <a:lnTo>
                  <a:pt x="0" y="270"/>
                </a:lnTo>
                <a:lnTo>
                  <a:pt x="0" y="263"/>
                </a:lnTo>
                <a:lnTo>
                  <a:pt x="0" y="248"/>
                </a:lnTo>
                <a:lnTo>
                  <a:pt x="0" y="241"/>
                </a:lnTo>
                <a:lnTo>
                  <a:pt x="0" y="234"/>
                </a:lnTo>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sp>
        <p:nvSpPr>
          <p:cNvPr id="226" name="Freeform 67"/>
          <p:cNvSpPr>
            <a:spLocks/>
          </p:cNvSpPr>
          <p:nvPr/>
        </p:nvSpPr>
        <p:spPr bwMode="gray">
          <a:xfrm>
            <a:off x="4577371" y="2418496"/>
            <a:ext cx="547425" cy="370069"/>
          </a:xfrm>
          <a:custGeom>
            <a:avLst/>
            <a:gdLst/>
            <a:ahLst/>
            <a:cxnLst>
              <a:cxn ang="0">
                <a:pos x="7" y="99"/>
              </a:cxn>
              <a:cxn ang="0">
                <a:pos x="0" y="85"/>
              </a:cxn>
              <a:cxn ang="0">
                <a:pos x="0" y="78"/>
              </a:cxn>
              <a:cxn ang="0">
                <a:pos x="7" y="56"/>
              </a:cxn>
              <a:cxn ang="0">
                <a:pos x="7" y="42"/>
              </a:cxn>
              <a:cxn ang="0">
                <a:pos x="0" y="28"/>
              </a:cxn>
              <a:cxn ang="0">
                <a:pos x="7" y="21"/>
              </a:cxn>
              <a:cxn ang="0">
                <a:pos x="0" y="7"/>
              </a:cxn>
              <a:cxn ang="0">
                <a:pos x="85" y="7"/>
              </a:cxn>
              <a:cxn ang="0">
                <a:pos x="312" y="0"/>
              </a:cxn>
              <a:cxn ang="0">
                <a:pos x="390" y="0"/>
              </a:cxn>
              <a:cxn ang="0">
                <a:pos x="390" y="14"/>
              </a:cxn>
              <a:cxn ang="0">
                <a:pos x="397" y="21"/>
              </a:cxn>
              <a:cxn ang="0">
                <a:pos x="397" y="42"/>
              </a:cxn>
              <a:cxn ang="0">
                <a:pos x="404" y="56"/>
              </a:cxn>
              <a:cxn ang="0">
                <a:pos x="404" y="71"/>
              </a:cxn>
              <a:cxn ang="0">
                <a:pos x="433" y="78"/>
              </a:cxn>
              <a:cxn ang="0">
                <a:pos x="440" y="92"/>
              </a:cxn>
              <a:cxn ang="0">
                <a:pos x="454" y="113"/>
              </a:cxn>
              <a:cxn ang="0">
                <a:pos x="461" y="120"/>
              </a:cxn>
              <a:cxn ang="0">
                <a:pos x="475" y="135"/>
              </a:cxn>
              <a:cxn ang="0">
                <a:pos x="475" y="163"/>
              </a:cxn>
              <a:cxn ang="0">
                <a:pos x="468" y="184"/>
              </a:cxn>
              <a:cxn ang="0">
                <a:pos x="447" y="199"/>
              </a:cxn>
              <a:cxn ang="0">
                <a:pos x="419" y="206"/>
              </a:cxn>
              <a:cxn ang="0">
                <a:pos x="412" y="227"/>
              </a:cxn>
              <a:cxn ang="0">
                <a:pos x="426" y="248"/>
              </a:cxn>
              <a:cxn ang="0">
                <a:pos x="412" y="270"/>
              </a:cxn>
              <a:cxn ang="0">
                <a:pos x="412" y="284"/>
              </a:cxn>
              <a:cxn ang="0">
                <a:pos x="390" y="298"/>
              </a:cxn>
              <a:cxn ang="0">
                <a:pos x="397" y="305"/>
              </a:cxn>
              <a:cxn ang="0">
                <a:pos x="390" y="312"/>
              </a:cxn>
              <a:cxn ang="0">
                <a:pos x="369" y="298"/>
              </a:cxn>
              <a:cxn ang="0">
                <a:pos x="319" y="291"/>
              </a:cxn>
              <a:cxn ang="0">
                <a:pos x="149" y="305"/>
              </a:cxn>
              <a:cxn ang="0">
                <a:pos x="64" y="298"/>
              </a:cxn>
              <a:cxn ang="0">
                <a:pos x="57" y="270"/>
              </a:cxn>
              <a:cxn ang="0">
                <a:pos x="57" y="248"/>
              </a:cxn>
              <a:cxn ang="0">
                <a:pos x="50" y="234"/>
              </a:cxn>
              <a:cxn ang="0">
                <a:pos x="50" y="220"/>
              </a:cxn>
              <a:cxn ang="0">
                <a:pos x="42" y="213"/>
              </a:cxn>
              <a:cxn ang="0">
                <a:pos x="35" y="206"/>
              </a:cxn>
              <a:cxn ang="0">
                <a:pos x="35" y="199"/>
              </a:cxn>
              <a:cxn ang="0">
                <a:pos x="42" y="184"/>
              </a:cxn>
              <a:cxn ang="0">
                <a:pos x="35" y="170"/>
              </a:cxn>
              <a:cxn ang="0">
                <a:pos x="28" y="156"/>
              </a:cxn>
              <a:cxn ang="0">
                <a:pos x="21" y="142"/>
              </a:cxn>
              <a:cxn ang="0">
                <a:pos x="21" y="127"/>
              </a:cxn>
              <a:cxn ang="0">
                <a:pos x="14" y="120"/>
              </a:cxn>
              <a:cxn ang="0">
                <a:pos x="7" y="106"/>
              </a:cxn>
            </a:cxnLst>
            <a:rect l="0" t="0" r="r" b="b"/>
            <a:pathLst>
              <a:path w="475" h="312">
                <a:moveTo>
                  <a:pt x="7" y="106"/>
                </a:moveTo>
                <a:lnTo>
                  <a:pt x="7" y="99"/>
                </a:lnTo>
                <a:lnTo>
                  <a:pt x="0" y="92"/>
                </a:lnTo>
                <a:lnTo>
                  <a:pt x="0" y="85"/>
                </a:lnTo>
                <a:lnTo>
                  <a:pt x="0" y="78"/>
                </a:lnTo>
                <a:lnTo>
                  <a:pt x="0" y="78"/>
                </a:lnTo>
                <a:lnTo>
                  <a:pt x="7" y="64"/>
                </a:lnTo>
                <a:lnTo>
                  <a:pt x="7" y="56"/>
                </a:lnTo>
                <a:lnTo>
                  <a:pt x="7" y="49"/>
                </a:lnTo>
                <a:lnTo>
                  <a:pt x="7" y="42"/>
                </a:lnTo>
                <a:lnTo>
                  <a:pt x="0" y="35"/>
                </a:lnTo>
                <a:lnTo>
                  <a:pt x="0" y="28"/>
                </a:lnTo>
                <a:lnTo>
                  <a:pt x="7" y="28"/>
                </a:lnTo>
                <a:lnTo>
                  <a:pt x="7" y="21"/>
                </a:lnTo>
                <a:lnTo>
                  <a:pt x="0" y="14"/>
                </a:lnTo>
                <a:lnTo>
                  <a:pt x="0" y="7"/>
                </a:lnTo>
                <a:lnTo>
                  <a:pt x="7" y="7"/>
                </a:lnTo>
                <a:lnTo>
                  <a:pt x="85" y="7"/>
                </a:lnTo>
                <a:lnTo>
                  <a:pt x="213" y="7"/>
                </a:lnTo>
                <a:lnTo>
                  <a:pt x="312" y="0"/>
                </a:lnTo>
                <a:lnTo>
                  <a:pt x="390" y="0"/>
                </a:lnTo>
                <a:lnTo>
                  <a:pt x="390" y="0"/>
                </a:lnTo>
                <a:lnTo>
                  <a:pt x="390" y="7"/>
                </a:lnTo>
                <a:lnTo>
                  <a:pt x="390" y="14"/>
                </a:lnTo>
                <a:lnTo>
                  <a:pt x="397" y="14"/>
                </a:lnTo>
                <a:lnTo>
                  <a:pt x="397" y="21"/>
                </a:lnTo>
                <a:lnTo>
                  <a:pt x="397" y="35"/>
                </a:lnTo>
                <a:lnTo>
                  <a:pt x="397" y="42"/>
                </a:lnTo>
                <a:lnTo>
                  <a:pt x="397" y="56"/>
                </a:lnTo>
                <a:lnTo>
                  <a:pt x="404" y="56"/>
                </a:lnTo>
                <a:lnTo>
                  <a:pt x="404" y="71"/>
                </a:lnTo>
                <a:lnTo>
                  <a:pt x="404" y="71"/>
                </a:lnTo>
                <a:lnTo>
                  <a:pt x="412" y="78"/>
                </a:lnTo>
                <a:lnTo>
                  <a:pt x="433" y="78"/>
                </a:lnTo>
                <a:lnTo>
                  <a:pt x="440" y="92"/>
                </a:lnTo>
                <a:lnTo>
                  <a:pt x="440" y="92"/>
                </a:lnTo>
                <a:lnTo>
                  <a:pt x="440" y="99"/>
                </a:lnTo>
                <a:lnTo>
                  <a:pt x="454" y="113"/>
                </a:lnTo>
                <a:lnTo>
                  <a:pt x="454" y="120"/>
                </a:lnTo>
                <a:lnTo>
                  <a:pt x="461" y="120"/>
                </a:lnTo>
                <a:lnTo>
                  <a:pt x="468" y="127"/>
                </a:lnTo>
                <a:lnTo>
                  <a:pt x="475" y="135"/>
                </a:lnTo>
                <a:lnTo>
                  <a:pt x="475" y="142"/>
                </a:lnTo>
                <a:lnTo>
                  <a:pt x="475" y="163"/>
                </a:lnTo>
                <a:lnTo>
                  <a:pt x="468" y="170"/>
                </a:lnTo>
                <a:lnTo>
                  <a:pt x="468" y="184"/>
                </a:lnTo>
                <a:lnTo>
                  <a:pt x="461" y="191"/>
                </a:lnTo>
                <a:lnTo>
                  <a:pt x="447" y="199"/>
                </a:lnTo>
                <a:lnTo>
                  <a:pt x="440" y="199"/>
                </a:lnTo>
                <a:lnTo>
                  <a:pt x="419" y="206"/>
                </a:lnTo>
                <a:lnTo>
                  <a:pt x="412" y="213"/>
                </a:lnTo>
                <a:lnTo>
                  <a:pt x="412" y="227"/>
                </a:lnTo>
                <a:lnTo>
                  <a:pt x="426" y="241"/>
                </a:lnTo>
                <a:lnTo>
                  <a:pt x="426" y="248"/>
                </a:lnTo>
                <a:lnTo>
                  <a:pt x="412" y="262"/>
                </a:lnTo>
                <a:lnTo>
                  <a:pt x="412" y="270"/>
                </a:lnTo>
                <a:lnTo>
                  <a:pt x="412" y="277"/>
                </a:lnTo>
                <a:lnTo>
                  <a:pt x="412" y="284"/>
                </a:lnTo>
                <a:lnTo>
                  <a:pt x="397" y="291"/>
                </a:lnTo>
                <a:lnTo>
                  <a:pt x="390" y="298"/>
                </a:lnTo>
                <a:lnTo>
                  <a:pt x="397" y="298"/>
                </a:lnTo>
                <a:lnTo>
                  <a:pt x="397" y="305"/>
                </a:lnTo>
                <a:lnTo>
                  <a:pt x="390" y="312"/>
                </a:lnTo>
                <a:lnTo>
                  <a:pt x="390" y="312"/>
                </a:lnTo>
                <a:lnTo>
                  <a:pt x="383" y="305"/>
                </a:lnTo>
                <a:lnTo>
                  <a:pt x="369" y="298"/>
                </a:lnTo>
                <a:lnTo>
                  <a:pt x="369" y="291"/>
                </a:lnTo>
                <a:lnTo>
                  <a:pt x="319" y="291"/>
                </a:lnTo>
                <a:lnTo>
                  <a:pt x="199" y="298"/>
                </a:lnTo>
                <a:lnTo>
                  <a:pt x="149" y="305"/>
                </a:lnTo>
                <a:lnTo>
                  <a:pt x="64" y="298"/>
                </a:lnTo>
                <a:lnTo>
                  <a:pt x="64" y="298"/>
                </a:lnTo>
                <a:lnTo>
                  <a:pt x="57" y="291"/>
                </a:lnTo>
                <a:lnTo>
                  <a:pt x="57" y="270"/>
                </a:lnTo>
                <a:lnTo>
                  <a:pt x="57" y="255"/>
                </a:lnTo>
                <a:lnTo>
                  <a:pt x="57" y="248"/>
                </a:lnTo>
                <a:lnTo>
                  <a:pt x="57" y="241"/>
                </a:lnTo>
                <a:lnTo>
                  <a:pt x="50" y="234"/>
                </a:lnTo>
                <a:lnTo>
                  <a:pt x="57" y="227"/>
                </a:lnTo>
                <a:lnTo>
                  <a:pt x="50" y="220"/>
                </a:lnTo>
                <a:lnTo>
                  <a:pt x="50" y="213"/>
                </a:lnTo>
                <a:lnTo>
                  <a:pt x="42" y="213"/>
                </a:lnTo>
                <a:lnTo>
                  <a:pt x="42" y="206"/>
                </a:lnTo>
                <a:lnTo>
                  <a:pt x="35" y="206"/>
                </a:lnTo>
                <a:lnTo>
                  <a:pt x="42" y="206"/>
                </a:lnTo>
                <a:lnTo>
                  <a:pt x="35" y="199"/>
                </a:lnTo>
                <a:lnTo>
                  <a:pt x="35" y="191"/>
                </a:lnTo>
                <a:lnTo>
                  <a:pt x="42" y="184"/>
                </a:lnTo>
                <a:lnTo>
                  <a:pt x="35" y="177"/>
                </a:lnTo>
                <a:lnTo>
                  <a:pt x="35" y="170"/>
                </a:lnTo>
                <a:lnTo>
                  <a:pt x="35" y="163"/>
                </a:lnTo>
                <a:lnTo>
                  <a:pt x="28" y="156"/>
                </a:lnTo>
                <a:lnTo>
                  <a:pt x="21" y="149"/>
                </a:lnTo>
                <a:lnTo>
                  <a:pt x="21" y="142"/>
                </a:lnTo>
                <a:lnTo>
                  <a:pt x="21" y="135"/>
                </a:lnTo>
                <a:lnTo>
                  <a:pt x="21" y="127"/>
                </a:lnTo>
                <a:lnTo>
                  <a:pt x="14" y="120"/>
                </a:lnTo>
                <a:lnTo>
                  <a:pt x="14" y="120"/>
                </a:lnTo>
                <a:lnTo>
                  <a:pt x="14" y="113"/>
                </a:lnTo>
                <a:lnTo>
                  <a:pt x="7" y="106"/>
                </a:lnTo>
                <a:close/>
              </a:path>
            </a:pathLst>
          </a:cu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27" name="Freeform 15"/>
          <p:cNvSpPr>
            <a:spLocks/>
          </p:cNvSpPr>
          <p:nvPr/>
        </p:nvSpPr>
        <p:spPr bwMode="gray">
          <a:xfrm>
            <a:off x="2408619" y="1509377"/>
            <a:ext cx="604682" cy="455256"/>
          </a:xfrm>
          <a:custGeom>
            <a:avLst/>
            <a:gdLst/>
            <a:ahLst/>
            <a:cxnLst>
              <a:cxn ang="0">
                <a:pos x="28" y="249"/>
              </a:cxn>
              <a:cxn ang="0">
                <a:pos x="7" y="235"/>
              </a:cxn>
              <a:cxn ang="0">
                <a:pos x="7" y="213"/>
              </a:cxn>
              <a:cxn ang="0">
                <a:pos x="14" y="228"/>
              </a:cxn>
              <a:cxn ang="0">
                <a:pos x="14" y="213"/>
              </a:cxn>
              <a:cxn ang="0">
                <a:pos x="21" y="206"/>
              </a:cxn>
              <a:cxn ang="0">
                <a:pos x="14" y="192"/>
              </a:cxn>
              <a:cxn ang="0">
                <a:pos x="7" y="171"/>
              </a:cxn>
              <a:cxn ang="0">
                <a:pos x="35" y="178"/>
              </a:cxn>
              <a:cxn ang="0">
                <a:pos x="14" y="164"/>
              </a:cxn>
              <a:cxn ang="0">
                <a:pos x="14" y="156"/>
              </a:cxn>
              <a:cxn ang="0">
                <a:pos x="14" y="100"/>
              </a:cxn>
              <a:cxn ang="0">
                <a:pos x="7" y="71"/>
              </a:cxn>
              <a:cxn ang="0">
                <a:pos x="7" y="50"/>
              </a:cxn>
              <a:cxn ang="0">
                <a:pos x="14" y="29"/>
              </a:cxn>
              <a:cxn ang="0">
                <a:pos x="21" y="29"/>
              </a:cxn>
              <a:cxn ang="0">
                <a:pos x="42" y="43"/>
              </a:cxn>
              <a:cxn ang="0">
                <a:pos x="71" y="64"/>
              </a:cxn>
              <a:cxn ang="0">
                <a:pos x="99" y="71"/>
              </a:cxn>
              <a:cxn ang="0">
                <a:pos x="113" y="78"/>
              </a:cxn>
              <a:cxn ang="0">
                <a:pos x="120" y="93"/>
              </a:cxn>
              <a:cxn ang="0">
                <a:pos x="127" y="85"/>
              </a:cxn>
              <a:cxn ang="0">
                <a:pos x="120" y="114"/>
              </a:cxn>
              <a:cxn ang="0">
                <a:pos x="120" y="114"/>
              </a:cxn>
              <a:cxn ang="0">
                <a:pos x="120" y="121"/>
              </a:cxn>
              <a:cxn ang="0">
                <a:pos x="142" y="121"/>
              </a:cxn>
              <a:cxn ang="0">
                <a:pos x="127" y="128"/>
              </a:cxn>
              <a:cxn ang="0">
                <a:pos x="120" y="142"/>
              </a:cxn>
              <a:cxn ang="0">
                <a:pos x="120" y="171"/>
              </a:cxn>
              <a:cxn ang="0">
                <a:pos x="142" y="142"/>
              </a:cxn>
              <a:cxn ang="0">
                <a:pos x="149" y="128"/>
              </a:cxn>
              <a:cxn ang="0">
                <a:pos x="163" y="107"/>
              </a:cxn>
              <a:cxn ang="0">
                <a:pos x="156" y="78"/>
              </a:cxn>
              <a:cxn ang="0">
                <a:pos x="156" y="64"/>
              </a:cxn>
              <a:cxn ang="0">
                <a:pos x="149" y="50"/>
              </a:cxn>
              <a:cxn ang="0">
                <a:pos x="156" y="50"/>
              </a:cxn>
              <a:cxn ang="0">
                <a:pos x="163" y="43"/>
              </a:cxn>
              <a:cxn ang="0">
                <a:pos x="156" y="29"/>
              </a:cxn>
              <a:cxn ang="0">
                <a:pos x="149" y="14"/>
              </a:cxn>
              <a:cxn ang="0">
                <a:pos x="241" y="21"/>
              </a:cxn>
              <a:cxn ang="0">
                <a:pos x="525" y="93"/>
              </a:cxn>
              <a:cxn ang="0">
                <a:pos x="475" y="341"/>
              </a:cxn>
              <a:cxn ang="0">
                <a:pos x="475" y="377"/>
              </a:cxn>
              <a:cxn ang="0">
                <a:pos x="333" y="355"/>
              </a:cxn>
              <a:cxn ang="0">
                <a:pos x="312" y="355"/>
              </a:cxn>
              <a:cxn ang="0">
                <a:pos x="284" y="355"/>
              </a:cxn>
              <a:cxn ang="0">
                <a:pos x="241" y="355"/>
              </a:cxn>
              <a:cxn ang="0">
                <a:pos x="220" y="348"/>
              </a:cxn>
              <a:cxn ang="0">
                <a:pos x="184" y="348"/>
              </a:cxn>
              <a:cxn ang="0">
                <a:pos x="163" y="341"/>
              </a:cxn>
              <a:cxn ang="0">
                <a:pos x="142" y="334"/>
              </a:cxn>
              <a:cxn ang="0">
                <a:pos x="120" y="334"/>
              </a:cxn>
              <a:cxn ang="0">
                <a:pos x="99" y="341"/>
              </a:cxn>
              <a:cxn ang="0">
                <a:pos x="78" y="327"/>
              </a:cxn>
              <a:cxn ang="0">
                <a:pos x="71" y="291"/>
              </a:cxn>
              <a:cxn ang="0">
                <a:pos x="56" y="263"/>
              </a:cxn>
              <a:cxn ang="0">
                <a:pos x="42" y="256"/>
              </a:cxn>
              <a:cxn ang="0">
                <a:pos x="35" y="249"/>
              </a:cxn>
            </a:cxnLst>
            <a:rect l="0" t="0" r="r" b="b"/>
            <a:pathLst>
              <a:path w="525" h="384">
                <a:moveTo>
                  <a:pt x="35" y="249"/>
                </a:moveTo>
                <a:lnTo>
                  <a:pt x="35" y="249"/>
                </a:lnTo>
                <a:lnTo>
                  <a:pt x="28" y="249"/>
                </a:lnTo>
                <a:lnTo>
                  <a:pt x="21" y="242"/>
                </a:lnTo>
                <a:lnTo>
                  <a:pt x="7" y="242"/>
                </a:lnTo>
                <a:lnTo>
                  <a:pt x="7" y="235"/>
                </a:lnTo>
                <a:lnTo>
                  <a:pt x="0" y="235"/>
                </a:lnTo>
                <a:lnTo>
                  <a:pt x="7" y="206"/>
                </a:lnTo>
                <a:lnTo>
                  <a:pt x="7" y="213"/>
                </a:lnTo>
                <a:lnTo>
                  <a:pt x="7" y="220"/>
                </a:lnTo>
                <a:lnTo>
                  <a:pt x="7" y="220"/>
                </a:lnTo>
                <a:lnTo>
                  <a:pt x="14" y="228"/>
                </a:lnTo>
                <a:lnTo>
                  <a:pt x="14" y="228"/>
                </a:lnTo>
                <a:lnTo>
                  <a:pt x="7" y="220"/>
                </a:lnTo>
                <a:lnTo>
                  <a:pt x="14" y="213"/>
                </a:lnTo>
                <a:lnTo>
                  <a:pt x="14" y="206"/>
                </a:lnTo>
                <a:lnTo>
                  <a:pt x="21" y="199"/>
                </a:lnTo>
                <a:lnTo>
                  <a:pt x="21" y="206"/>
                </a:lnTo>
                <a:lnTo>
                  <a:pt x="28" y="206"/>
                </a:lnTo>
                <a:lnTo>
                  <a:pt x="21" y="199"/>
                </a:lnTo>
                <a:lnTo>
                  <a:pt x="14" y="192"/>
                </a:lnTo>
                <a:lnTo>
                  <a:pt x="7" y="192"/>
                </a:lnTo>
                <a:lnTo>
                  <a:pt x="7" y="185"/>
                </a:lnTo>
                <a:lnTo>
                  <a:pt x="7" y="171"/>
                </a:lnTo>
                <a:lnTo>
                  <a:pt x="14" y="178"/>
                </a:lnTo>
                <a:lnTo>
                  <a:pt x="21" y="178"/>
                </a:lnTo>
                <a:lnTo>
                  <a:pt x="35" y="178"/>
                </a:lnTo>
                <a:lnTo>
                  <a:pt x="28" y="171"/>
                </a:lnTo>
                <a:lnTo>
                  <a:pt x="21" y="164"/>
                </a:lnTo>
                <a:lnTo>
                  <a:pt x="14" y="164"/>
                </a:lnTo>
                <a:lnTo>
                  <a:pt x="14" y="164"/>
                </a:lnTo>
                <a:lnTo>
                  <a:pt x="7" y="164"/>
                </a:lnTo>
                <a:lnTo>
                  <a:pt x="14" y="156"/>
                </a:lnTo>
                <a:lnTo>
                  <a:pt x="14" y="142"/>
                </a:lnTo>
                <a:lnTo>
                  <a:pt x="14" y="121"/>
                </a:lnTo>
                <a:lnTo>
                  <a:pt x="14" y="100"/>
                </a:lnTo>
                <a:lnTo>
                  <a:pt x="14" y="93"/>
                </a:lnTo>
                <a:lnTo>
                  <a:pt x="7" y="78"/>
                </a:lnTo>
                <a:lnTo>
                  <a:pt x="7" y="71"/>
                </a:lnTo>
                <a:lnTo>
                  <a:pt x="7" y="64"/>
                </a:lnTo>
                <a:lnTo>
                  <a:pt x="7" y="57"/>
                </a:lnTo>
                <a:lnTo>
                  <a:pt x="7" y="50"/>
                </a:lnTo>
                <a:lnTo>
                  <a:pt x="7" y="43"/>
                </a:lnTo>
                <a:lnTo>
                  <a:pt x="7" y="36"/>
                </a:lnTo>
                <a:lnTo>
                  <a:pt x="14" y="29"/>
                </a:lnTo>
                <a:lnTo>
                  <a:pt x="14" y="29"/>
                </a:lnTo>
                <a:lnTo>
                  <a:pt x="14" y="21"/>
                </a:lnTo>
                <a:lnTo>
                  <a:pt x="21" y="29"/>
                </a:lnTo>
                <a:lnTo>
                  <a:pt x="28" y="36"/>
                </a:lnTo>
                <a:lnTo>
                  <a:pt x="35" y="43"/>
                </a:lnTo>
                <a:lnTo>
                  <a:pt x="42" y="43"/>
                </a:lnTo>
                <a:lnTo>
                  <a:pt x="49" y="50"/>
                </a:lnTo>
                <a:lnTo>
                  <a:pt x="56" y="57"/>
                </a:lnTo>
                <a:lnTo>
                  <a:pt x="71" y="64"/>
                </a:lnTo>
                <a:lnTo>
                  <a:pt x="78" y="64"/>
                </a:lnTo>
                <a:lnTo>
                  <a:pt x="92" y="71"/>
                </a:lnTo>
                <a:lnTo>
                  <a:pt x="99" y="71"/>
                </a:lnTo>
                <a:lnTo>
                  <a:pt x="106" y="71"/>
                </a:lnTo>
                <a:lnTo>
                  <a:pt x="106" y="71"/>
                </a:lnTo>
                <a:lnTo>
                  <a:pt x="113" y="78"/>
                </a:lnTo>
                <a:lnTo>
                  <a:pt x="113" y="85"/>
                </a:lnTo>
                <a:lnTo>
                  <a:pt x="120" y="85"/>
                </a:lnTo>
                <a:lnTo>
                  <a:pt x="120" y="93"/>
                </a:lnTo>
                <a:lnTo>
                  <a:pt x="120" y="85"/>
                </a:lnTo>
                <a:lnTo>
                  <a:pt x="127" y="78"/>
                </a:lnTo>
                <a:lnTo>
                  <a:pt x="127" y="85"/>
                </a:lnTo>
                <a:lnTo>
                  <a:pt x="134" y="100"/>
                </a:lnTo>
                <a:lnTo>
                  <a:pt x="127" y="114"/>
                </a:lnTo>
                <a:lnTo>
                  <a:pt x="120" y="114"/>
                </a:lnTo>
                <a:lnTo>
                  <a:pt x="120" y="121"/>
                </a:lnTo>
                <a:lnTo>
                  <a:pt x="120" y="114"/>
                </a:lnTo>
                <a:lnTo>
                  <a:pt x="120" y="114"/>
                </a:lnTo>
                <a:lnTo>
                  <a:pt x="113" y="128"/>
                </a:lnTo>
                <a:lnTo>
                  <a:pt x="120" y="128"/>
                </a:lnTo>
                <a:lnTo>
                  <a:pt x="120" y="121"/>
                </a:lnTo>
                <a:lnTo>
                  <a:pt x="134" y="107"/>
                </a:lnTo>
                <a:lnTo>
                  <a:pt x="142" y="114"/>
                </a:lnTo>
                <a:lnTo>
                  <a:pt x="142" y="121"/>
                </a:lnTo>
                <a:lnTo>
                  <a:pt x="134" y="121"/>
                </a:lnTo>
                <a:lnTo>
                  <a:pt x="127" y="121"/>
                </a:lnTo>
                <a:lnTo>
                  <a:pt x="127" y="128"/>
                </a:lnTo>
                <a:lnTo>
                  <a:pt x="127" y="135"/>
                </a:lnTo>
                <a:lnTo>
                  <a:pt x="120" y="135"/>
                </a:lnTo>
                <a:lnTo>
                  <a:pt x="120" y="142"/>
                </a:lnTo>
                <a:lnTo>
                  <a:pt x="127" y="135"/>
                </a:lnTo>
                <a:lnTo>
                  <a:pt x="134" y="142"/>
                </a:lnTo>
                <a:lnTo>
                  <a:pt x="120" y="171"/>
                </a:lnTo>
                <a:lnTo>
                  <a:pt x="134" y="164"/>
                </a:lnTo>
                <a:lnTo>
                  <a:pt x="142" y="156"/>
                </a:lnTo>
                <a:lnTo>
                  <a:pt x="142" y="142"/>
                </a:lnTo>
                <a:lnTo>
                  <a:pt x="149" y="142"/>
                </a:lnTo>
                <a:lnTo>
                  <a:pt x="142" y="135"/>
                </a:lnTo>
                <a:lnTo>
                  <a:pt x="149" y="128"/>
                </a:lnTo>
                <a:lnTo>
                  <a:pt x="149" y="121"/>
                </a:lnTo>
                <a:lnTo>
                  <a:pt x="156" y="114"/>
                </a:lnTo>
                <a:lnTo>
                  <a:pt x="163" y="107"/>
                </a:lnTo>
                <a:lnTo>
                  <a:pt x="163" y="100"/>
                </a:lnTo>
                <a:lnTo>
                  <a:pt x="156" y="93"/>
                </a:lnTo>
                <a:lnTo>
                  <a:pt x="156" y="78"/>
                </a:lnTo>
                <a:lnTo>
                  <a:pt x="156" y="78"/>
                </a:lnTo>
                <a:lnTo>
                  <a:pt x="163" y="71"/>
                </a:lnTo>
                <a:lnTo>
                  <a:pt x="156" y="64"/>
                </a:lnTo>
                <a:lnTo>
                  <a:pt x="149" y="57"/>
                </a:lnTo>
                <a:lnTo>
                  <a:pt x="149" y="57"/>
                </a:lnTo>
                <a:lnTo>
                  <a:pt x="149" y="50"/>
                </a:lnTo>
                <a:lnTo>
                  <a:pt x="149" y="57"/>
                </a:lnTo>
                <a:lnTo>
                  <a:pt x="156" y="57"/>
                </a:lnTo>
                <a:lnTo>
                  <a:pt x="156" y="50"/>
                </a:lnTo>
                <a:lnTo>
                  <a:pt x="156" y="43"/>
                </a:lnTo>
                <a:lnTo>
                  <a:pt x="163" y="50"/>
                </a:lnTo>
                <a:lnTo>
                  <a:pt x="163" y="43"/>
                </a:lnTo>
                <a:lnTo>
                  <a:pt x="163" y="36"/>
                </a:lnTo>
                <a:lnTo>
                  <a:pt x="163" y="29"/>
                </a:lnTo>
                <a:lnTo>
                  <a:pt x="156" y="29"/>
                </a:lnTo>
                <a:lnTo>
                  <a:pt x="156" y="21"/>
                </a:lnTo>
                <a:lnTo>
                  <a:pt x="156" y="14"/>
                </a:lnTo>
                <a:lnTo>
                  <a:pt x="149" y="14"/>
                </a:lnTo>
                <a:lnTo>
                  <a:pt x="149" y="7"/>
                </a:lnTo>
                <a:lnTo>
                  <a:pt x="156" y="0"/>
                </a:lnTo>
                <a:lnTo>
                  <a:pt x="241" y="21"/>
                </a:lnTo>
                <a:lnTo>
                  <a:pt x="347" y="50"/>
                </a:lnTo>
                <a:lnTo>
                  <a:pt x="461" y="78"/>
                </a:lnTo>
                <a:lnTo>
                  <a:pt x="525" y="93"/>
                </a:lnTo>
                <a:lnTo>
                  <a:pt x="525" y="93"/>
                </a:lnTo>
                <a:lnTo>
                  <a:pt x="475" y="320"/>
                </a:lnTo>
                <a:lnTo>
                  <a:pt x="475" y="341"/>
                </a:lnTo>
                <a:lnTo>
                  <a:pt x="468" y="348"/>
                </a:lnTo>
                <a:lnTo>
                  <a:pt x="475" y="355"/>
                </a:lnTo>
                <a:lnTo>
                  <a:pt x="475" y="377"/>
                </a:lnTo>
                <a:lnTo>
                  <a:pt x="475" y="384"/>
                </a:lnTo>
                <a:lnTo>
                  <a:pt x="390" y="370"/>
                </a:lnTo>
                <a:lnTo>
                  <a:pt x="333" y="355"/>
                </a:lnTo>
                <a:lnTo>
                  <a:pt x="326" y="355"/>
                </a:lnTo>
                <a:lnTo>
                  <a:pt x="319" y="355"/>
                </a:lnTo>
                <a:lnTo>
                  <a:pt x="312" y="355"/>
                </a:lnTo>
                <a:lnTo>
                  <a:pt x="298" y="355"/>
                </a:lnTo>
                <a:lnTo>
                  <a:pt x="291" y="348"/>
                </a:lnTo>
                <a:lnTo>
                  <a:pt x="284" y="355"/>
                </a:lnTo>
                <a:lnTo>
                  <a:pt x="262" y="355"/>
                </a:lnTo>
                <a:lnTo>
                  <a:pt x="248" y="355"/>
                </a:lnTo>
                <a:lnTo>
                  <a:pt x="241" y="355"/>
                </a:lnTo>
                <a:lnTo>
                  <a:pt x="234" y="355"/>
                </a:lnTo>
                <a:lnTo>
                  <a:pt x="227" y="355"/>
                </a:lnTo>
                <a:lnTo>
                  <a:pt x="220" y="348"/>
                </a:lnTo>
                <a:lnTo>
                  <a:pt x="213" y="348"/>
                </a:lnTo>
                <a:lnTo>
                  <a:pt x="191" y="355"/>
                </a:lnTo>
                <a:lnTo>
                  <a:pt x="184" y="348"/>
                </a:lnTo>
                <a:lnTo>
                  <a:pt x="170" y="355"/>
                </a:lnTo>
                <a:lnTo>
                  <a:pt x="170" y="348"/>
                </a:lnTo>
                <a:lnTo>
                  <a:pt x="163" y="341"/>
                </a:lnTo>
                <a:lnTo>
                  <a:pt x="156" y="341"/>
                </a:lnTo>
                <a:lnTo>
                  <a:pt x="149" y="334"/>
                </a:lnTo>
                <a:lnTo>
                  <a:pt x="142" y="334"/>
                </a:lnTo>
                <a:lnTo>
                  <a:pt x="134" y="334"/>
                </a:lnTo>
                <a:lnTo>
                  <a:pt x="127" y="334"/>
                </a:lnTo>
                <a:lnTo>
                  <a:pt x="120" y="334"/>
                </a:lnTo>
                <a:lnTo>
                  <a:pt x="113" y="341"/>
                </a:lnTo>
                <a:lnTo>
                  <a:pt x="106" y="341"/>
                </a:lnTo>
                <a:lnTo>
                  <a:pt x="99" y="341"/>
                </a:lnTo>
                <a:lnTo>
                  <a:pt x="92" y="334"/>
                </a:lnTo>
                <a:lnTo>
                  <a:pt x="85" y="334"/>
                </a:lnTo>
                <a:lnTo>
                  <a:pt x="78" y="327"/>
                </a:lnTo>
                <a:lnTo>
                  <a:pt x="71" y="327"/>
                </a:lnTo>
                <a:lnTo>
                  <a:pt x="71" y="320"/>
                </a:lnTo>
                <a:lnTo>
                  <a:pt x="71" y="291"/>
                </a:lnTo>
                <a:lnTo>
                  <a:pt x="71" y="277"/>
                </a:lnTo>
                <a:lnTo>
                  <a:pt x="63" y="270"/>
                </a:lnTo>
                <a:lnTo>
                  <a:pt x="56" y="263"/>
                </a:lnTo>
                <a:lnTo>
                  <a:pt x="49" y="263"/>
                </a:lnTo>
                <a:lnTo>
                  <a:pt x="49" y="263"/>
                </a:lnTo>
                <a:lnTo>
                  <a:pt x="42" y="256"/>
                </a:lnTo>
                <a:lnTo>
                  <a:pt x="35" y="249"/>
                </a:lnTo>
                <a:lnTo>
                  <a:pt x="35" y="249"/>
                </a:lnTo>
                <a:lnTo>
                  <a:pt x="35" y="249"/>
                </a:lnTo>
                <a:close/>
              </a:path>
            </a:pathLst>
          </a:custGeom>
          <a:solidFill>
            <a:srgbClr val="E4ECF2"/>
          </a:solidFill>
          <a:ln w="9525">
            <a:solidFill>
              <a:schemeClr val="bg1">
                <a:lumMod val="65000"/>
              </a:schemeClr>
            </a:solidFill>
            <a:round/>
            <a:headEnd/>
            <a:tailEnd/>
          </a:ln>
        </p:spPr>
        <p:txBody>
          <a:bodyPr/>
          <a:lstStyle/>
          <a:p>
            <a:pPr>
              <a:defRPr/>
            </a:pPr>
            <a:endParaRPr lang="en-US" sz="1200">
              <a:solidFill>
                <a:prstClr val="black"/>
              </a:solidFill>
              <a:ea typeface="ＭＳ Ｐゴシック" pitchFamily="34" charset="-128"/>
            </a:endParaRPr>
          </a:p>
        </p:txBody>
      </p:sp>
      <p:cxnSp>
        <p:nvCxnSpPr>
          <p:cNvPr id="228" name="Straight Connector 227"/>
          <p:cNvCxnSpPr>
            <a:stCxn id="252" idx="3"/>
          </p:cNvCxnSpPr>
          <p:nvPr/>
        </p:nvCxnSpPr>
        <p:spPr>
          <a:xfrm flipV="1">
            <a:off x="2014329" y="3384475"/>
            <a:ext cx="536953" cy="490563"/>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a:endCxn id="235" idx="3"/>
          </p:cNvCxnSpPr>
          <p:nvPr/>
        </p:nvCxnSpPr>
        <p:spPr>
          <a:xfrm flipH="1" flipV="1">
            <a:off x="2028271" y="1846353"/>
            <a:ext cx="781004" cy="699278"/>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a:stCxn id="236" idx="0"/>
          </p:cNvCxnSpPr>
          <p:nvPr/>
        </p:nvCxnSpPr>
        <p:spPr>
          <a:xfrm flipV="1">
            <a:off x="2241764" y="3614074"/>
            <a:ext cx="776678" cy="792959"/>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a:endCxn id="237" idx="2"/>
          </p:cNvCxnSpPr>
          <p:nvPr/>
        </p:nvCxnSpPr>
        <p:spPr>
          <a:xfrm flipH="1" flipV="1">
            <a:off x="3931481" y="1687749"/>
            <a:ext cx="972654" cy="899722"/>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a:endCxn id="244" idx="1"/>
          </p:cNvCxnSpPr>
          <p:nvPr/>
        </p:nvCxnSpPr>
        <p:spPr>
          <a:xfrm>
            <a:off x="6241301" y="3017446"/>
            <a:ext cx="729385" cy="623438"/>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a:endCxn id="238" idx="1"/>
          </p:cNvCxnSpPr>
          <p:nvPr/>
        </p:nvCxnSpPr>
        <p:spPr>
          <a:xfrm>
            <a:off x="5913740" y="3635549"/>
            <a:ext cx="1056945" cy="530226"/>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p:cNvCxnSpPr/>
          <p:nvPr/>
        </p:nvCxnSpPr>
        <p:spPr>
          <a:xfrm flipH="1">
            <a:off x="5395717" y="3309406"/>
            <a:ext cx="74013" cy="1086756"/>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sp>
        <p:nvSpPr>
          <p:cNvPr id="235" name="Rounded Rectangle 234"/>
          <p:cNvSpPr/>
          <p:nvPr/>
        </p:nvSpPr>
        <p:spPr>
          <a:xfrm>
            <a:off x="728266" y="1459946"/>
            <a:ext cx="1300004" cy="772816"/>
          </a:xfrm>
          <a:prstGeom prst="roundRect">
            <a:avLst>
              <a:gd name="adj" fmla="val 11667"/>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Las Vegas, NV</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Delegated Medicare Advantage Provider +</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Medicaid Care Delivery</a:t>
            </a:r>
          </a:p>
        </p:txBody>
      </p:sp>
      <p:sp>
        <p:nvSpPr>
          <p:cNvPr id="236" name="Rounded Rectangle 235"/>
          <p:cNvSpPr/>
          <p:nvPr/>
        </p:nvSpPr>
        <p:spPr>
          <a:xfrm>
            <a:off x="1678527" y="4407033"/>
            <a:ext cx="1126477" cy="534924"/>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Tucson, AZ</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Delegated Medicare Advantage Provider</a:t>
            </a:r>
          </a:p>
        </p:txBody>
      </p:sp>
      <p:sp>
        <p:nvSpPr>
          <p:cNvPr id="237" name="Rounded Rectangle 236"/>
          <p:cNvSpPr/>
          <p:nvPr/>
        </p:nvSpPr>
        <p:spPr>
          <a:xfrm>
            <a:off x="3270009" y="1241978"/>
            <a:ext cx="1322943" cy="44577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Des Moines, IA</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Medicaid Care Delivery</a:t>
            </a:r>
          </a:p>
        </p:txBody>
      </p:sp>
      <p:sp>
        <p:nvSpPr>
          <p:cNvPr id="238" name="Rounded Rectangle 237"/>
          <p:cNvSpPr/>
          <p:nvPr/>
        </p:nvSpPr>
        <p:spPr>
          <a:xfrm>
            <a:off x="6970685" y="3960035"/>
            <a:ext cx="1303020" cy="41148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Atlanta, GA</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Provider Collaboration (Emory)</a:t>
            </a:r>
          </a:p>
        </p:txBody>
      </p:sp>
      <p:sp>
        <p:nvSpPr>
          <p:cNvPr id="239" name="5-Point Star 238"/>
          <p:cNvSpPr/>
          <p:nvPr/>
        </p:nvSpPr>
        <p:spPr>
          <a:xfrm>
            <a:off x="2270392" y="2397855"/>
            <a:ext cx="239954" cy="239954"/>
          </a:xfrm>
          <a:prstGeom prst="star5">
            <a:avLst/>
          </a:prstGeom>
          <a:solidFill>
            <a:srgbClr val="FFFF00"/>
          </a:solidFill>
          <a:ln w="317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750" b="1" dirty="0">
                <a:solidFill>
                  <a:prstClr val="black"/>
                </a:solidFill>
              </a:rPr>
              <a:t>4.5</a:t>
            </a:r>
          </a:p>
        </p:txBody>
      </p:sp>
      <p:sp>
        <p:nvSpPr>
          <p:cNvPr id="240" name="5-Point Star 239"/>
          <p:cNvSpPr/>
          <p:nvPr/>
        </p:nvSpPr>
        <p:spPr>
          <a:xfrm>
            <a:off x="2773347" y="2470771"/>
            <a:ext cx="239954" cy="239954"/>
          </a:xfrm>
          <a:prstGeom prst="star5">
            <a:avLst/>
          </a:prstGeom>
          <a:solidFill>
            <a:srgbClr val="FFFF00"/>
          </a:solidFill>
          <a:ln w="317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750" b="1" dirty="0">
                <a:solidFill>
                  <a:prstClr val="black"/>
                </a:solidFill>
              </a:rPr>
              <a:t>3.5</a:t>
            </a:r>
          </a:p>
        </p:txBody>
      </p:sp>
      <p:sp>
        <p:nvSpPr>
          <p:cNvPr id="241" name="5-Point Star 240"/>
          <p:cNvSpPr/>
          <p:nvPr/>
        </p:nvSpPr>
        <p:spPr>
          <a:xfrm>
            <a:off x="3123426" y="3134894"/>
            <a:ext cx="239954" cy="239954"/>
          </a:xfrm>
          <a:prstGeom prst="star5">
            <a:avLst/>
          </a:prstGeom>
          <a:solidFill>
            <a:srgbClr val="FFFF00"/>
          </a:solidFill>
          <a:ln w="317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750" b="1" dirty="0">
                <a:solidFill>
                  <a:prstClr val="black"/>
                </a:solidFill>
              </a:rPr>
              <a:t>4</a:t>
            </a:r>
          </a:p>
        </p:txBody>
      </p:sp>
      <p:sp>
        <p:nvSpPr>
          <p:cNvPr id="242" name="5-Point Star 241"/>
          <p:cNvSpPr/>
          <p:nvPr/>
        </p:nvSpPr>
        <p:spPr>
          <a:xfrm>
            <a:off x="6000615" y="2880733"/>
            <a:ext cx="239954" cy="239954"/>
          </a:xfrm>
          <a:prstGeom prst="star5">
            <a:avLst/>
          </a:prstGeom>
          <a:solidFill>
            <a:srgbClr val="FFFF00"/>
          </a:solidFill>
          <a:ln w="317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gn="ctr"/>
            <a:r>
              <a:rPr lang="en-US" sz="750" b="1" dirty="0">
                <a:solidFill>
                  <a:prstClr val="black"/>
                </a:solidFill>
              </a:rPr>
              <a:t>4.5</a:t>
            </a:r>
          </a:p>
        </p:txBody>
      </p:sp>
      <p:cxnSp>
        <p:nvCxnSpPr>
          <p:cNvPr id="243" name="Straight Connector 242"/>
          <p:cNvCxnSpPr/>
          <p:nvPr/>
        </p:nvCxnSpPr>
        <p:spPr>
          <a:xfrm flipV="1">
            <a:off x="6598605" y="1595809"/>
            <a:ext cx="647512" cy="780223"/>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sp>
        <p:nvSpPr>
          <p:cNvPr id="244" name="Rounded Rectangle 243"/>
          <p:cNvSpPr/>
          <p:nvPr/>
        </p:nvSpPr>
        <p:spPr>
          <a:xfrm>
            <a:off x="6970685" y="3435143"/>
            <a:ext cx="1303020" cy="41148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Richmond, VA</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Delegated Medicare Advantage Provider</a:t>
            </a:r>
          </a:p>
        </p:txBody>
      </p:sp>
      <p:sp>
        <p:nvSpPr>
          <p:cNvPr id="245" name="Rounded Rectangle 244"/>
          <p:cNvSpPr/>
          <p:nvPr/>
        </p:nvSpPr>
        <p:spPr>
          <a:xfrm>
            <a:off x="6970685" y="1241979"/>
            <a:ext cx="1303020" cy="447305"/>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Connecticut</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Home-Based Care for Duals</a:t>
            </a:r>
          </a:p>
        </p:txBody>
      </p:sp>
      <p:sp>
        <p:nvSpPr>
          <p:cNvPr id="246" name="5-Point Star 245"/>
          <p:cNvSpPr/>
          <p:nvPr/>
        </p:nvSpPr>
        <p:spPr>
          <a:xfrm>
            <a:off x="6334403" y="2595914"/>
            <a:ext cx="165939" cy="167514"/>
          </a:xfrm>
          <a:prstGeom prst="star5">
            <a:avLst/>
          </a:prstGeom>
          <a:solidFill>
            <a:srgbClr val="0066B2"/>
          </a:solidFill>
          <a:ln w="9525">
            <a:solidFill>
              <a:schemeClr val="bg2">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dirty="0">
              <a:solidFill>
                <a:prstClr val="white"/>
              </a:solidFill>
            </a:endParaRPr>
          </a:p>
        </p:txBody>
      </p:sp>
      <p:sp>
        <p:nvSpPr>
          <p:cNvPr id="247" name="Rounded Rectangle 246"/>
          <p:cNvSpPr/>
          <p:nvPr/>
        </p:nvSpPr>
        <p:spPr>
          <a:xfrm>
            <a:off x="6970685" y="2897926"/>
            <a:ext cx="1303020" cy="41148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Washington, DC (‘18)</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Medicaid Care Delivery</a:t>
            </a:r>
          </a:p>
        </p:txBody>
      </p:sp>
      <p:cxnSp>
        <p:nvCxnSpPr>
          <p:cNvPr id="248" name="Straight Connector 247"/>
          <p:cNvCxnSpPr>
            <a:endCxn id="249" idx="0"/>
          </p:cNvCxnSpPr>
          <p:nvPr/>
        </p:nvCxnSpPr>
        <p:spPr>
          <a:xfrm flipH="1">
            <a:off x="3645806" y="4045680"/>
            <a:ext cx="750295" cy="361353"/>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sp>
        <p:nvSpPr>
          <p:cNvPr id="249" name="Rounded Rectangle 248"/>
          <p:cNvSpPr/>
          <p:nvPr/>
        </p:nvSpPr>
        <p:spPr>
          <a:xfrm>
            <a:off x="3018443" y="4407033"/>
            <a:ext cx="1254725" cy="534924"/>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Dallas/Ft Worth (‘18)</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Medicaid Care Delivery</a:t>
            </a:r>
          </a:p>
        </p:txBody>
      </p:sp>
      <p:cxnSp>
        <p:nvCxnSpPr>
          <p:cNvPr id="251" name="Straight Connector 250"/>
          <p:cNvCxnSpPr>
            <a:stCxn id="261" idx="3"/>
          </p:cNvCxnSpPr>
          <p:nvPr/>
        </p:nvCxnSpPr>
        <p:spPr>
          <a:xfrm flipV="1">
            <a:off x="2011312" y="2981278"/>
            <a:ext cx="324499" cy="19430"/>
          </a:xfrm>
          <a:prstGeom prst="line">
            <a:avLst/>
          </a:prstGeom>
          <a:ln w="9525">
            <a:solidFill>
              <a:srgbClr val="0066B2"/>
            </a:solidFill>
          </a:ln>
        </p:spPr>
        <p:style>
          <a:lnRef idx="1">
            <a:schemeClr val="accent1"/>
          </a:lnRef>
          <a:fillRef idx="0">
            <a:schemeClr val="accent1"/>
          </a:fillRef>
          <a:effectRef idx="0">
            <a:schemeClr val="accent1"/>
          </a:effectRef>
          <a:fontRef idx="minor">
            <a:schemeClr val="tx1"/>
          </a:fontRef>
        </p:style>
      </p:cxnSp>
      <p:sp>
        <p:nvSpPr>
          <p:cNvPr id="252" name="Rounded Rectangle 251"/>
          <p:cNvSpPr/>
          <p:nvPr/>
        </p:nvSpPr>
        <p:spPr>
          <a:xfrm>
            <a:off x="711308" y="3667355"/>
            <a:ext cx="1303020" cy="415365"/>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0" tIns="20567" rIns="0"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Southern California</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PE-</a:t>
            </a:r>
            <a:r>
              <a:rPr lang="en-US" sz="750" dirty="0" err="1">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Vivity</a:t>
            </a: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 JV (210k Commercial HMO)</a:t>
            </a:r>
          </a:p>
        </p:txBody>
      </p:sp>
      <p:sp>
        <p:nvSpPr>
          <p:cNvPr id="253" name="Freeform 56"/>
          <p:cNvSpPr>
            <a:spLocks/>
          </p:cNvSpPr>
          <p:nvPr/>
        </p:nvSpPr>
        <p:spPr bwMode="gray">
          <a:xfrm>
            <a:off x="6524083" y="2426875"/>
            <a:ext cx="164786" cy="108926"/>
          </a:xfrm>
          <a:custGeom>
            <a:avLst/>
            <a:gdLst/>
            <a:ahLst/>
            <a:cxnLst>
              <a:cxn ang="0">
                <a:pos x="43" y="71"/>
              </a:cxn>
              <a:cxn ang="0">
                <a:pos x="43" y="71"/>
              </a:cxn>
              <a:cxn ang="0">
                <a:pos x="50" y="64"/>
              </a:cxn>
              <a:cxn ang="0">
                <a:pos x="57" y="64"/>
              </a:cxn>
              <a:cxn ang="0">
                <a:pos x="71" y="57"/>
              </a:cxn>
              <a:cxn ang="0">
                <a:pos x="79" y="49"/>
              </a:cxn>
              <a:cxn ang="0">
                <a:pos x="86" y="49"/>
              </a:cxn>
              <a:cxn ang="0">
                <a:pos x="93" y="49"/>
              </a:cxn>
              <a:cxn ang="0">
                <a:pos x="107" y="35"/>
              </a:cxn>
              <a:cxn ang="0">
                <a:pos x="107" y="35"/>
              </a:cxn>
              <a:cxn ang="0">
                <a:pos x="114" y="28"/>
              </a:cxn>
              <a:cxn ang="0">
                <a:pos x="121" y="21"/>
              </a:cxn>
              <a:cxn ang="0">
                <a:pos x="128" y="14"/>
              </a:cxn>
              <a:cxn ang="0">
                <a:pos x="142" y="7"/>
              </a:cxn>
              <a:cxn ang="0">
                <a:pos x="135" y="7"/>
              </a:cxn>
              <a:cxn ang="0">
                <a:pos x="128" y="14"/>
              </a:cxn>
              <a:cxn ang="0">
                <a:pos x="128" y="14"/>
              </a:cxn>
              <a:cxn ang="0">
                <a:pos x="121" y="14"/>
              </a:cxn>
              <a:cxn ang="0">
                <a:pos x="114" y="14"/>
              </a:cxn>
              <a:cxn ang="0">
                <a:pos x="107" y="28"/>
              </a:cxn>
              <a:cxn ang="0">
                <a:pos x="100" y="28"/>
              </a:cxn>
              <a:cxn ang="0">
                <a:pos x="93" y="35"/>
              </a:cxn>
              <a:cxn ang="0">
                <a:pos x="100" y="28"/>
              </a:cxn>
              <a:cxn ang="0">
                <a:pos x="107" y="21"/>
              </a:cxn>
              <a:cxn ang="0">
                <a:pos x="107" y="14"/>
              </a:cxn>
              <a:cxn ang="0">
                <a:pos x="114" y="0"/>
              </a:cxn>
              <a:cxn ang="0">
                <a:pos x="93" y="28"/>
              </a:cxn>
              <a:cxn ang="0">
                <a:pos x="79" y="28"/>
              </a:cxn>
              <a:cxn ang="0">
                <a:pos x="57" y="35"/>
              </a:cxn>
              <a:cxn ang="0">
                <a:pos x="50" y="35"/>
              </a:cxn>
              <a:cxn ang="0">
                <a:pos x="50" y="42"/>
              </a:cxn>
              <a:cxn ang="0">
                <a:pos x="43" y="42"/>
              </a:cxn>
              <a:cxn ang="0">
                <a:pos x="29" y="49"/>
              </a:cxn>
              <a:cxn ang="0">
                <a:pos x="29" y="49"/>
              </a:cxn>
              <a:cxn ang="0">
                <a:pos x="22" y="57"/>
              </a:cxn>
              <a:cxn ang="0">
                <a:pos x="22" y="64"/>
              </a:cxn>
              <a:cxn ang="0">
                <a:pos x="15" y="57"/>
              </a:cxn>
              <a:cxn ang="0">
                <a:pos x="15" y="64"/>
              </a:cxn>
              <a:cxn ang="0">
                <a:pos x="0" y="71"/>
              </a:cxn>
              <a:cxn ang="0">
                <a:pos x="0" y="78"/>
              </a:cxn>
              <a:cxn ang="0">
                <a:pos x="0" y="85"/>
              </a:cxn>
              <a:cxn ang="0">
                <a:pos x="0" y="85"/>
              </a:cxn>
              <a:cxn ang="0">
                <a:pos x="15" y="85"/>
              </a:cxn>
              <a:cxn ang="0">
                <a:pos x="8" y="92"/>
              </a:cxn>
              <a:cxn ang="0">
                <a:pos x="22" y="85"/>
              </a:cxn>
              <a:cxn ang="0">
                <a:pos x="43" y="71"/>
              </a:cxn>
            </a:cxnLst>
            <a:rect l="0" t="0" r="r" b="b"/>
            <a:pathLst>
              <a:path w="142" h="92">
                <a:moveTo>
                  <a:pt x="43" y="71"/>
                </a:moveTo>
                <a:lnTo>
                  <a:pt x="43" y="71"/>
                </a:lnTo>
                <a:lnTo>
                  <a:pt x="50" y="64"/>
                </a:lnTo>
                <a:lnTo>
                  <a:pt x="57" y="64"/>
                </a:lnTo>
                <a:lnTo>
                  <a:pt x="71" y="57"/>
                </a:lnTo>
                <a:lnTo>
                  <a:pt x="79" y="49"/>
                </a:lnTo>
                <a:lnTo>
                  <a:pt x="86" y="49"/>
                </a:lnTo>
                <a:lnTo>
                  <a:pt x="93" y="49"/>
                </a:lnTo>
                <a:lnTo>
                  <a:pt x="107" y="35"/>
                </a:lnTo>
                <a:lnTo>
                  <a:pt x="107" y="35"/>
                </a:lnTo>
                <a:lnTo>
                  <a:pt x="114" y="28"/>
                </a:lnTo>
                <a:lnTo>
                  <a:pt x="121" y="21"/>
                </a:lnTo>
                <a:lnTo>
                  <a:pt x="128" y="14"/>
                </a:lnTo>
                <a:lnTo>
                  <a:pt x="142" y="7"/>
                </a:lnTo>
                <a:lnTo>
                  <a:pt x="135" y="7"/>
                </a:lnTo>
                <a:lnTo>
                  <a:pt x="128" y="14"/>
                </a:lnTo>
                <a:lnTo>
                  <a:pt x="128" y="14"/>
                </a:lnTo>
                <a:lnTo>
                  <a:pt x="121" y="14"/>
                </a:lnTo>
                <a:lnTo>
                  <a:pt x="114" y="14"/>
                </a:lnTo>
                <a:lnTo>
                  <a:pt x="107" y="28"/>
                </a:lnTo>
                <a:lnTo>
                  <a:pt x="100" y="28"/>
                </a:lnTo>
                <a:lnTo>
                  <a:pt x="93" y="35"/>
                </a:lnTo>
                <a:lnTo>
                  <a:pt x="100" y="28"/>
                </a:lnTo>
                <a:lnTo>
                  <a:pt x="107" y="21"/>
                </a:lnTo>
                <a:lnTo>
                  <a:pt x="107" y="14"/>
                </a:lnTo>
                <a:lnTo>
                  <a:pt x="114" y="0"/>
                </a:lnTo>
                <a:lnTo>
                  <a:pt x="93" y="28"/>
                </a:lnTo>
                <a:lnTo>
                  <a:pt x="79" y="28"/>
                </a:lnTo>
                <a:lnTo>
                  <a:pt x="57" y="35"/>
                </a:lnTo>
                <a:lnTo>
                  <a:pt x="50" y="35"/>
                </a:lnTo>
                <a:lnTo>
                  <a:pt x="50" y="42"/>
                </a:lnTo>
                <a:lnTo>
                  <a:pt x="43" y="42"/>
                </a:lnTo>
                <a:lnTo>
                  <a:pt x="29" y="49"/>
                </a:lnTo>
                <a:lnTo>
                  <a:pt x="29" y="49"/>
                </a:lnTo>
                <a:lnTo>
                  <a:pt x="22" y="57"/>
                </a:lnTo>
                <a:lnTo>
                  <a:pt x="22" y="64"/>
                </a:lnTo>
                <a:lnTo>
                  <a:pt x="15" y="57"/>
                </a:lnTo>
                <a:lnTo>
                  <a:pt x="15" y="64"/>
                </a:lnTo>
                <a:lnTo>
                  <a:pt x="0" y="71"/>
                </a:lnTo>
                <a:lnTo>
                  <a:pt x="0" y="78"/>
                </a:lnTo>
                <a:lnTo>
                  <a:pt x="0" y="85"/>
                </a:lnTo>
                <a:lnTo>
                  <a:pt x="0" y="85"/>
                </a:lnTo>
                <a:lnTo>
                  <a:pt x="15" y="85"/>
                </a:lnTo>
                <a:lnTo>
                  <a:pt x="8" y="92"/>
                </a:lnTo>
                <a:lnTo>
                  <a:pt x="22" y="85"/>
                </a:lnTo>
                <a:lnTo>
                  <a:pt x="43" y="71"/>
                </a:lnTo>
              </a:path>
            </a:pathLst>
          </a:custGeom>
          <a:solidFill>
            <a:srgbClr val="51A581"/>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50" b="1">
              <a:solidFill>
                <a:prstClr val="white"/>
              </a:solidFill>
            </a:endParaRPr>
          </a:p>
        </p:txBody>
      </p:sp>
      <p:sp>
        <p:nvSpPr>
          <p:cNvPr id="254" name="Freeform 109"/>
          <p:cNvSpPr>
            <a:spLocks/>
          </p:cNvSpPr>
          <p:nvPr/>
        </p:nvSpPr>
        <p:spPr bwMode="gray">
          <a:xfrm>
            <a:off x="5469730" y="3824761"/>
            <a:ext cx="835103" cy="647972"/>
          </a:xfrm>
          <a:custGeom>
            <a:avLst/>
            <a:gdLst/>
            <a:ahLst/>
            <a:cxnLst>
              <a:cxn ang="0">
                <a:pos x="7" y="71"/>
              </a:cxn>
              <a:cxn ang="0">
                <a:pos x="220" y="22"/>
              </a:cxn>
              <a:cxn ang="0">
                <a:pos x="461" y="36"/>
              </a:cxn>
              <a:cxn ang="0">
                <a:pos x="475" y="22"/>
              </a:cxn>
              <a:cxn ang="0">
                <a:pos x="482" y="0"/>
              </a:cxn>
              <a:cxn ang="0">
                <a:pos x="518" y="7"/>
              </a:cxn>
              <a:cxn ang="0">
                <a:pos x="532" y="29"/>
              </a:cxn>
              <a:cxn ang="0">
                <a:pos x="553" y="93"/>
              </a:cxn>
              <a:cxn ang="0">
                <a:pos x="639" y="206"/>
              </a:cxn>
              <a:cxn ang="0">
                <a:pos x="646" y="256"/>
              </a:cxn>
              <a:cxn ang="0">
                <a:pos x="639" y="213"/>
              </a:cxn>
              <a:cxn ang="0">
                <a:pos x="617" y="192"/>
              </a:cxn>
              <a:cxn ang="0">
                <a:pos x="624" y="228"/>
              </a:cxn>
              <a:cxn ang="0">
                <a:pos x="688" y="334"/>
              </a:cxn>
              <a:cxn ang="0">
                <a:pos x="702" y="355"/>
              </a:cxn>
              <a:cxn ang="0">
                <a:pos x="717" y="441"/>
              </a:cxn>
              <a:cxn ang="0">
                <a:pos x="717" y="469"/>
              </a:cxn>
              <a:cxn ang="0">
                <a:pos x="710" y="498"/>
              </a:cxn>
              <a:cxn ang="0">
                <a:pos x="710" y="533"/>
              </a:cxn>
              <a:cxn ang="0">
                <a:pos x="688" y="540"/>
              </a:cxn>
              <a:cxn ang="0">
                <a:pos x="646" y="547"/>
              </a:cxn>
              <a:cxn ang="0">
                <a:pos x="653" y="540"/>
              </a:cxn>
              <a:cxn ang="0">
                <a:pos x="631" y="512"/>
              </a:cxn>
              <a:cxn ang="0">
                <a:pos x="596" y="483"/>
              </a:cxn>
              <a:cxn ang="0">
                <a:pos x="582" y="476"/>
              </a:cxn>
              <a:cxn ang="0">
                <a:pos x="546" y="434"/>
              </a:cxn>
              <a:cxn ang="0">
                <a:pos x="553" y="412"/>
              </a:cxn>
              <a:cxn ang="0">
                <a:pos x="532" y="412"/>
              </a:cxn>
              <a:cxn ang="0">
                <a:pos x="532" y="384"/>
              </a:cxn>
              <a:cxn ang="0">
                <a:pos x="525" y="398"/>
              </a:cxn>
              <a:cxn ang="0">
                <a:pos x="504" y="391"/>
              </a:cxn>
              <a:cxn ang="0">
                <a:pos x="468" y="341"/>
              </a:cxn>
              <a:cxn ang="0">
                <a:pos x="475" y="327"/>
              </a:cxn>
              <a:cxn ang="0">
                <a:pos x="475" y="292"/>
              </a:cxn>
              <a:cxn ang="0">
                <a:pos x="468" y="299"/>
              </a:cxn>
              <a:cxn ang="0">
                <a:pos x="454" y="313"/>
              </a:cxn>
              <a:cxn ang="0">
                <a:pos x="454" y="284"/>
              </a:cxn>
              <a:cxn ang="0">
                <a:pos x="454" y="213"/>
              </a:cxn>
              <a:cxn ang="0">
                <a:pos x="440" y="185"/>
              </a:cxn>
              <a:cxn ang="0">
                <a:pos x="397" y="171"/>
              </a:cxn>
              <a:cxn ang="0">
                <a:pos x="362" y="128"/>
              </a:cxn>
              <a:cxn ang="0">
                <a:pos x="312" y="100"/>
              </a:cxn>
              <a:cxn ang="0">
                <a:pos x="284" y="114"/>
              </a:cxn>
              <a:cxn ang="0">
                <a:pos x="277" y="121"/>
              </a:cxn>
              <a:cxn ang="0">
                <a:pos x="241" y="142"/>
              </a:cxn>
              <a:cxn ang="0">
                <a:pos x="206" y="157"/>
              </a:cxn>
              <a:cxn ang="0">
                <a:pos x="206" y="149"/>
              </a:cxn>
              <a:cxn ang="0">
                <a:pos x="191" y="128"/>
              </a:cxn>
              <a:cxn ang="0">
                <a:pos x="170" y="114"/>
              </a:cxn>
              <a:cxn ang="0">
                <a:pos x="184" y="114"/>
              </a:cxn>
              <a:cxn ang="0">
                <a:pos x="177" y="93"/>
              </a:cxn>
              <a:cxn ang="0">
                <a:pos x="163" y="107"/>
              </a:cxn>
              <a:cxn ang="0">
                <a:pos x="106" y="93"/>
              </a:cxn>
              <a:cxn ang="0">
                <a:pos x="127" y="93"/>
              </a:cxn>
              <a:cxn ang="0">
                <a:pos x="106" y="85"/>
              </a:cxn>
              <a:cxn ang="0">
                <a:pos x="49" y="100"/>
              </a:cxn>
              <a:cxn ang="0">
                <a:pos x="56" y="85"/>
              </a:cxn>
              <a:cxn ang="0">
                <a:pos x="42" y="93"/>
              </a:cxn>
              <a:cxn ang="0">
                <a:pos x="28" y="114"/>
              </a:cxn>
              <a:cxn ang="0">
                <a:pos x="28" y="100"/>
              </a:cxn>
            </a:cxnLst>
            <a:rect l="0" t="0" r="r" b="b"/>
            <a:pathLst>
              <a:path w="724" h="547">
                <a:moveTo>
                  <a:pt x="21" y="93"/>
                </a:moveTo>
                <a:lnTo>
                  <a:pt x="14" y="93"/>
                </a:lnTo>
                <a:lnTo>
                  <a:pt x="21" y="78"/>
                </a:lnTo>
                <a:lnTo>
                  <a:pt x="14" y="71"/>
                </a:lnTo>
                <a:lnTo>
                  <a:pt x="7" y="71"/>
                </a:lnTo>
                <a:lnTo>
                  <a:pt x="0" y="57"/>
                </a:lnTo>
                <a:lnTo>
                  <a:pt x="0" y="50"/>
                </a:lnTo>
                <a:lnTo>
                  <a:pt x="7" y="43"/>
                </a:lnTo>
                <a:lnTo>
                  <a:pt x="85" y="36"/>
                </a:lnTo>
                <a:lnTo>
                  <a:pt x="220" y="22"/>
                </a:lnTo>
                <a:lnTo>
                  <a:pt x="227" y="36"/>
                </a:lnTo>
                <a:lnTo>
                  <a:pt x="227" y="43"/>
                </a:lnTo>
                <a:lnTo>
                  <a:pt x="234" y="50"/>
                </a:lnTo>
                <a:lnTo>
                  <a:pt x="454" y="29"/>
                </a:lnTo>
                <a:lnTo>
                  <a:pt x="461" y="36"/>
                </a:lnTo>
                <a:lnTo>
                  <a:pt x="468" y="50"/>
                </a:lnTo>
                <a:lnTo>
                  <a:pt x="475" y="50"/>
                </a:lnTo>
                <a:lnTo>
                  <a:pt x="482" y="43"/>
                </a:lnTo>
                <a:lnTo>
                  <a:pt x="482" y="29"/>
                </a:lnTo>
                <a:lnTo>
                  <a:pt x="475" y="22"/>
                </a:lnTo>
                <a:lnTo>
                  <a:pt x="475" y="22"/>
                </a:lnTo>
                <a:lnTo>
                  <a:pt x="475" y="14"/>
                </a:lnTo>
                <a:lnTo>
                  <a:pt x="475" y="7"/>
                </a:lnTo>
                <a:lnTo>
                  <a:pt x="482" y="7"/>
                </a:lnTo>
                <a:lnTo>
                  <a:pt x="482" y="0"/>
                </a:lnTo>
                <a:lnTo>
                  <a:pt x="489" y="0"/>
                </a:lnTo>
                <a:lnTo>
                  <a:pt x="511" y="7"/>
                </a:lnTo>
                <a:lnTo>
                  <a:pt x="511" y="7"/>
                </a:lnTo>
                <a:lnTo>
                  <a:pt x="518" y="7"/>
                </a:lnTo>
                <a:lnTo>
                  <a:pt x="518" y="7"/>
                </a:lnTo>
                <a:lnTo>
                  <a:pt x="525" y="7"/>
                </a:lnTo>
                <a:lnTo>
                  <a:pt x="525" y="22"/>
                </a:lnTo>
                <a:lnTo>
                  <a:pt x="525" y="14"/>
                </a:lnTo>
                <a:lnTo>
                  <a:pt x="525" y="22"/>
                </a:lnTo>
                <a:lnTo>
                  <a:pt x="532" y="29"/>
                </a:lnTo>
                <a:lnTo>
                  <a:pt x="532" y="36"/>
                </a:lnTo>
                <a:lnTo>
                  <a:pt x="539" y="50"/>
                </a:lnTo>
                <a:lnTo>
                  <a:pt x="546" y="64"/>
                </a:lnTo>
                <a:lnTo>
                  <a:pt x="546" y="71"/>
                </a:lnTo>
                <a:lnTo>
                  <a:pt x="553" y="93"/>
                </a:lnTo>
                <a:lnTo>
                  <a:pt x="568" y="114"/>
                </a:lnTo>
                <a:lnTo>
                  <a:pt x="589" y="142"/>
                </a:lnTo>
                <a:lnTo>
                  <a:pt x="624" y="192"/>
                </a:lnTo>
                <a:lnTo>
                  <a:pt x="631" y="206"/>
                </a:lnTo>
                <a:lnTo>
                  <a:pt x="639" y="206"/>
                </a:lnTo>
                <a:lnTo>
                  <a:pt x="639" y="213"/>
                </a:lnTo>
                <a:lnTo>
                  <a:pt x="639" y="220"/>
                </a:lnTo>
                <a:lnTo>
                  <a:pt x="639" y="235"/>
                </a:lnTo>
                <a:lnTo>
                  <a:pt x="639" y="249"/>
                </a:lnTo>
                <a:lnTo>
                  <a:pt x="646" y="256"/>
                </a:lnTo>
                <a:lnTo>
                  <a:pt x="660" y="270"/>
                </a:lnTo>
                <a:lnTo>
                  <a:pt x="653" y="263"/>
                </a:lnTo>
                <a:lnTo>
                  <a:pt x="639" y="242"/>
                </a:lnTo>
                <a:lnTo>
                  <a:pt x="631" y="228"/>
                </a:lnTo>
                <a:lnTo>
                  <a:pt x="639" y="213"/>
                </a:lnTo>
                <a:lnTo>
                  <a:pt x="631" y="206"/>
                </a:lnTo>
                <a:lnTo>
                  <a:pt x="631" y="199"/>
                </a:lnTo>
                <a:lnTo>
                  <a:pt x="624" y="206"/>
                </a:lnTo>
                <a:lnTo>
                  <a:pt x="617" y="199"/>
                </a:lnTo>
                <a:lnTo>
                  <a:pt x="617" y="192"/>
                </a:lnTo>
                <a:lnTo>
                  <a:pt x="610" y="185"/>
                </a:lnTo>
                <a:lnTo>
                  <a:pt x="610" y="185"/>
                </a:lnTo>
                <a:lnTo>
                  <a:pt x="610" y="199"/>
                </a:lnTo>
                <a:lnTo>
                  <a:pt x="624" y="220"/>
                </a:lnTo>
                <a:lnTo>
                  <a:pt x="624" y="228"/>
                </a:lnTo>
                <a:lnTo>
                  <a:pt x="646" y="256"/>
                </a:lnTo>
                <a:lnTo>
                  <a:pt x="667" y="292"/>
                </a:lnTo>
                <a:lnTo>
                  <a:pt x="681" y="313"/>
                </a:lnTo>
                <a:lnTo>
                  <a:pt x="688" y="327"/>
                </a:lnTo>
                <a:lnTo>
                  <a:pt x="688" y="334"/>
                </a:lnTo>
                <a:lnTo>
                  <a:pt x="688" y="334"/>
                </a:lnTo>
                <a:lnTo>
                  <a:pt x="688" y="334"/>
                </a:lnTo>
                <a:lnTo>
                  <a:pt x="695" y="334"/>
                </a:lnTo>
                <a:lnTo>
                  <a:pt x="702" y="348"/>
                </a:lnTo>
                <a:lnTo>
                  <a:pt x="702" y="355"/>
                </a:lnTo>
                <a:lnTo>
                  <a:pt x="710" y="363"/>
                </a:lnTo>
                <a:lnTo>
                  <a:pt x="717" y="384"/>
                </a:lnTo>
                <a:lnTo>
                  <a:pt x="717" y="412"/>
                </a:lnTo>
                <a:lnTo>
                  <a:pt x="717" y="419"/>
                </a:lnTo>
                <a:lnTo>
                  <a:pt x="717" y="441"/>
                </a:lnTo>
                <a:lnTo>
                  <a:pt x="717" y="455"/>
                </a:lnTo>
                <a:lnTo>
                  <a:pt x="724" y="462"/>
                </a:lnTo>
                <a:lnTo>
                  <a:pt x="724" y="469"/>
                </a:lnTo>
                <a:lnTo>
                  <a:pt x="717" y="462"/>
                </a:lnTo>
                <a:lnTo>
                  <a:pt x="717" y="469"/>
                </a:lnTo>
                <a:lnTo>
                  <a:pt x="717" y="476"/>
                </a:lnTo>
                <a:lnTo>
                  <a:pt x="710" y="476"/>
                </a:lnTo>
                <a:lnTo>
                  <a:pt x="710" y="483"/>
                </a:lnTo>
                <a:lnTo>
                  <a:pt x="710" y="491"/>
                </a:lnTo>
                <a:lnTo>
                  <a:pt x="710" y="498"/>
                </a:lnTo>
                <a:lnTo>
                  <a:pt x="710" y="505"/>
                </a:lnTo>
                <a:lnTo>
                  <a:pt x="710" y="512"/>
                </a:lnTo>
                <a:lnTo>
                  <a:pt x="710" y="519"/>
                </a:lnTo>
                <a:lnTo>
                  <a:pt x="702" y="526"/>
                </a:lnTo>
                <a:lnTo>
                  <a:pt x="710" y="533"/>
                </a:lnTo>
                <a:lnTo>
                  <a:pt x="702" y="533"/>
                </a:lnTo>
                <a:lnTo>
                  <a:pt x="702" y="533"/>
                </a:lnTo>
                <a:lnTo>
                  <a:pt x="695" y="526"/>
                </a:lnTo>
                <a:lnTo>
                  <a:pt x="688" y="533"/>
                </a:lnTo>
                <a:lnTo>
                  <a:pt x="688" y="540"/>
                </a:lnTo>
                <a:lnTo>
                  <a:pt x="681" y="540"/>
                </a:lnTo>
                <a:lnTo>
                  <a:pt x="674" y="540"/>
                </a:lnTo>
                <a:lnTo>
                  <a:pt x="667" y="540"/>
                </a:lnTo>
                <a:lnTo>
                  <a:pt x="660" y="547"/>
                </a:lnTo>
                <a:lnTo>
                  <a:pt x="646" y="547"/>
                </a:lnTo>
                <a:lnTo>
                  <a:pt x="639" y="540"/>
                </a:lnTo>
                <a:lnTo>
                  <a:pt x="639" y="540"/>
                </a:lnTo>
                <a:lnTo>
                  <a:pt x="639" y="533"/>
                </a:lnTo>
                <a:lnTo>
                  <a:pt x="646" y="533"/>
                </a:lnTo>
                <a:lnTo>
                  <a:pt x="653" y="540"/>
                </a:lnTo>
                <a:lnTo>
                  <a:pt x="660" y="533"/>
                </a:lnTo>
                <a:lnTo>
                  <a:pt x="653" y="526"/>
                </a:lnTo>
                <a:lnTo>
                  <a:pt x="646" y="526"/>
                </a:lnTo>
                <a:lnTo>
                  <a:pt x="639" y="526"/>
                </a:lnTo>
                <a:lnTo>
                  <a:pt x="631" y="512"/>
                </a:lnTo>
                <a:lnTo>
                  <a:pt x="624" y="505"/>
                </a:lnTo>
                <a:lnTo>
                  <a:pt x="617" y="498"/>
                </a:lnTo>
                <a:lnTo>
                  <a:pt x="610" y="491"/>
                </a:lnTo>
                <a:lnTo>
                  <a:pt x="610" y="483"/>
                </a:lnTo>
                <a:lnTo>
                  <a:pt x="596" y="483"/>
                </a:lnTo>
                <a:lnTo>
                  <a:pt x="596" y="483"/>
                </a:lnTo>
                <a:lnTo>
                  <a:pt x="589" y="476"/>
                </a:lnTo>
                <a:lnTo>
                  <a:pt x="582" y="483"/>
                </a:lnTo>
                <a:lnTo>
                  <a:pt x="575" y="476"/>
                </a:lnTo>
                <a:lnTo>
                  <a:pt x="582" y="476"/>
                </a:lnTo>
                <a:lnTo>
                  <a:pt x="575" y="476"/>
                </a:lnTo>
                <a:lnTo>
                  <a:pt x="568" y="462"/>
                </a:lnTo>
                <a:lnTo>
                  <a:pt x="560" y="441"/>
                </a:lnTo>
                <a:lnTo>
                  <a:pt x="553" y="434"/>
                </a:lnTo>
                <a:lnTo>
                  <a:pt x="546" y="434"/>
                </a:lnTo>
                <a:lnTo>
                  <a:pt x="546" y="427"/>
                </a:lnTo>
                <a:lnTo>
                  <a:pt x="553" y="419"/>
                </a:lnTo>
                <a:lnTo>
                  <a:pt x="553" y="412"/>
                </a:lnTo>
                <a:lnTo>
                  <a:pt x="560" y="405"/>
                </a:lnTo>
                <a:lnTo>
                  <a:pt x="553" y="412"/>
                </a:lnTo>
                <a:lnTo>
                  <a:pt x="546" y="419"/>
                </a:lnTo>
                <a:lnTo>
                  <a:pt x="546" y="427"/>
                </a:lnTo>
                <a:lnTo>
                  <a:pt x="539" y="427"/>
                </a:lnTo>
                <a:lnTo>
                  <a:pt x="539" y="419"/>
                </a:lnTo>
                <a:lnTo>
                  <a:pt x="532" y="412"/>
                </a:lnTo>
                <a:lnTo>
                  <a:pt x="532" y="405"/>
                </a:lnTo>
                <a:lnTo>
                  <a:pt x="532" y="398"/>
                </a:lnTo>
                <a:lnTo>
                  <a:pt x="532" y="391"/>
                </a:lnTo>
                <a:lnTo>
                  <a:pt x="539" y="384"/>
                </a:lnTo>
                <a:lnTo>
                  <a:pt x="532" y="384"/>
                </a:lnTo>
                <a:lnTo>
                  <a:pt x="525" y="391"/>
                </a:lnTo>
                <a:lnTo>
                  <a:pt x="518" y="384"/>
                </a:lnTo>
                <a:lnTo>
                  <a:pt x="511" y="384"/>
                </a:lnTo>
                <a:lnTo>
                  <a:pt x="518" y="391"/>
                </a:lnTo>
                <a:lnTo>
                  <a:pt x="525" y="398"/>
                </a:lnTo>
                <a:lnTo>
                  <a:pt x="525" y="398"/>
                </a:lnTo>
                <a:lnTo>
                  <a:pt x="525" y="398"/>
                </a:lnTo>
                <a:lnTo>
                  <a:pt x="518" y="398"/>
                </a:lnTo>
                <a:lnTo>
                  <a:pt x="511" y="398"/>
                </a:lnTo>
                <a:lnTo>
                  <a:pt x="504" y="391"/>
                </a:lnTo>
                <a:lnTo>
                  <a:pt x="497" y="384"/>
                </a:lnTo>
                <a:lnTo>
                  <a:pt x="482" y="355"/>
                </a:lnTo>
                <a:lnTo>
                  <a:pt x="482" y="355"/>
                </a:lnTo>
                <a:lnTo>
                  <a:pt x="482" y="348"/>
                </a:lnTo>
                <a:lnTo>
                  <a:pt x="468" y="341"/>
                </a:lnTo>
                <a:lnTo>
                  <a:pt x="461" y="334"/>
                </a:lnTo>
                <a:lnTo>
                  <a:pt x="468" y="341"/>
                </a:lnTo>
                <a:lnTo>
                  <a:pt x="468" y="341"/>
                </a:lnTo>
                <a:lnTo>
                  <a:pt x="475" y="334"/>
                </a:lnTo>
                <a:lnTo>
                  <a:pt x="475" y="327"/>
                </a:lnTo>
                <a:lnTo>
                  <a:pt x="489" y="306"/>
                </a:lnTo>
                <a:lnTo>
                  <a:pt x="489" y="299"/>
                </a:lnTo>
                <a:lnTo>
                  <a:pt x="482" y="292"/>
                </a:lnTo>
                <a:lnTo>
                  <a:pt x="475" y="299"/>
                </a:lnTo>
                <a:lnTo>
                  <a:pt x="475" y="292"/>
                </a:lnTo>
                <a:lnTo>
                  <a:pt x="461" y="284"/>
                </a:lnTo>
                <a:lnTo>
                  <a:pt x="461" y="292"/>
                </a:lnTo>
                <a:lnTo>
                  <a:pt x="461" y="292"/>
                </a:lnTo>
                <a:lnTo>
                  <a:pt x="461" y="299"/>
                </a:lnTo>
                <a:lnTo>
                  <a:pt x="468" y="299"/>
                </a:lnTo>
                <a:lnTo>
                  <a:pt x="475" y="299"/>
                </a:lnTo>
                <a:lnTo>
                  <a:pt x="468" y="313"/>
                </a:lnTo>
                <a:lnTo>
                  <a:pt x="468" y="320"/>
                </a:lnTo>
                <a:lnTo>
                  <a:pt x="461" y="320"/>
                </a:lnTo>
                <a:lnTo>
                  <a:pt x="454" y="313"/>
                </a:lnTo>
                <a:lnTo>
                  <a:pt x="461" y="320"/>
                </a:lnTo>
                <a:lnTo>
                  <a:pt x="454" y="313"/>
                </a:lnTo>
                <a:lnTo>
                  <a:pt x="447" y="306"/>
                </a:lnTo>
                <a:lnTo>
                  <a:pt x="454" y="299"/>
                </a:lnTo>
                <a:lnTo>
                  <a:pt x="454" y="284"/>
                </a:lnTo>
                <a:lnTo>
                  <a:pt x="447" y="277"/>
                </a:lnTo>
                <a:lnTo>
                  <a:pt x="454" y="242"/>
                </a:lnTo>
                <a:lnTo>
                  <a:pt x="454" y="235"/>
                </a:lnTo>
                <a:lnTo>
                  <a:pt x="454" y="228"/>
                </a:lnTo>
                <a:lnTo>
                  <a:pt x="454" y="213"/>
                </a:lnTo>
                <a:lnTo>
                  <a:pt x="454" y="206"/>
                </a:lnTo>
                <a:lnTo>
                  <a:pt x="454" y="199"/>
                </a:lnTo>
                <a:lnTo>
                  <a:pt x="447" y="199"/>
                </a:lnTo>
                <a:lnTo>
                  <a:pt x="440" y="192"/>
                </a:lnTo>
                <a:lnTo>
                  <a:pt x="440" y="185"/>
                </a:lnTo>
                <a:lnTo>
                  <a:pt x="433" y="178"/>
                </a:lnTo>
                <a:lnTo>
                  <a:pt x="419" y="178"/>
                </a:lnTo>
                <a:lnTo>
                  <a:pt x="411" y="178"/>
                </a:lnTo>
                <a:lnTo>
                  <a:pt x="404" y="171"/>
                </a:lnTo>
                <a:lnTo>
                  <a:pt x="397" y="171"/>
                </a:lnTo>
                <a:lnTo>
                  <a:pt x="397" y="164"/>
                </a:lnTo>
                <a:lnTo>
                  <a:pt x="376" y="149"/>
                </a:lnTo>
                <a:lnTo>
                  <a:pt x="376" y="142"/>
                </a:lnTo>
                <a:lnTo>
                  <a:pt x="376" y="135"/>
                </a:lnTo>
                <a:lnTo>
                  <a:pt x="362" y="128"/>
                </a:lnTo>
                <a:lnTo>
                  <a:pt x="348" y="114"/>
                </a:lnTo>
                <a:lnTo>
                  <a:pt x="340" y="107"/>
                </a:lnTo>
                <a:lnTo>
                  <a:pt x="333" y="107"/>
                </a:lnTo>
                <a:lnTo>
                  <a:pt x="319" y="100"/>
                </a:lnTo>
                <a:lnTo>
                  <a:pt x="312" y="100"/>
                </a:lnTo>
                <a:lnTo>
                  <a:pt x="305" y="100"/>
                </a:lnTo>
                <a:lnTo>
                  <a:pt x="291" y="100"/>
                </a:lnTo>
                <a:lnTo>
                  <a:pt x="291" y="107"/>
                </a:lnTo>
                <a:lnTo>
                  <a:pt x="284" y="114"/>
                </a:lnTo>
                <a:lnTo>
                  <a:pt x="284" y="114"/>
                </a:lnTo>
                <a:lnTo>
                  <a:pt x="277" y="114"/>
                </a:lnTo>
                <a:lnTo>
                  <a:pt x="284" y="121"/>
                </a:lnTo>
                <a:lnTo>
                  <a:pt x="291" y="121"/>
                </a:lnTo>
                <a:lnTo>
                  <a:pt x="284" y="121"/>
                </a:lnTo>
                <a:lnTo>
                  <a:pt x="277" y="121"/>
                </a:lnTo>
                <a:lnTo>
                  <a:pt x="269" y="128"/>
                </a:lnTo>
                <a:lnTo>
                  <a:pt x="255" y="142"/>
                </a:lnTo>
                <a:lnTo>
                  <a:pt x="248" y="142"/>
                </a:lnTo>
                <a:lnTo>
                  <a:pt x="241" y="142"/>
                </a:lnTo>
                <a:lnTo>
                  <a:pt x="241" y="142"/>
                </a:lnTo>
                <a:lnTo>
                  <a:pt x="234" y="149"/>
                </a:lnTo>
                <a:lnTo>
                  <a:pt x="234" y="149"/>
                </a:lnTo>
                <a:lnTo>
                  <a:pt x="220" y="149"/>
                </a:lnTo>
                <a:lnTo>
                  <a:pt x="213" y="157"/>
                </a:lnTo>
                <a:lnTo>
                  <a:pt x="206" y="157"/>
                </a:lnTo>
                <a:lnTo>
                  <a:pt x="206" y="149"/>
                </a:lnTo>
                <a:lnTo>
                  <a:pt x="198" y="149"/>
                </a:lnTo>
                <a:lnTo>
                  <a:pt x="198" y="142"/>
                </a:lnTo>
                <a:lnTo>
                  <a:pt x="198" y="142"/>
                </a:lnTo>
                <a:lnTo>
                  <a:pt x="206" y="149"/>
                </a:lnTo>
                <a:lnTo>
                  <a:pt x="213" y="149"/>
                </a:lnTo>
                <a:lnTo>
                  <a:pt x="206" y="142"/>
                </a:lnTo>
                <a:lnTo>
                  <a:pt x="206" y="135"/>
                </a:lnTo>
                <a:lnTo>
                  <a:pt x="198" y="128"/>
                </a:lnTo>
                <a:lnTo>
                  <a:pt x="191" y="128"/>
                </a:lnTo>
                <a:lnTo>
                  <a:pt x="184" y="128"/>
                </a:lnTo>
                <a:lnTo>
                  <a:pt x="191" y="128"/>
                </a:lnTo>
                <a:lnTo>
                  <a:pt x="184" y="121"/>
                </a:lnTo>
                <a:lnTo>
                  <a:pt x="177" y="121"/>
                </a:lnTo>
                <a:lnTo>
                  <a:pt x="170" y="114"/>
                </a:lnTo>
                <a:lnTo>
                  <a:pt x="184" y="121"/>
                </a:lnTo>
                <a:lnTo>
                  <a:pt x="191" y="121"/>
                </a:lnTo>
                <a:lnTo>
                  <a:pt x="198" y="121"/>
                </a:lnTo>
                <a:lnTo>
                  <a:pt x="191" y="121"/>
                </a:lnTo>
                <a:lnTo>
                  <a:pt x="184" y="114"/>
                </a:lnTo>
                <a:lnTo>
                  <a:pt x="177" y="114"/>
                </a:lnTo>
                <a:lnTo>
                  <a:pt x="170" y="107"/>
                </a:lnTo>
                <a:lnTo>
                  <a:pt x="170" y="100"/>
                </a:lnTo>
                <a:lnTo>
                  <a:pt x="177" y="100"/>
                </a:lnTo>
                <a:lnTo>
                  <a:pt x="177" y="93"/>
                </a:lnTo>
                <a:lnTo>
                  <a:pt x="170" y="100"/>
                </a:lnTo>
                <a:lnTo>
                  <a:pt x="163" y="100"/>
                </a:lnTo>
                <a:lnTo>
                  <a:pt x="156" y="100"/>
                </a:lnTo>
                <a:lnTo>
                  <a:pt x="163" y="107"/>
                </a:lnTo>
                <a:lnTo>
                  <a:pt x="163" y="107"/>
                </a:lnTo>
                <a:lnTo>
                  <a:pt x="170" y="114"/>
                </a:lnTo>
                <a:lnTo>
                  <a:pt x="156" y="107"/>
                </a:lnTo>
                <a:lnTo>
                  <a:pt x="142" y="100"/>
                </a:lnTo>
                <a:lnTo>
                  <a:pt x="113" y="93"/>
                </a:lnTo>
                <a:lnTo>
                  <a:pt x="106" y="93"/>
                </a:lnTo>
                <a:lnTo>
                  <a:pt x="99" y="93"/>
                </a:lnTo>
                <a:lnTo>
                  <a:pt x="113" y="93"/>
                </a:lnTo>
                <a:lnTo>
                  <a:pt x="113" y="93"/>
                </a:lnTo>
                <a:lnTo>
                  <a:pt x="120" y="93"/>
                </a:lnTo>
                <a:lnTo>
                  <a:pt x="127" y="93"/>
                </a:lnTo>
                <a:lnTo>
                  <a:pt x="135" y="93"/>
                </a:lnTo>
                <a:lnTo>
                  <a:pt x="127" y="85"/>
                </a:lnTo>
                <a:lnTo>
                  <a:pt x="120" y="85"/>
                </a:lnTo>
                <a:lnTo>
                  <a:pt x="113" y="85"/>
                </a:lnTo>
                <a:lnTo>
                  <a:pt x="106" y="85"/>
                </a:lnTo>
                <a:lnTo>
                  <a:pt x="106" y="85"/>
                </a:lnTo>
                <a:lnTo>
                  <a:pt x="92" y="93"/>
                </a:lnTo>
                <a:lnTo>
                  <a:pt x="85" y="93"/>
                </a:lnTo>
                <a:lnTo>
                  <a:pt x="71" y="100"/>
                </a:lnTo>
                <a:lnTo>
                  <a:pt x="49" y="100"/>
                </a:lnTo>
                <a:lnTo>
                  <a:pt x="42" y="100"/>
                </a:lnTo>
                <a:lnTo>
                  <a:pt x="49" y="100"/>
                </a:lnTo>
                <a:lnTo>
                  <a:pt x="56" y="100"/>
                </a:lnTo>
                <a:lnTo>
                  <a:pt x="64" y="93"/>
                </a:lnTo>
                <a:lnTo>
                  <a:pt x="56" y="85"/>
                </a:lnTo>
                <a:lnTo>
                  <a:pt x="56" y="78"/>
                </a:lnTo>
                <a:lnTo>
                  <a:pt x="49" y="85"/>
                </a:lnTo>
                <a:lnTo>
                  <a:pt x="49" y="93"/>
                </a:lnTo>
                <a:lnTo>
                  <a:pt x="42" y="85"/>
                </a:lnTo>
                <a:lnTo>
                  <a:pt x="42" y="93"/>
                </a:lnTo>
                <a:lnTo>
                  <a:pt x="42" y="93"/>
                </a:lnTo>
                <a:lnTo>
                  <a:pt x="42" y="93"/>
                </a:lnTo>
                <a:lnTo>
                  <a:pt x="42" y="100"/>
                </a:lnTo>
                <a:lnTo>
                  <a:pt x="35" y="107"/>
                </a:lnTo>
                <a:lnTo>
                  <a:pt x="28" y="114"/>
                </a:lnTo>
                <a:lnTo>
                  <a:pt x="21" y="114"/>
                </a:lnTo>
                <a:lnTo>
                  <a:pt x="14" y="114"/>
                </a:lnTo>
                <a:lnTo>
                  <a:pt x="21" y="107"/>
                </a:lnTo>
                <a:lnTo>
                  <a:pt x="28" y="100"/>
                </a:lnTo>
                <a:lnTo>
                  <a:pt x="28" y="100"/>
                </a:lnTo>
                <a:lnTo>
                  <a:pt x="21" y="93"/>
                </a:lnTo>
                <a:close/>
              </a:path>
            </a:pathLst>
          </a:custGeom>
          <a:solidFill>
            <a:srgbClr val="E4ECF2"/>
          </a:solidFill>
          <a:ln w="9525">
            <a:solidFill>
              <a:schemeClr val="bg1">
                <a:lumMod val="75000"/>
              </a:schemeClr>
            </a:solidFill>
            <a:round/>
            <a:headEnd/>
            <a:tailEnd/>
          </a:ln>
          <a:effectLst>
            <a:outerShdw blurRad="101600" dist="76200" dir="2700000" algn="tl" rotWithShape="0">
              <a:prstClr val="black">
                <a:alpha val="40000"/>
              </a:prstClr>
            </a:outerShdw>
          </a:effectLst>
        </p:spPr>
        <p:txBody>
          <a:bodyPr/>
          <a:lstStyle/>
          <a:p>
            <a:endParaRPr lang="en-US" sz="1200">
              <a:solidFill>
                <a:prstClr val="black"/>
              </a:solidFill>
              <a:ea typeface="ＭＳ Ｐゴシック" pitchFamily="34" charset="-128"/>
            </a:endParaRPr>
          </a:p>
        </p:txBody>
      </p:sp>
      <p:sp>
        <p:nvSpPr>
          <p:cNvPr id="255" name="Rounded Rectangle 254"/>
          <p:cNvSpPr/>
          <p:nvPr/>
        </p:nvSpPr>
        <p:spPr>
          <a:xfrm>
            <a:off x="4687181" y="4407033"/>
            <a:ext cx="1351244" cy="534924"/>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Memphis, TN</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Medicaid Care Delivery</a:t>
            </a:r>
          </a:p>
        </p:txBody>
      </p:sp>
      <p:sp>
        <p:nvSpPr>
          <p:cNvPr id="256" name="Rounded Rectangle 255"/>
          <p:cNvSpPr/>
          <p:nvPr/>
        </p:nvSpPr>
        <p:spPr>
          <a:xfrm>
            <a:off x="6970685" y="2356920"/>
            <a:ext cx="1303020" cy="41148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Long Island, NY</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Provider Collaboration</a:t>
            </a:r>
          </a:p>
        </p:txBody>
      </p:sp>
      <p:cxnSp>
        <p:nvCxnSpPr>
          <p:cNvPr id="257" name="Straight Connector 256"/>
          <p:cNvCxnSpPr/>
          <p:nvPr/>
        </p:nvCxnSpPr>
        <p:spPr>
          <a:xfrm flipV="1">
            <a:off x="6659140" y="2156730"/>
            <a:ext cx="341438" cy="24682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59" name="Rounded Rectangle 258"/>
          <p:cNvSpPr/>
          <p:nvPr/>
        </p:nvSpPr>
        <p:spPr>
          <a:xfrm>
            <a:off x="6970685" y="1839198"/>
            <a:ext cx="1303020" cy="411480"/>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0" tIns="20567" rIns="0"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Connecticut </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Provider Collaboration) </a:t>
            </a:r>
          </a:p>
        </p:txBody>
      </p:sp>
      <p:cxnSp>
        <p:nvCxnSpPr>
          <p:cNvPr id="260" name="Straight Connector 259"/>
          <p:cNvCxnSpPr>
            <a:endCxn id="256" idx="1"/>
          </p:cNvCxnSpPr>
          <p:nvPr/>
        </p:nvCxnSpPr>
        <p:spPr>
          <a:xfrm>
            <a:off x="6609204" y="2487828"/>
            <a:ext cx="361481" cy="74832"/>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61" name="Rounded Rectangle 260"/>
          <p:cNvSpPr/>
          <p:nvPr/>
        </p:nvSpPr>
        <p:spPr>
          <a:xfrm>
            <a:off x="711307" y="2744739"/>
            <a:ext cx="1300004" cy="511938"/>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34279" tIns="20567" rIns="34279"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California</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Delegated Medicare Advantage Provider</a:t>
            </a:r>
          </a:p>
        </p:txBody>
      </p:sp>
      <p:cxnSp>
        <p:nvCxnSpPr>
          <p:cNvPr id="262" name="Straight Connector 261"/>
          <p:cNvCxnSpPr>
            <a:endCxn id="265" idx="2"/>
          </p:cNvCxnSpPr>
          <p:nvPr/>
        </p:nvCxnSpPr>
        <p:spPr>
          <a:xfrm flipV="1">
            <a:off x="5485374" y="1689284"/>
            <a:ext cx="208495" cy="994697"/>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a:endCxn id="265" idx="2"/>
          </p:cNvCxnSpPr>
          <p:nvPr/>
        </p:nvCxnSpPr>
        <p:spPr>
          <a:xfrm flipH="1" flipV="1">
            <a:off x="5693867" y="1689284"/>
            <a:ext cx="5886" cy="1328164"/>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a:endCxn id="265" idx="2"/>
          </p:cNvCxnSpPr>
          <p:nvPr/>
        </p:nvCxnSpPr>
        <p:spPr>
          <a:xfrm flipH="1" flipV="1">
            <a:off x="5693867" y="1689284"/>
            <a:ext cx="935657" cy="371182"/>
          </a:xfrm>
          <a:prstGeom prst="line">
            <a:avLst/>
          </a:prstGeom>
          <a:ln w="95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65" name="Rounded Rectangle 264"/>
          <p:cNvSpPr/>
          <p:nvPr/>
        </p:nvSpPr>
        <p:spPr>
          <a:xfrm>
            <a:off x="4781262" y="1241979"/>
            <a:ext cx="1825213" cy="447305"/>
          </a:xfrm>
          <a:prstGeom prst="roundRect">
            <a:avLst/>
          </a:prstGeom>
          <a:solidFill>
            <a:schemeClr val="bg1">
              <a:lumMod val="95000"/>
            </a:schemeClr>
          </a:solidFill>
          <a:ln w="28575">
            <a:solidFill>
              <a:srgbClr val="0036A4"/>
            </a:solidFill>
          </a:ln>
        </p:spPr>
        <p:style>
          <a:lnRef idx="2">
            <a:schemeClr val="accent1">
              <a:shade val="50000"/>
            </a:schemeClr>
          </a:lnRef>
          <a:fillRef idx="1">
            <a:schemeClr val="accent1"/>
          </a:fillRef>
          <a:effectRef idx="0">
            <a:schemeClr val="accent1"/>
          </a:effectRef>
          <a:fontRef idx="minor">
            <a:schemeClr val="lt1"/>
          </a:fontRef>
        </p:style>
        <p:txBody>
          <a:bodyPr lIns="0" tIns="20567" rIns="0" bIns="20567" rtlCol="0" anchor="ctr"/>
          <a:lstStyle/>
          <a:p>
            <a:pPr algn="ct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Indiana, Kentucky &amp; </a:t>
            </a:r>
            <a:b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br>
            <a:r>
              <a:rPr lang="en-US" sz="750" b="1"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New Hampshire</a:t>
            </a:r>
          </a:p>
          <a:p>
            <a:pPr algn="ctr"/>
            <a:r>
              <a:rPr lang="en-US" sz="750" dirty="0">
                <a:solidFill>
                  <a:srgbClr val="000000">
                    <a:lumMod val="75000"/>
                    <a:lumOff val="25000"/>
                  </a:srgbClr>
                </a:solidFill>
                <a:latin typeface="Ebrima" panose="02000000000000000000" pitchFamily="2" charset="0"/>
                <a:ea typeface="Ebrima" panose="02000000000000000000" pitchFamily="2" charset="0"/>
                <a:cs typeface="Ebrima" panose="02000000000000000000" pitchFamily="2" charset="0"/>
              </a:rPr>
              <a:t>Provider Collaboration</a:t>
            </a:r>
          </a:p>
        </p:txBody>
      </p:sp>
      <p:sp>
        <p:nvSpPr>
          <p:cNvPr id="273" name="5-Point Star 272"/>
          <p:cNvSpPr/>
          <p:nvPr/>
        </p:nvSpPr>
        <p:spPr>
          <a:xfrm>
            <a:off x="6821758" y="4531387"/>
            <a:ext cx="239954" cy="239954"/>
          </a:xfrm>
          <a:prstGeom prst="star5">
            <a:avLst/>
          </a:prstGeom>
          <a:solidFill>
            <a:srgbClr val="FFFF00"/>
          </a:solidFill>
          <a:ln w="3175">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wrap="none" lIns="0" tIns="0" rIns="0" bIns="0" rtlCol="0" anchor="ctr"/>
          <a:lstStyle/>
          <a:p>
            <a:pPr>
              <a:lnSpc>
                <a:spcPts val="750"/>
              </a:lnSpc>
            </a:pPr>
            <a:r>
              <a:rPr lang="en-US" sz="750" b="1" dirty="0">
                <a:solidFill>
                  <a:prstClr val="black"/>
                </a:solidFill>
              </a:rPr>
              <a:t>         = Medicare Advantage</a:t>
            </a:r>
          </a:p>
          <a:p>
            <a:pPr>
              <a:lnSpc>
                <a:spcPts val="750"/>
              </a:lnSpc>
            </a:pPr>
            <a:r>
              <a:rPr lang="en-US" sz="750" b="1" dirty="0">
                <a:solidFill>
                  <a:prstClr val="black"/>
                </a:solidFill>
              </a:rPr>
              <a:t>             Star Rating in 2017</a:t>
            </a:r>
          </a:p>
        </p:txBody>
      </p:sp>
    </p:spTree>
    <p:extLst>
      <p:ext uri="{BB962C8B-B14F-4D97-AF65-F5344CB8AC3E}">
        <p14:creationId xmlns:p14="http://schemas.microsoft.com/office/powerpoint/2010/main" val="3637755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
            <a:ext cx="9144000" cy="5143499"/>
          </a:xfrm>
          <a:prstGeom prst="rect">
            <a:avLst/>
          </a:prstGeom>
          <a:gradFill flip="none" rotWithShape="1">
            <a:gsLst>
              <a:gs pos="1000">
                <a:srgbClr val="062466">
                  <a:alpha val="85000"/>
                </a:srgbClr>
              </a:gs>
              <a:gs pos="92000">
                <a:srgbClr val="66D5FF">
                  <a:alpha val="50000"/>
                </a:srgbClr>
              </a:gs>
            </a:gsLst>
            <a:lin ang="0" scaled="1"/>
            <a:tileRect/>
          </a:gradFill>
          <a:ln w="9525" cap="flat" cmpd="sng" algn="ctr">
            <a:noFill/>
            <a:prstDash val="solid"/>
          </a:ln>
          <a:effectLst/>
        </p:spPr>
        <p:txBody>
          <a:bodyPr rtlCol="0" anchor="ctr"/>
          <a:lstStyle/>
          <a:p>
            <a:pPr algn="ctr"/>
            <a:r>
              <a:rPr lang="en-US" sz="2400" b="1" kern="0" dirty="0">
                <a:solidFill>
                  <a:srgbClr val="FFFFFF"/>
                </a:solidFill>
                <a:latin typeface="+mj-lt"/>
                <a:cs typeface="Roboto Light"/>
              </a:rPr>
              <a:t>Lessons We Have Learned</a:t>
            </a:r>
          </a:p>
        </p:txBody>
      </p:sp>
      <p:sp>
        <p:nvSpPr>
          <p:cNvPr id="4" name="Freeform 3"/>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spTree>
    <p:extLst>
      <p:ext uri="{BB962C8B-B14F-4D97-AF65-F5344CB8AC3E}">
        <p14:creationId xmlns:p14="http://schemas.microsoft.com/office/powerpoint/2010/main" val="29166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p:cNvPicPr>
            <a:picLocks noChangeAspect="1"/>
          </p:cNvPicPr>
          <p:nvPr/>
        </p:nvPicPr>
        <p:blipFill rotWithShape="1">
          <a:blip r:embed="rId3"/>
          <a:srcRect t="20407" b="19286"/>
          <a:stretch/>
        </p:blipFill>
        <p:spPr>
          <a:xfrm>
            <a:off x="609600" y="1504948"/>
            <a:ext cx="3928323" cy="1573051"/>
          </a:xfrm>
          <a:prstGeom prst="rect">
            <a:avLst/>
          </a:prstGeom>
        </p:spPr>
      </p:pic>
      <p:sp>
        <p:nvSpPr>
          <p:cNvPr id="38" name="Rectangle 37"/>
          <p:cNvSpPr/>
          <p:nvPr/>
        </p:nvSpPr>
        <p:spPr>
          <a:xfrm>
            <a:off x="4587027" y="3132301"/>
            <a:ext cx="3928323" cy="1573049"/>
          </a:xfrm>
          <a:prstGeom prst="rect">
            <a:avLst/>
          </a:prstGeom>
          <a:solidFill>
            <a:srgbClr val="909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p:cNvPicPr>
            <a:picLocks noChangeAspect="1"/>
          </p:cNvPicPr>
          <p:nvPr/>
        </p:nvPicPr>
        <p:blipFill rotWithShape="1">
          <a:blip r:embed="rId4"/>
          <a:srcRect t="28799" r="2237" b="12480"/>
          <a:stretch/>
        </p:blipFill>
        <p:spPr>
          <a:xfrm>
            <a:off x="4587027" y="1504949"/>
            <a:ext cx="3928323" cy="1573050"/>
          </a:xfrm>
          <a:prstGeom prst="rect">
            <a:avLst/>
          </a:prstGeom>
        </p:spPr>
      </p:pic>
      <p:pic>
        <p:nvPicPr>
          <p:cNvPr id="8" name="Picture 7"/>
          <p:cNvPicPr>
            <a:picLocks noChangeAspect="1"/>
          </p:cNvPicPr>
          <p:nvPr/>
        </p:nvPicPr>
        <p:blipFill rotWithShape="1">
          <a:blip r:embed="rId5"/>
          <a:srcRect t="26111" b="13867"/>
          <a:stretch/>
        </p:blipFill>
        <p:spPr>
          <a:xfrm flipH="1">
            <a:off x="609600" y="3132300"/>
            <a:ext cx="3928323" cy="1573050"/>
          </a:xfrm>
          <a:prstGeom prst="rect">
            <a:avLst/>
          </a:prstGeom>
        </p:spPr>
      </p:pic>
      <p:pic>
        <p:nvPicPr>
          <p:cNvPr id="9" name="Picture 8"/>
          <p:cNvPicPr>
            <a:picLocks noChangeAspect="1"/>
          </p:cNvPicPr>
          <p:nvPr/>
        </p:nvPicPr>
        <p:blipFill rotWithShape="1">
          <a:blip r:embed="rId6"/>
          <a:srcRect l="3040" t="11146" b="5203"/>
          <a:stretch/>
        </p:blipFill>
        <p:spPr>
          <a:xfrm>
            <a:off x="4901352" y="3132300"/>
            <a:ext cx="1823298" cy="1573050"/>
          </a:xfrm>
          <a:prstGeom prst="rect">
            <a:avLst/>
          </a:prstGeom>
          <a:effectLst>
            <a:softEdge rad="0"/>
          </a:effectLst>
        </p:spPr>
      </p:pic>
      <p:sp>
        <p:nvSpPr>
          <p:cNvPr id="2" name="Title 1"/>
          <p:cNvSpPr>
            <a:spLocks noGrp="1"/>
          </p:cNvSpPr>
          <p:nvPr>
            <p:ph type="title"/>
          </p:nvPr>
        </p:nvSpPr>
        <p:spPr>
          <a:xfrm>
            <a:off x="533400" y="438150"/>
            <a:ext cx="6103144" cy="857250"/>
          </a:xfrm>
        </p:spPr>
        <p:txBody>
          <a:bodyPr vert="horz" lIns="68580" tIns="34290" rIns="68580" bIns="34290" rtlCol="0" anchor="ctr">
            <a:normAutofit fontScale="90000"/>
          </a:bodyPr>
          <a:lstStyle/>
          <a:p>
            <a:r>
              <a:rPr lang="en-US" dirty="0">
                <a:solidFill>
                  <a:srgbClr val="0070C0"/>
                </a:solidFill>
              </a:rPr>
              <a:t>Relentless care redesign is enabled by capitation</a:t>
            </a:r>
          </a:p>
        </p:txBody>
      </p:sp>
      <p:sp>
        <p:nvSpPr>
          <p:cNvPr id="20" name="Text Placeholder 16"/>
          <p:cNvSpPr txBox="1">
            <a:spLocks/>
          </p:cNvSpPr>
          <p:nvPr/>
        </p:nvSpPr>
        <p:spPr>
          <a:xfrm>
            <a:off x="557213"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Lessons</a:t>
            </a:r>
          </a:p>
        </p:txBody>
      </p:sp>
      <p:sp>
        <p:nvSpPr>
          <p:cNvPr id="19" name="Freeform 18"/>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9" name="Rectangle 38"/>
          <p:cNvSpPr/>
          <p:nvPr/>
        </p:nvSpPr>
        <p:spPr>
          <a:xfrm>
            <a:off x="609600" y="1504949"/>
            <a:ext cx="1547813" cy="1573050"/>
          </a:xfrm>
          <a:prstGeom prst="rect">
            <a:avLst/>
          </a:prstGeom>
          <a:solidFill>
            <a:schemeClr val="accent1">
              <a:alpha val="75000"/>
            </a:schemeClr>
          </a:solidFill>
          <a:ln w="9525" cap="flat" cmpd="sng" algn="ctr">
            <a:noFill/>
            <a:prstDash val="solid"/>
          </a:ln>
          <a:effectLst/>
        </p:spPr>
        <p:txBody>
          <a:bodyPr rtlCol="0" anchor="ctr"/>
          <a:lstStyle/>
          <a:p>
            <a:pPr algn="ctr"/>
            <a:endParaRPr lang="en-US" sz="1350" kern="0">
              <a:solidFill>
                <a:srgbClr val="FFFFFF"/>
              </a:solidFill>
              <a:latin typeface="+mj-lt"/>
              <a:cs typeface="Roboto Light"/>
            </a:endParaRPr>
          </a:p>
        </p:txBody>
      </p:sp>
      <p:sp>
        <p:nvSpPr>
          <p:cNvPr id="50" name="Rectangle 49"/>
          <p:cNvSpPr/>
          <p:nvPr/>
        </p:nvSpPr>
        <p:spPr>
          <a:xfrm>
            <a:off x="2990110" y="3132300"/>
            <a:ext cx="1547813" cy="1573050"/>
          </a:xfrm>
          <a:prstGeom prst="rect">
            <a:avLst/>
          </a:prstGeom>
          <a:solidFill>
            <a:schemeClr val="accent3">
              <a:alpha val="75000"/>
            </a:schemeClr>
          </a:solidFill>
          <a:ln w="9525" cap="flat" cmpd="sng" algn="ctr">
            <a:noFill/>
            <a:prstDash val="solid"/>
          </a:ln>
          <a:effectLst/>
        </p:spPr>
        <p:txBody>
          <a:bodyPr rtlCol="0" anchor="ctr"/>
          <a:lstStyle/>
          <a:p>
            <a:pPr algn="ctr"/>
            <a:endParaRPr lang="en-US" sz="1350" kern="0">
              <a:solidFill>
                <a:srgbClr val="FFFFFF"/>
              </a:solidFill>
              <a:latin typeface="+mj-lt"/>
              <a:cs typeface="Roboto Light"/>
            </a:endParaRPr>
          </a:p>
        </p:txBody>
      </p:sp>
      <p:sp>
        <p:nvSpPr>
          <p:cNvPr id="51" name="Rectangle 50"/>
          <p:cNvSpPr/>
          <p:nvPr/>
        </p:nvSpPr>
        <p:spPr>
          <a:xfrm flipH="1">
            <a:off x="6967537" y="3132300"/>
            <a:ext cx="1547813" cy="1573050"/>
          </a:xfrm>
          <a:prstGeom prst="rect">
            <a:avLst/>
          </a:prstGeom>
          <a:solidFill>
            <a:schemeClr val="accent4">
              <a:alpha val="75000"/>
            </a:schemeClr>
          </a:solidFill>
          <a:ln w="9525" cap="flat" cmpd="sng" algn="ctr">
            <a:noFill/>
            <a:prstDash val="solid"/>
          </a:ln>
          <a:effectLst/>
        </p:spPr>
        <p:txBody>
          <a:bodyPr rtlCol="0" anchor="ctr"/>
          <a:lstStyle/>
          <a:p>
            <a:pPr algn="ctr"/>
            <a:endParaRPr lang="en-US" sz="1350" kern="0">
              <a:solidFill>
                <a:srgbClr val="FFFFFF"/>
              </a:solidFill>
              <a:latin typeface="+mj-lt"/>
              <a:cs typeface="Roboto Light"/>
            </a:endParaRPr>
          </a:p>
        </p:txBody>
      </p:sp>
      <p:sp>
        <p:nvSpPr>
          <p:cNvPr id="52" name="Rectangle 51"/>
          <p:cNvSpPr/>
          <p:nvPr/>
        </p:nvSpPr>
        <p:spPr>
          <a:xfrm flipH="1">
            <a:off x="4587027" y="1504949"/>
            <a:ext cx="1547813" cy="1573050"/>
          </a:xfrm>
          <a:prstGeom prst="rect">
            <a:avLst/>
          </a:prstGeom>
          <a:solidFill>
            <a:schemeClr val="accent2">
              <a:alpha val="75000"/>
            </a:schemeClr>
          </a:solidFill>
          <a:ln w="9525" cap="flat" cmpd="sng" algn="ctr">
            <a:noFill/>
            <a:prstDash val="solid"/>
          </a:ln>
          <a:effectLst/>
        </p:spPr>
        <p:txBody>
          <a:bodyPr rtlCol="0" anchor="ctr"/>
          <a:lstStyle/>
          <a:p>
            <a:pPr algn="ctr"/>
            <a:endParaRPr lang="en-US" sz="1350" kern="0">
              <a:solidFill>
                <a:srgbClr val="FFFFFF"/>
              </a:solidFill>
              <a:latin typeface="+mj-lt"/>
              <a:cs typeface="Roboto Light"/>
            </a:endParaRPr>
          </a:p>
        </p:txBody>
      </p:sp>
      <p:sp>
        <p:nvSpPr>
          <p:cNvPr id="53" name="Text Placeholder 32"/>
          <p:cNvSpPr txBox="1">
            <a:spLocks/>
          </p:cNvSpPr>
          <p:nvPr/>
        </p:nvSpPr>
        <p:spPr>
          <a:xfrm>
            <a:off x="764012" y="2483961"/>
            <a:ext cx="571870" cy="4985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en-US" sz="1350" b="1" dirty="0">
                <a:solidFill>
                  <a:schemeClr val="bg1"/>
                </a:solidFill>
                <a:latin typeface="+mj-lt"/>
                <a:ea typeface="Roboto Light"/>
                <a:cs typeface="Roboto Light"/>
              </a:rPr>
              <a:t>Foot Care</a:t>
            </a:r>
          </a:p>
        </p:txBody>
      </p:sp>
      <p:sp>
        <p:nvSpPr>
          <p:cNvPr id="54" name="Text Placeholder 32"/>
          <p:cNvSpPr txBox="1">
            <a:spLocks/>
          </p:cNvSpPr>
          <p:nvPr/>
        </p:nvSpPr>
        <p:spPr>
          <a:xfrm>
            <a:off x="3144523" y="4118192"/>
            <a:ext cx="986207" cy="4985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en-US" sz="1350" b="1" dirty="0">
                <a:solidFill>
                  <a:schemeClr val="bg1"/>
                </a:solidFill>
                <a:latin typeface="+mj-lt"/>
                <a:ea typeface="Roboto Light"/>
                <a:cs typeface="Roboto Light"/>
              </a:rPr>
              <a:t>Lyft Partnership</a:t>
            </a:r>
          </a:p>
        </p:txBody>
      </p:sp>
      <p:sp>
        <p:nvSpPr>
          <p:cNvPr id="55" name="Text Placeholder 32"/>
          <p:cNvSpPr txBox="1">
            <a:spLocks/>
          </p:cNvSpPr>
          <p:nvPr/>
        </p:nvSpPr>
        <p:spPr>
          <a:xfrm>
            <a:off x="4713396" y="2483960"/>
            <a:ext cx="957632" cy="4985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en-US" sz="1350" b="1" dirty="0">
                <a:solidFill>
                  <a:schemeClr val="bg1"/>
                </a:solidFill>
                <a:latin typeface="+mj-lt"/>
                <a:ea typeface="Roboto Light"/>
                <a:cs typeface="Roboto Light"/>
              </a:rPr>
              <a:t>Dentistry Integration</a:t>
            </a:r>
          </a:p>
        </p:txBody>
      </p:sp>
      <p:sp>
        <p:nvSpPr>
          <p:cNvPr id="56" name="Text Placeholder 32"/>
          <p:cNvSpPr txBox="1">
            <a:spLocks/>
          </p:cNvSpPr>
          <p:nvPr/>
        </p:nvSpPr>
        <p:spPr>
          <a:xfrm>
            <a:off x="7088079" y="4118191"/>
            <a:ext cx="1107651" cy="4985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spcBef>
                <a:spcPts val="0"/>
              </a:spcBef>
              <a:buNone/>
            </a:pPr>
            <a:r>
              <a:rPr lang="en-US" sz="1350" b="1" dirty="0">
                <a:solidFill>
                  <a:schemeClr val="bg1"/>
                </a:solidFill>
                <a:latin typeface="+mj-lt"/>
                <a:ea typeface="Roboto Light"/>
                <a:cs typeface="Roboto Light"/>
              </a:rPr>
              <a:t>Togetherness Program</a:t>
            </a:r>
          </a:p>
        </p:txBody>
      </p:sp>
    </p:spTree>
    <p:extLst>
      <p:ext uri="{BB962C8B-B14F-4D97-AF65-F5344CB8AC3E}">
        <p14:creationId xmlns:p14="http://schemas.microsoft.com/office/powerpoint/2010/main" val="565226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38150"/>
            <a:ext cx="7239001" cy="857250"/>
          </a:xfrm>
        </p:spPr>
        <p:txBody>
          <a:bodyPr vert="horz" lIns="68580" tIns="34290" rIns="68580" bIns="34290" rtlCol="0" anchor="ctr">
            <a:normAutofit/>
          </a:bodyPr>
          <a:lstStyle/>
          <a:p>
            <a:r>
              <a:rPr lang="en-US" dirty="0">
                <a:solidFill>
                  <a:srgbClr val="0070C0"/>
                </a:solidFill>
              </a:rPr>
              <a:t>Sick patients are not ‘consumers’</a:t>
            </a:r>
          </a:p>
        </p:txBody>
      </p:sp>
      <p:sp>
        <p:nvSpPr>
          <p:cNvPr id="20" name="Text Placeholder 16"/>
          <p:cNvSpPr txBox="1">
            <a:spLocks/>
          </p:cNvSpPr>
          <p:nvPr/>
        </p:nvSpPr>
        <p:spPr>
          <a:xfrm>
            <a:off x="557213"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Lessons</a:t>
            </a:r>
          </a:p>
        </p:txBody>
      </p:sp>
      <p:sp>
        <p:nvSpPr>
          <p:cNvPr id="19" name="Freeform 18"/>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32"/>
          <p:cNvSpPr txBox="1">
            <a:spLocks/>
          </p:cNvSpPr>
          <p:nvPr/>
        </p:nvSpPr>
        <p:spPr>
          <a:xfrm>
            <a:off x="514475" y="2728629"/>
            <a:ext cx="2424113" cy="121241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spcBef>
                <a:spcPts val="0"/>
              </a:spcBef>
              <a:buNone/>
            </a:pPr>
            <a:r>
              <a:rPr lang="en-US" sz="1800" b="1" dirty="0">
                <a:solidFill>
                  <a:srgbClr val="367DB3"/>
                </a:solidFill>
                <a:latin typeface="+mj-lt"/>
                <a:ea typeface="Roboto Light"/>
                <a:cs typeface="Roboto Light"/>
              </a:rPr>
              <a:t>Health care should anticipate and deliver on people’s needs.</a:t>
            </a:r>
          </a:p>
        </p:txBody>
      </p:sp>
      <p:sp>
        <p:nvSpPr>
          <p:cNvPr id="23" name="Text Placeholder 32"/>
          <p:cNvSpPr txBox="1">
            <a:spLocks/>
          </p:cNvSpPr>
          <p:nvPr/>
        </p:nvSpPr>
        <p:spPr>
          <a:xfrm>
            <a:off x="3177464" y="2728629"/>
            <a:ext cx="2424113" cy="121241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spcBef>
                <a:spcPts val="0"/>
              </a:spcBef>
              <a:buNone/>
            </a:pPr>
            <a:r>
              <a:rPr lang="en-US" sz="1800" b="1" dirty="0">
                <a:solidFill>
                  <a:srgbClr val="367DB3"/>
                </a:solidFill>
                <a:latin typeface="+mj-lt"/>
                <a:ea typeface="Roboto Light"/>
                <a:cs typeface="Roboto Light"/>
              </a:rPr>
              <a:t>Sick people should not have to shop for the care they need.</a:t>
            </a:r>
          </a:p>
        </p:txBody>
      </p:sp>
      <p:sp>
        <p:nvSpPr>
          <p:cNvPr id="24" name="Text Placeholder 32"/>
          <p:cNvSpPr txBox="1">
            <a:spLocks/>
          </p:cNvSpPr>
          <p:nvPr/>
        </p:nvSpPr>
        <p:spPr>
          <a:xfrm>
            <a:off x="6048374" y="2728629"/>
            <a:ext cx="2424113" cy="121241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spcBef>
                <a:spcPts val="0"/>
              </a:spcBef>
              <a:buNone/>
            </a:pPr>
            <a:r>
              <a:rPr lang="en-US" sz="1800" b="1" dirty="0">
                <a:solidFill>
                  <a:srgbClr val="367DB3"/>
                </a:solidFill>
                <a:latin typeface="+mj-lt"/>
                <a:ea typeface="Roboto Light"/>
                <a:cs typeface="Roboto Light"/>
              </a:rPr>
              <a:t>People should not pay out of pocket for things they need.</a:t>
            </a:r>
          </a:p>
        </p:txBody>
      </p:sp>
      <p:sp>
        <p:nvSpPr>
          <p:cNvPr id="25" name="Oval 24"/>
          <p:cNvSpPr/>
          <p:nvPr/>
        </p:nvSpPr>
        <p:spPr>
          <a:xfrm>
            <a:off x="1459832" y="2082060"/>
            <a:ext cx="533400" cy="5334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mj-lt"/>
            </a:endParaRPr>
          </a:p>
        </p:txBody>
      </p:sp>
      <p:pic>
        <p:nvPicPr>
          <p:cNvPr id="26" name="Picture 25"/>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553951" y="2176179"/>
            <a:ext cx="345162" cy="345162"/>
          </a:xfrm>
          <a:prstGeom prst="rect">
            <a:avLst/>
          </a:prstGeom>
        </p:spPr>
      </p:pic>
      <p:sp>
        <p:nvSpPr>
          <p:cNvPr id="28" name="Oval 27"/>
          <p:cNvSpPr/>
          <p:nvPr/>
        </p:nvSpPr>
        <p:spPr>
          <a:xfrm>
            <a:off x="4122821" y="2082001"/>
            <a:ext cx="533400" cy="53340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mj-lt"/>
            </a:endParaRPr>
          </a:p>
        </p:txBody>
      </p:sp>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17000" y="2176179"/>
            <a:ext cx="345043" cy="345043"/>
          </a:xfrm>
          <a:prstGeom prst="rect">
            <a:avLst/>
          </a:prstGeom>
        </p:spPr>
      </p:pic>
      <p:sp>
        <p:nvSpPr>
          <p:cNvPr id="32" name="Oval 31"/>
          <p:cNvSpPr/>
          <p:nvPr/>
        </p:nvSpPr>
        <p:spPr>
          <a:xfrm>
            <a:off x="6974306" y="2082001"/>
            <a:ext cx="533400" cy="447621"/>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latin typeface="+mj-lt"/>
            </a:endParaRPr>
          </a:p>
        </p:txBody>
      </p:sp>
      <p:pic>
        <p:nvPicPr>
          <p:cNvPr id="33" name="Picture 32"/>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104716" y="2183521"/>
            <a:ext cx="272579" cy="272579"/>
          </a:xfrm>
          <a:prstGeom prst="rect">
            <a:avLst/>
          </a:prstGeom>
        </p:spPr>
      </p:pic>
    </p:spTree>
    <p:extLst>
      <p:ext uri="{BB962C8B-B14F-4D97-AF65-F5344CB8AC3E}">
        <p14:creationId xmlns:p14="http://schemas.microsoft.com/office/powerpoint/2010/main" val="12925725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3"/>
          <a:srcRect l="12835" r="18467"/>
          <a:stretch/>
        </p:blipFill>
        <p:spPr>
          <a:xfrm>
            <a:off x="497305" y="1509826"/>
            <a:ext cx="3934326" cy="3202489"/>
          </a:xfrm>
          <a:prstGeom prst="rect">
            <a:avLst/>
          </a:prstGeom>
        </p:spPr>
      </p:pic>
      <p:sp>
        <p:nvSpPr>
          <p:cNvPr id="7" name="TextBox 6"/>
          <p:cNvSpPr txBox="1"/>
          <p:nvPr/>
        </p:nvSpPr>
        <p:spPr>
          <a:xfrm>
            <a:off x="3180135" y="3111070"/>
            <a:ext cx="1378680" cy="276999"/>
          </a:xfrm>
          <a:prstGeom prst="rect">
            <a:avLst/>
          </a:prstGeom>
          <a:noFill/>
        </p:spPr>
        <p:txBody>
          <a:bodyPr wrap="square" lIns="0" tIns="0" rIns="0" bIns="0" rtlCol="0">
            <a:spAutoFit/>
          </a:bodyPr>
          <a:lstStyle>
            <a:defPPr>
              <a:defRPr lang="en-US"/>
            </a:defPPr>
            <a:lvl1pPr>
              <a:defRPr b="1">
                <a:solidFill>
                  <a:schemeClr val="bg1"/>
                </a:solidFill>
                <a:latin typeface="Gill Sans MT" panose="020B0502020104020203" pitchFamily="34" charset="0"/>
                <a:ea typeface="Adobe Gothic Std B" pitchFamily="34" charset="-128"/>
                <a:cs typeface="Aharoni" panose="02010803020104030203" pitchFamily="2" charset="-79"/>
              </a:defRPr>
            </a:lvl1pPr>
          </a:lstStyle>
          <a:p>
            <a:r>
              <a:rPr lang="en-US" sz="900" b="0" dirty="0">
                <a:solidFill>
                  <a:prstClr val="white">
                    <a:alpha val="60000"/>
                  </a:prstClr>
                </a:solidFill>
                <a:latin typeface="+mj-lt"/>
                <a:ea typeface="Kozuka Gothic Pro H" pitchFamily="34" charset="-128"/>
              </a:rPr>
              <a:t>Leeba Lessin</a:t>
            </a:r>
          </a:p>
          <a:p>
            <a:r>
              <a:rPr lang="en-US" sz="900" b="0" dirty="0">
                <a:solidFill>
                  <a:prstClr val="white">
                    <a:alpha val="60000"/>
                  </a:prstClr>
                </a:solidFill>
                <a:latin typeface="+mj-lt"/>
                <a:ea typeface="Kozuka Gothic Pro H" pitchFamily="34" charset="-128"/>
              </a:rPr>
              <a:t>Former CareMore CEO</a:t>
            </a:r>
          </a:p>
        </p:txBody>
      </p:sp>
      <p:sp>
        <p:nvSpPr>
          <p:cNvPr id="8" name="Title 1"/>
          <p:cNvSpPr txBox="1">
            <a:spLocks/>
          </p:cNvSpPr>
          <p:nvPr/>
        </p:nvSpPr>
        <p:spPr>
          <a:xfrm>
            <a:off x="533400" y="438150"/>
            <a:ext cx="7239001" cy="857250"/>
          </a:xfrm>
          <a:prstGeom prst="rect">
            <a:avLst/>
          </a:prstGeom>
        </p:spPr>
        <p:txBody>
          <a:bodyPr vert="horz" lIns="68580" tIns="34290" rIns="68580" bIns="34290" rtlCol="0" anchor="ctr">
            <a:normAutofit/>
          </a:bodyPr>
          <a:lstStyle>
            <a:lvl1pPr algn="l" defTabSz="1219170" rtl="0" eaLnBrk="1" latinLnBrk="0" hangingPunct="1">
              <a:spcBef>
                <a:spcPct val="0"/>
              </a:spcBef>
              <a:buNone/>
              <a:defRPr sz="3467" b="1" i="0" kern="1200" spc="-200">
                <a:gradFill flip="none" rotWithShape="1">
                  <a:gsLst>
                    <a:gs pos="0">
                      <a:schemeClr val="accent1"/>
                    </a:gs>
                    <a:gs pos="100000">
                      <a:schemeClr val="accent4"/>
                    </a:gs>
                    <a:gs pos="45000">
                      <a:schemeClr val="accent2"/>
                    </a:gs>
                    <a:gs pos="68000">
                      <a:schemeClr val="accent3"/>
                    </a:gs>
                  </a:gsLst>
                  <a:lin ang="0" scaled="1"/>
                  <a:tileRect/>
                </a:gradFill>
                <a:latin typeface="Ebrima" panose="02000000000000000000" pitchFamily="2" charset="0"/>
                <a:ea typeface="Ebrima" panose="02000000000000000000" pitchFamily="2" charset="0"/>
                <a:cs typeface="Ebrima" panose="02000000000000000000" pitchFamily="2" charset="0"/>
              </a:defRPr>
            </a:lvl1pPr>
          </a:lstStyle>
          <a:p>
            <a:r>
              <a:rPr lang="en-US" sz="2600" dirty="0">
                <a:solidFill>
                  <a:srgbClr val="0070C0"/>
                </a:solidFill>
              </a:rPr>
              <a:t>Culture is the hardest thing to scale</a:t>
            </a:r>
          </a:p>
        </p:txBody>
      </p:sp>
      <p:sp>
        <p:nvSpPr>
          <p:cNvPr id="9" name="Text Placeholder 16"/>
          <p:cNvSpPr txBox="1">
            <a:spLocks/>
          </p:cNvSpPr>
          <p:nvPr/>
        </p:nvSpPr>
        <p:spPr>
          <a:xfrm>
            <a:off x="557213" y="419100"/>
            <a:ext cx="5029200" cy="323850"/>
          </a:xfrm>
          <a:prstGeom prst="rect">
            <a:avLst/>
          </a:prstGeom>
        </p:spPr>
        <p:txBody>
          <a:bodyPr vert="horz" lIns="68580" tIns="34290" rIns="68580" bIns="34290" rtlCol="0">
            <a:noAutofit/>
          </a:bodyPr>
          <a:lstStyle>
            <a:lvl1pPr indent="0" defTabSz="1219170">
              <a:spcBef>
                <a:spcPct val="20000"/>
              </a:spcBef>
              <a:buFontTx/>
              <a:buNone/>
              <a:defRPr sz="1733" b="1" kern="0" spc="0">
                <a:solidFill>
                  <a:schemeClr val="accent6"/>
                </a:solidFill>
                <a:latin typeface="+mj-lt"/>
                <a:ea typeface="Roboto Light"/>
                <a:cs typeface="Roboto Light"/>
              </a:defRPr>
            </a:lvl1pPr>
            <a:lvl2pPr marL="609585"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2pPr>
            <a:lvl3pPr marL="1219170"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3pPr>
            <a:lvl4pPr marL="1828754"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4pPr>
            <a:lvl5pPr marL="2438339" indent="0" defTabSz="1219170">
              <a:spcBef>
                <a:spcPct val="20000"/>
              </a:spcBef>
              <a:buFontTx/>
              <a:buNone/>
              <a:defRPr sz="1400">
                <a:solidFill>
                  <a:schemeClr val="tx1">
                    <a:lumMod val="50000"/>
                    <a:lumOff val="50000"/>
                  </a:schemeClr>
                </a:solidFill>
                <a:latin typeface="Mission Gothic Regular" pitchFamily="50" charset="0"/>
                <a:ea typeface="Ebrima" panose="02000000000000000000" pitchFamily="2" charset="0"/>
                <a:cs typeface="Ebrima" panose="02000000000000000000" pitchFamily="2" charset="0"/>
              </a:defRPr>
            </a:lvl5pPr>
            <a:lvl6pPr marL="3352716" indent="-304792" defTabSz="1219170">
              <a:spcBef>
                <a:spcPct val="20000"/>
              </a:spcBef>
              <a:buFont typeface="Arial" pitchFamily="34" charset="0"/>
              <a:buChar char="•"/>
              <a:defRPr sz="2667"/>
            </a:lvl6pPr>
            <a:lvl7pPr marL="3962301" indent="-304792" defTabSz="1219170">
              <a:spcBef>
                <a:spcPct val="20000"/>
              </a:spcBef>
              <a:buFont typeface="Arial" pitchFamily="34" charset="0"/>
              <a:buChar char="•"/>
              <a:defRPr sz="2667"/>
            </a:lvl7pPr>
            <a:lvl8pPr marL="4571886" indent="-304792" defTabSz="1219170">
              <a:spcBef>
                <a:spcPct val="20000"/>
              </a:spcBef>
              <a:buFont typeface="Arial" pitchFamily="34" charset="0"/>
              <a:buChar char="•"/>
              <a:defRPr sz="2667"/>
            </a:lvl8pPr>
            <a:lvl9pPr marL="5181470" indent="-304792" defTabSz="1219170">
              <a:spcBef>
                <a:spcPct val="20000"/>
              </a:spcBef>
              <a:buFont typeface="Arial" pitchFamily="34" charset="0"/>
              <a:buChar char="•"/>
              <a:defRPr sz="2667"/>
            </a:lvl9pPr>
          </a:lstStyle>
          <a:p>
            <a:r>
              <a:rPr lang="en-US" sz="1300" dirty="0"/>
              <a:t>Lessons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1631" y="1509826"/>
            <a:ext cx="2292868" cy="163930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1631" y="3149130"/>
            <a:ext cx="2292868" cy="1563185"/>
          </a:xfrm>
          <a:prstGeom prst="rect">
            <a:avLst/>
          </a:prstGeom>
        </p:spPr>
      </p:pic>
      <p:pic>
        <p:nvPicPr>
          <p:cNvPr id="12" name="Picture 11" descr="C:\Users\schegini\AppData\Local\Microsoft\Windows\Temporary Internet Files\Content.Outlook\80E56WIU\IMG_1807.JPG"/>
          <p:cNvPicPr/>
          <p:nvPr/>
        </p:nvPicPr>
        <p:blipFill rotWithShape="1">
          <a:blip r:embed="rId6" cstate="print">
            <a:extLst>
              <a:ext uri="{28A0092B-C50C-407E-A947-70E740481C1C}">
                <a14:useLocalDpi xmlns:a14="http://schemas.microsoft.com/office/drawing/2010/main" val="0"/>
              </a:ext>
            </a:extLst>
          </a:blip>
          <a:srcRect l="8947" r="8947"/>
          <a:stretch/>
        </p:blipFill>
        <p:spPr bwMode="auto">
          <a:xfrm rot="5400000">
            <a:off x="6879982" y="1354344"/>
            <a:ext cx="1639303" cy="1950269"/>
          </a:xfrm>
          <a:prstGeom prst="rect">
            <a:avLst/>
          </a:prstGeom>
          <a:noFill/>
          <a:ln>
            <a:noFill/>
          </a:ln>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24499" y="3149130"/>
            <a:ext cx="1950269" cy="1563185"/>
          </a:xfrm>
          <a:prstGeom prst="rect">
            <a:avLst/>
          </a:prstGeom>
        </p:spPr>
      </p:pic>
    </p:spTree>
    <p:extLst>
      <p:ext uri="{BB962C8B-B14F-4D97-AF65-F5344CB8AC3E}">
        <p14:creationId xmlns:p14="http://schemas.microsoft.com/office/powerpoint/2010/main" val="13390952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2915" b="12753"/>
          <a:stretch/>
        </p:blipFill>
        <p:spPr>
          <a:xfrm>
            <a:off x="0" y="0"/>
            <a:ext cx="9144000" cy="5143500"/>
          </a:xfrm>
          <a:gradFill flip="none" rotWithShape="1">
            <a:gsLst>
              <a:gs pos="1000">
                <a:schemeClr val="accent1">
                  <a:alpha val="95000"/>
                </a:schemeClr>
              </a:gs>
              <a:gs pos="100000">
                <a:schemeClr val="accent4">
                  <a:alpha val="93000"/>
                </a:schemeClr>
              </a:gs>
            </a:gsLst>
            <a:lin ang="0" scaled="1"/>
            <a:tileRect/>
          </a:gradFill>
          <a:ln>
            <a:noFill/>
          </a:ln>
          <a:effectLst/>
        </p:spPr>
        <p:style>
          <a:lnRef idx="1">
            <a:schemeClr val="accent1"/>
          </a:lnRef>
          <a:fillRef idx="3">
            <a:schemeClr val="accent1"/>
          </a:fillRef>
          <a:effectRef idx="2">
            <a:schemeClr val="accent1"/>
          </a:effectRef>
          <a:fontRef idx="minor">
            <a:schemeClr val="lt1"/>
          </a:fontRef>
        </p:style>
      </p:pic>
      <p:sp>
        <p:nvSpPr>
          <p:cNvPr id="34" name="Rectangle 33"/>
          <p:cNvSpPr/>
          <p:nvPr/>
        </p:nvSpPr>
        <p:spPr>
          <a:xfrm>
            <a:off x="0" y="0"/>
            <a:ext cx="9144000" cy="5143500"/>
          </a:xfrm>
          <a:prstGeom prst="rect">
            <a:avLst/>
          </a:prstGeom>
          <a:gradFill flip="none" rotWithShape="1">
            <a:gsLst>
              <a:gs pos="1000">
                <a:srgbClr val="062466">
                  <a:alpha val="85000"/>
                </a:srgbClr>
              </a:gs>
              <a:gs pos="92000">
                <a:srgbClr val="66D5FF">
                  <a:alpha val="50000"/>
                </a:srgbClr>
              </a:gs>
            </a:gsLst>
            <a:lin ang="0" scaled="1"/>
            <a:tileRect/>
          </a:gradFill>
          <a:ln w="9525" cap="flat" cmpd="sng" algn="ctr">
            <a:noFill/>
            <a:prstDash val="solid"/>
          </a:ln>
          <a:effectLst/>
        </p:spPr>
        <p:txBody>
          <a:bodyPr rtlCol="0" anchor="ctr"/>
          <a:lstStyle/>
          <a:p>
            <a:pPr algn="ctr"/>
            <a:endParaRPr lang="en-US" sz="1350" kern="0" dirty="0">
              <a:solidFill>
                <a:srgbClr val="FFFFFF"/>
              </a:solidFill>
              <a:latin typeface="+mj-lt"/>
              <a:cs typeface="Roboto Light"/>
            </a:endParaRPr>
          </a:p>
        </p:txBody>
      </p:sp>
      <p:sp>
        <p:nvSpPr>
          <p:cNvPr id="35" name="Freeform 34"/>
          <p:cNvSpPr/>
          <p:nvPr/>
        </p:nvSpPr>
        <p:spPr>
          <a:xfrm rot="5400000">
            <a:off x="2000250" y="-2000250"/>
            <a:ext cx="5143501" cy="9144000"/>
          </a:xfrm>
          <a:custGeom>
            <a:avLst/>
            <a:gdLst>
              <a:gd name="connsiteX0" fmla="*/ 1 w 6858001"/>
              <a:gd name="connsiteY0" fmla="*/ 12192000 h 12192000"/>
              <a:gd name="connsiteX1" fmla="*/ 1 w 6858001"/>
              <a:gd name="connsiteY1" fmla="*/ 11999495 h 12192000"/>
              <a:gd name="connsiteX2" fmla="*/ 1 w 6858001"/>
              <a:gd name="connsiteY2" fmla="*/ 11999495 h 12192000"/>
              <a:gd name="connsiteX3" fmla="*/ 1 w 6858001"/>
              <a:gd name="connsiteY3" fmla="*/ 192507 h 12192000"/>
              <a:gd name="connsiteX4" fmla="*/ 192506 w 6858001"/>
              <a:gd name="connsiteY4" fmla="*/ 192507 h 12192000"/>
              <a:gd name="connsiteX5" fmla="*/ 192506 w 6858001"/>
              <a:gd name="connsiteY5" fmla="*/ 11999495 h 12192000"/>
              <a:gd name="connsiteX6" fmla="*/ 6665495 w 6858001"/>
              <a:gd name="connsiteY6" fmla="*/ 11999495 h 12192000"/>
              <a:gd name="connsiteX7" fmla="*/ 6665495 w 6858001"/>
              <a:gd name="connsiteY7" fmla="*/ 192507 h 12192000"/>
              <a:gd name="connsiteX8" fmla="*/ 6858000 w 6858001"/>
              <a:gd name="connsiteY8" fmla="*/ 192507 h 12192000"/>
              <a:gd name="connsiteX9" fmla="*/ 6858000 w 6858001"/>
              <a:gd name="connsiteY9" fmla="*/ 11999495 h 12192000"/>
              <a:gd name="connsiteX10" fmla="*/ 6858001 w 6858001"/>
              <a:gd name="connsiteY10" fmla="*/ 11999495 h 12192000"/>
              <a:gd name="connsiteX11" fmla="*/ 6858001 w 6858001"/>
              <a:gd name="connsiteY11" fmla="*/ 12192000 h 12192000"/>
              <a:gd name="connsiteX12" fmla="*/ 0 w 6858001"/>
              <a:gd name="connsiteY12" fmla="*/ 192505 h 12192000"/>
              <a:gd name="connsiteX13" fmla="*/ 0 w 6858001"/>
              <a:gd name="connsiteY13" fmla="*/ 0 h 12192000"/>
              <a:gd name="connsiteX14" fmla="*/ 6858001 w 6858001"/>
              <a:gd name="connsiteY14" fmla="*/ 0 h 12192000"/>
              <a:gd name="connsiteX15" fmla="*/ 6858001 w 6858001"/>
              <a:gd name="connsiteY15" fmla="*/ 192505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858001" h="12192000">
                <a:moveTo>
                  <a:pt x="1" y="12192000"/>
                </a:moveTo>
                <a:lnTo>
                  <a:pt x="1" y="11999495"/>
                </a:lnTo>
                <a:lnTo>
                  <a:pt x="1" y="11999495"/>
                </a:lnTo>
                <a:lnTo>
                  <a:pt x="1" y="192507"/>
                </a:lnTo>
                <a:lnTo>
                  <a:pt x="192506" y="192507"/>
                </a:lnTo>
                <a:lnTo>
                  <a:pt x="192506" y="11999495"/>
                </a:lnTo>
                <a:lnTo>
                  <a:pt x="6665495" y="11999495"/>
                </a:lnTo>
                <a:lnTo>
                  <a:pt x="6665495" y="192507"/>
                </a:lnTo>
                <a:lnTo>
                  <a:pt x="6858000" y="192507"/>
                </a:lnTo>
                <a:lnTo>
                  <a:pt x="6858000" y="11999495"/>
                </a:lnTo>
                <a:lnTo>
                  <a:pt x="6858001" y="11999495"/>
                </a:lnTo>
                <a:lnTo>
                  <a:pt x="6858001" y="12192000"/>
                </a:lnTo>
                <a:close/>
                <a:moveTo>
                  <a:pt x="0" y="192505"/>
                </a:moveTo>
                <a:lnTo>
                  <a:pt x="0" y="0"/>
                </a:lnTo>
                <a:lnTo>
                  <a:pt x="6858001" y="0"/>
                </a:lnTo>
                <a:lnTo>
                  <a:pt x="6858001" y="192505"/>
                </a:lnTo>
                <a:close/>
              </a:path>
            </a:pathLst>
          </a:custGeom>
          <a:solidFill>
            <a:srgbClr val="FBFB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mj-lt"/>
            </a:endParaRPr>
          </a:p>
        </p:txBody>
      </p:sp>
      <p:grpSp>
        <p:nvGrpSpPr>
          <p:cNvPr id="25" name="Group 24"/>
          <p:cNvGrpSpPr/>
          <p:nvPr/>
        </p:nvGrpSpPr>
        <p:grpSpPr>
          <a:xfrm>
            <a:off x="3022791" y="1725193"/>
            <a:ext cx="1197429" cy="1716197"/>
            <a:chOff x="5297714" y="2179761"/>
            <a:chExt cx="1596572" cy="2288262"/>
          </a:xfrm>
        </p:grpSpPr>
        <p:sp>
          <p:nvSpPr>
            <p:cNvPr id="26" name="Rectangle 25"/>
            <p:cNvSpPr/>
            <p:nvPr/>
          </p:nvSpPr>
          <p:spPr>
            <a:xfrm>
              <a:off x="5638985" y="2179761"/>
              <a:ext cx="975053" cy="2092880"/>
            </a:xfrm>
            <a:prstGeom prst="rect">
              <a:avLst/>
            </a:prstGeom>
          </p:spPr>
          <p:txBody>
            <a:bodyPr wrap="none">
              <a:spAutoFit/>
            </a:bodyPr>
            <a:lstStyle/>
            <a:p>
              <a:r>
                <a:rPr lang="en-US" sz="9600" dirty="0">
                  <a:solidFill>
                    <a:srgbClr val="66D5FF"/>
                  </a:solidFill>
                  <a:latin typeface="Times New Roman"/>
                  <a:cs typeface="Times New Roman"/>
                </a:rPr>
                <a:t>?</a:t>
              </a:r>
            </a:p>
          </p:txBody>
        </p:sp>
        <p:sp>
          <p:nvSpPr>
            <p:cNvPr id="27" name="Rectangle 26"/>
            <p:cNvSpPr/>
            <p:nvPr/>
          </p:nvSpPr>
          <p:spPr>
            <a:xfrm>
              <a:off x="5297714" y="4037136"/>
              <a:ext cx="1596572" cy="430887"/>
            </a:xfrm>
            <a:prstGeom prst="rect">
              <a:avLst/>
            </a:prstGeom>
          </p:spPr>
          <p:txBody>
            <a:bodyPr wrap="square">
              <a:spAutoFit/>
            </a:bodyPr>
            <a:lstStyle/>
            <a:p>
              <a:pPr algn="ctr"/>
              <a:r>
                <a:rPr lang="en-US" sz="1500" b="1" dirty="0">
                  <a:solidFill>
                    <a:schemeClr val="accent6">
                      <a:lumMod val="20000"/>
                      <a:lumOff val="80000"/>
                    </a:schemeClr>
                  </a:solidFill>
                  <a:cs typeface="Roboto Light"/>
                </a:rPr>
                <a:t>Questions</a:t>
              </a:r>
              <a:endParaRPr lang="en-US" sz="1500" b="1" dirty="0">
                <a:solidFill>
                  <a:schemeClr val="accent6">
                    <a:lumMod val="20000"/>
                    <a:lumOff val="80000"/>
                  </a:schemeClr>
                </a:solidFill>
                <a:latin typeface="+mj-lt"/>
                <a:cs typeface="Roboto Light"/>
              </a:endParaRPr>
            </a:p>
          </p:txBody>
        </p:sp>
      </p:grpSp>
    </p:spTree>
    <p:extLst>
      <p:ext uri="{BB962C8B-B14F-4D97-AF65-F5344CB8AC3E}">
        <p14:creationId xmlns:p14="http://schemas.microsoft.com/office/powerpoint/2010/main" val="30530326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Rectangle 1" hidden="1"/>
          <p:cNvGraphicFramePr>
            <a:graphicFrameLocks/>
          </p:cNvGraphicFramePr>
          <p:nvPr>
            <p:custDataLst>
              <p:tags r:id="rId2"/>
            </p:custDataLst>
            <p:ext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1026" name="think-cell Slide" r:id="rId5" imgW="0" imgH="0" progId="TCLayout.ActiveDocument.1">
                  <p:embed/>
                </p:oleObj>
              </mc:Choice>
              <mc:Fallback>
                <p:oleObj name="think-cell Slide" r:id="rId5"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16" name="Title 8"/>
          <p:cNvSpPr>
            <a:spLocks noGrp="1"/>
          </p:cNvSpPr>
          <p:nvPr>
            <p:ph type="ctrTitle"/>
          </p:nvPr>
        </p:nvSpPr>
        <p:spPr>
          <a:xfrm>
            <a:off x="1362513" y="3630285"/>
            <a:ext cx="6374082" cy="627901"/>
          </a:xfrm>
        </p:spPr>
        <p:txBody>
          <a:bodyPr/>
          <a:lstStyle/>
          <a:p>
            <a:br>
              <a:rPr lang="en-US" sz="2100" dirty="0"/>
            </a:br>
            <a:endParaRPr lang="en-US" sz="2100" dirty="0"/>
          </a:p>
        </p:txBody>
      </p:sp>
      <p:sp>
        <p:nvSpPr>
          <p:cNvPr id="3" name="TextBox 2"/>
          <p:cNvSpPr txBox="1"/>
          <p:nvPr/>
        </p:nvSpPr>
        <p:spPr>
          <a:xfrm flipH="1">
            <a:off x="1962150" y="546525"/>
            <a:ext cx="44850" cy="145424"/>
          </a:xfrm>
          <a:prstGeom prst="rect">
            <a:avLst/>
          </a:prstGeom>
          <a:noFill/>
          <a:ln w="12700" cap="rnd">
            <a:noFill/>
          </a:ln>
        </p:spPr>
        <p:txBody>
          <a:bodyPr wrap="square" lIns="0" tIns="0" rIns="0" bIns="0" rtlCol="0" anchor="t" anchorCtr="0">
            <a:spAutoFit/>
          </a:bodyPr>
          <a:lstStyle/>
          <a:p>
            <a:pPr>
              <a:lnSpc>
                <a:spcPct val="90000"/>
              </a:lnSpc>
              <a:spcBef>
                <a:spcPts val="675"/>
              </a:spcBef>
              <a:buClr>
                <a:schemeClr val="bg2"/>
              </a:buClr>
            </a:pPr>
            <a:endParaRPr lang="en-US" sz="1050" dirty="0">
              <a:latin typeface="Arial "/>
            </a:endParaRPr>
          </a:p>
        </p:txBody>
      </p:sp>
      <p:sp>
        <p:nvSpPr>
          <p:cNvPr id="8" name="Title 8"/>
          <p:cNvSpPr txBox="1">
            <a:spLocks/>
          </p:cNvSpPr>
          <p:nvPr/>
        </p:nvSpPr>
        <p:spPr>
          <a:xfrm>
            <a:off x="1962150" y="4766441"/>
            <a:ext cx="5130000" cy="166199"/>
          </a:xfrm>
          <a:prstGeom prst="rect">
            <a:avLst/>
          </a:prstGeom>
        </p:spPr>
        <p:txBody>
          <a:bodyPr vert="horz" wrap="square" lIns="0" tIns="0" rIns="0" bIns="0" rtlCol="0" anchor="t" anchorCtr="0">
            <a:spAutoFit/>
          </a:bodyPr>
          <a:lstStyle>
            <a:lvl1pPr marL="0" indent="0" algn="ctr" defTabSz="914400" rtl="0" eaLnBrk="1" latinLnBrk="0" hangingPunct="1">
              <a:lnSpc>
                <a:spcPct val="90000"/>
              </a:lnSpc>
              <a:spcBef>
                <a:spcPct val="0"/>
              </a:spcBef>
              <a:buNone/>
              <a:defRPr sz="2900" b="1" kern="1200">
                <a:solidFill>
                  <a:schemeClr val="tx1"/>
                </a:solidFill>
                <a:latin typeface="Arial" pitchFamily="34" charset="0"/>
                <a:ea typeface="+mj-ea"/>
                <a:cs typeface="Arial" pitchFamily="34" charset="0"/>
              </a:defRPr>
            </a:lvl1pPr>
          </a:lstStyle>
          <a:p>
            <a:r>
              <a:rPr lang="en-US" sz="1200" b="0" dirty="0">
                <a:latin typeface="+mn-lt"/>
              </a:rPr>
              <a:t>March 16, 2018</a:t>
            </a:r>
          </a:p>
        </p:txBody>
      </p:sp>
      <p:sp>
        <p:nvSpPr>
          <p:cNvPr id="11" name="Title 8">
            <a:extLst>
              <a:ext uri="{FF2B5EF4-FFF2-40B4-BE49-F238E27FC236}">
                <a16:creationId xmlns:a16="http://schemas.microsoft.com/office/drawing/2014/main" id="{12F1523C-AF94-4431-8AE4-9FC2DE9B859F}"/>
              </a:ext>
            </a:extLst>
          </p:cNvPr>
          <p:cNvSpPr txBox="1">
            <a:spLocks/>
          </p:cNvSpPr>
          <p:nvPr/>
        </p:nvSpPr>
        <p:spPr>
          <a:xfrm>
            <a:off x="1340109" y="4204228"/>
            <a:ext cx="6374082" cy="403301"/>
          </a:xfrm>
          <a:prstGeom prst="rect">
            <a:avLst/>
          </a:prstGeom>
        </p:spPr>
        <p:txBody>
          <a:bodyPr anchor="b"/>
          <a:lstStyle>
            <a:lvl1pPr algn="l" defTabSz="914400" rtl="0" eaLnBrk="1" latinLnBrk="0" hangingPunct="1">
              <a:lnSpc>
                <a:spcPct val="90000"/>
              </a:lnSpc>
              <a:spcBef>
                <a:spcPct val="0"/>
              </a:spcBef>
              <a:buNone/>
              <a:defRPr sz="4000" b="0" kern="1200">
                <a:solidFill>
                  <a:srgbClr val="0B64A2"/>
                </a:solidFill>
                <a:latin typeface="Arial" pitchFamily="34" charset="0"/>
                <a:ea typeface="+mj-ea"/>
                <a:cs typeface="Arial" pitchFamily="34" charset="0"/>
              </a:defRPr>
            </a:lvl1pPr>
          </a:lstStyle>
          <a:p>
            <a:pPr algn="ctr"/>
            <a:r>
              <a:rPr lang="en-US" sz="2700" dirty="0"/>
              <a:t>Landmark Health</a:t>
            </a:r>
          </a:p>
          <a:p>
            <a:pPr algn="ctr"/>
            <a:endParaRPr lang="en-US" sz="1350" dirty="0"/>
          </a:p>
          <a:p>
            <a:pPr algn="ctr"/>
            <a:r>
              <a:rPr lang="en-US" sz="1500" dirty="0"/>
              <a:t>National Coalition on Health Care</a:t>
            </a:r>
          </a:p>
          <a:p>
            <a:pPr algn="ctr"/>
            <a:r>
              <a:rPr lang="en-US" sz="1500" dirty="0"/>
              <a:t>Capital Hill Briefing - Alternative Payment Models</a:t>
            </a:r>
          </a:p>
        </p:txBody>
      </p:sp>
    </p:spTree>
    <p:extLst>
      <p:ext uri="{BB962C8B-B14F-4D97-AF65-F5344CB8AC3E}">
        <p14:creationId xmlns:p14="http://schemas.microsoft.com/office/powerpoint/2010/main" val="59489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047" y="150549"/>
            <a:ext cx="8771267" cy="3882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3300" dirty="0">
              <a:solidFill>
                <a:schemeClr val="bg1"/>
              </a:solidFill>
            </a:endParaRPr>
          </a:p>
        </p:txBody>
      </p:sp>
      <p:sp>
        <p:nvSpPr>
          <p:cNvPr id="12" name="TextBox 11"/>
          <p:cNvSpPr txBox="1"/>
          <p:nvPr/>
        </p:nvSpPr>
        <p:spPr>
          <a:xfrm>
            <a:off x="128410" y="2073008"/>
            <a:ext cx="1590435" cy="323165"/>
          </a:xfrm>
          <a:prstGeom prst="rect">
            <a:avLst/>
          </a:prstGeom>
          <a:noFill/>
        </p:spPr>
        <p:txBody>
          <a:bodyPr wrap="none" rtlCol="0">
            <a:spAutoFit/>
          </a:bodyPr>
          <a:lstStyle/>
          <a:p>
            <a:r>
              <a:rPr lang="en-US" sz="1500" b="1" dirty="0">
                <a:solidFill>
                  <a:prstClr val="black"/>
                </a:solidFill>
              </a:rPr>
              <a:t>Population-Based</a:t>
            </a:r>
          </a:p>
        </p:txBody>
      </p:sp>
      <p:grpSp>
        <p:nvGrpSpPr>
          <p:cNvPr id="11" name="Group 10"/>
          <p:cNvGrpSpPr/>
          <p:nvPr/>
        </p:nvGrpSpPr>
        <p:grpSpPr>
          <a:xfrm>
            <a:off x="89492" y="1428750"/>
            <a:ext cx="9495064" cy="3162339"/>
            <a:chOff x="85924" y="1579570"/>
            <a:chExt cx="12660085" cy="4216452"/>
          </a:xfrm>
        </p:grpSpPr>
        <p:sp>
          <p:nvSpPr>
            <p:cNvPr id="8" name="Right Arrow 7"/>
            <p:cNvSpPr/>
            <p:nvPr/>
          </p:nvSpPr>
          <p:spPr>
            <a:xfrm>
              <a:off x="1169475" y="1579570"/>
              <a:ext cx="10188808" cy="600675"/>
            </a:xfrm>
            <a:prstGeom prst="rightArrow">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1350" b="1" dirty="0">
                  <a:solidFill>
                    <a:prstClr val="white"/>
                  </a:solidFill>
                </a:rPr>
                <a:t>Increasing Risk</a:t>
              </a:r>
            </a:p>
          </p:txBody>
        </p:sp>
        <p:grpSp>
          <p:nvGrpSpPr>
            <p:cNvPr id="2" name="Group 1"/>
            <p:cNvGrpSpPr/>
            <p:nvPr/>
          </p:nvGrpSpPr>
          <p:grpSpPr>
            <a:xfrm>
              <a:off x="85924" y="2146614"/>
              <a:ext cx="12660085" cy="2556571"/>
              <a:chOff x="119158" y="1746504"/>
              <a:chExt cx="12660085" cy="2556571"/>
            </a:xfrm>
          </p:grpSpPr>
          <p:cxnSp>
            <p:nvCxnSpPr>
              <p:cNvPr id="6" name="Straight Connector 5"/>
              <p:cNvCxnSpPr/>
              <p:nvPr/>
            </p:nvCxnSpPr>
            <p:spPr>
              <a:xfrm>
                <a:off x="5221160" y="1746504"/>
                <a:ext cx="0" cy="2556571"/>
              </a:xfrm>
              <a:prstGeom prst="line">
                <a:avLst/>
              </a:prstGeom>
              <a:ln w="76200">
                <a:solidFill>
                  <a:srgbClr val="C00000"/>
                </a:solidFill>
              </a:ln>
            </p:spPr>
            <p:style>
              <a:lnRef idx="3">
                <a:schemeClr val="accent6"/>
              </a:lnRef>
              <a:fillRef idx="0">
                <a:schemeClr val="accent6"/>
              </a:fillRef>
              <a:effectRef idx="2">
                <a:schemeClr val="accent6"/>
              </a:effectRef>
              <a:fontRef idx="minor">
                <a:schemeClr val="tx1"/>
              </a:fontRef>
            </p:style>
          </p:cxnSp>
          <p:graphicFrame>
            <p:nvGraphicFramePr>
              <p:cNvPr id="7" name="Content Placeholder 6"/>
              <p:cNvGraphicFramePr>
                <a:graphicFrameLocks/>
              </p:cNvGraphicFramePr>
              <p:nvPr>
                <p:extLst/>
              </p:nvPr>
            </p:nvGraphicFramePr>
            <p:xfrm>
              <a:off x="119158" y="2445079"/>
              <a:ext cx="12660085" cy="961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ight Arrow 8"/>
              <p:cNvSpPr/>
              <p:nvPr/>
            </p:nvSpPr>
            <p:spPr>
              <a:xfrm>
                <a:off x="1817915" y="3412682"/>
                <a:ext cx="3298371" cy="636607"/>
              </a:xfrm>
              <a:prstGeom prst="rightArrow">
                <a:avLst/>
              </a:prstGeom>
              <a:solidFill>
                <a:srgbClr val="C0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350" b="1" dirty="0">
                    <a:solidFill>
                      <a:prstClr val="white"/>
                    </a:solidFill>
                  </a:rPr>
                  <a:t>Pre-ACO</a:t>
                </a:r>
              </a:p>
            </p:txBody>
          </p:sp>
          <p:sp>
            <p:nvSpPr>
              <p:cNvPr id="10" name="Right Arrow 9"/>
              <p:cNvSpPr/>
              <p:nvPr/>
            </p:nvSpPr>
            <p:spPr>
              <a:xfrm>
                <a:off x="5402888" y="3412682"/>
                <a:ext cx="6447736" cy="636607"/>
              </a:xfrm>
              <a:prstGeom prst="rightArrow">
                <a:avLst/>
              </a:prstGeom>
              <a:solidFill>
                <a:srgbClr val="C000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350" b="1" dirty="0">
                    <a:solidFill>
                      <a:prstClr val="white"/>
                    </a:solidFill>
                  </a:rPr>
                  <a:t>ACO</a:t>
                </a:r>
              </a:p>
            </p:txBody>
          </p:sp>
        </p:grpSp>
        <p:sp>
          <p:nvSpPr>
            <p:cNvPr id="13" name="TextBox 12"/>
            <p:cNvSpPr txBox="1"/>
            <p:nvPr/>
          </p:nvSpPr>
          <p:spPr>
            <a:xfrm>
              <a:off x="237744" y="4614673"/>
              <a:ext cx="1793653" cy="430887"/>
            </a:xfrm>
            <a:prstGeom prst="rect">
              <a:avLst/>
            </a:prstGeom>
            <a:noFill/>
          </p:spPr>
          <p:txBody>
            <a:bodyPr wrap="none" rtlCol="0">
              <a:spAutoFit/>
            </a:bodyPr>
            <a:lstStyle/>
            <a:p>
              <a:r>
                <a:rPr lang="en-US" sz="1500" b="1" dirty="0">
                  <a:solidFill>
                    <a:prstClr val="black"/>
                  </a:solidFill>
                </a:rPr>
                <a:t>Episode-Based</a:t>
              </a:r>
            </a:p>
          </p:txBody>
        </p:sp>
        <p:grpSp>
          <p:nvGrpSpPr>
            <p:cNvPr id="14" name="Group 13"/>
            <p:cNvGrpSpPr/>
            <p:nvPr/>
          </p:nvGrpSpPr>
          <p:grpSpPr>
            <a:xfrm>
              <a:off x="2153148" y="5018026"/>
              <a:ext cx="2163561" cy="777996"/>
              <a:chOff x="200910" y="1062613"/>
              <a:chExt cx="2163561" cy="777996"/>
            </a:xfrm>
          </p:grpSpPr>
          <p:sp>
            <p:nvSpPr>
              <p:cNvPr id="15" name="Chevron 14"/>
              <p:cNvSpPr/>
              <p:nvPr/>
            </p:nvSpPr>
            <p:spPr>
              <a:xfrm>
                <a:off x="200910" y="1062613"/>
                <a:ext cx="2163561" cy="77799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Chevron 4"/>
              <p:cNvSpPr/>
              <p:nvPr/>
            </p:nvSpPr>
            <p:spPr>
              <a:xfrm>
                <a:off x="589908" y="1062613"/>
                <a:ext cx="1385565" cy="777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006" tIns="16002" rIns="16002" bIns="16002" numCol="1" spcCol="1270" anchor="ctr" anchorCtr="0">
                <a:noAutofit/>
              </a:bodyPr>
              <a:lstStyle/>
              <a:p>
                <a:pPr algn="ctr" defTabSz="533387">
                  <a:lnSpc>
                    <a:spcPct val="90000"/>
                  </a:lnSpc>
                  <a:spcBef>
                    <a:spcPct val="0"/>
                  </a:spcBef>
                  <a:spcAft>
                    <a:spcPct val="35000"/>
                  </a:spcAft>
                </a:pPr>
                <a:r>
                  <a:rPr lang="en-US" sz="1200" b="1" dirty="0">
                    <a:solidFill>
                      <a:prstClr val="white"/>
                    </a:solidFill>
                  </a:rPr>
                  <a:t>Usual &amp; Customary</a:t>
                </a:r>
              </a:p>
            </p:txBody>
          </p:sp>
        </p:grpSp>
        <p:grpSp>
          <p:nvGrpSpPr>
            <p:cNvPr id="17" name="Group 16"/>
            <p:cNvGrpSpPr/>
            <p:nvPr/>
          </p:nvGrpSpPr>
          <p:grpSpPr>
            <a:xfrm>
              <a:off x="4012386" y="5014783"/>
              <a:ext cx="2163561" cy="777996"/>
              <a:chOff x="2081920" y="1048485"/>
              <a:chExt cx="2163561" cy="777996"/>
            </a:xfrm>
          </p:grpSpPr>
          <p:sp>
            <p:nvSpPr>
              <p:cNvPr id="18" name="Chevron 17"/>
              <p:cNvSpPr/>
              <p:nvPr/>
            </p:nvSpPr>
            <p:spPr>
              <a:xfrm>
                <a:off x="2081920" y="1048485"/>
                <a:ext cx="2163561" cy="77799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Chevron 6"/>
              <p:cNvSpPr/>
              <p:nvPr/>
            </p:nvSpPr>
            <p:spPr>
              <a:xfrm>
                <a:off x="2470918" y="1048485"/>
                <a:ext cx="1385565" cy="777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006" tIns="16002" rIns="16002" bIns="16002" numCol="1" spcCol="1270" anchor="ctr" anchorCtr="0">
                <a:noAutofit/>
              </a:bodyPr>
              <a:lstStyle/>
              <a:p>
                <a:pPr algn="ctr" defTabSz="533387">
                  <a:lnSpc>
                    <a:spcPct val="90000"/>
                  </a:lnSpc>
                  <a:spcBef>
                    <a:spcPct val="0"/>
                  </a:spcBef>
                  <a:spcAft>
                    <a:spcPct val="35000"/>
                  </a:spcAft>
                </a:pPr>
                <a:r>
                  <a:rPr lang="en-US" sz="1200" b="1" dirty="0">
                    <a:solidFill>
                      <a:prstClr val="white"/>
                    </a:solidFill>
                  </a:rPr>
                  <a:t>Fee Schedule</a:t>
                </a:r>
              </a:p>
            </p:txBody>
          </p:sp>
        </p:grpSp>
        <p:grpSp>
          <p:nvGrpSpPr>
            <p:cNvPr id="20" name="Group 19"/>
            <p:cNvGrpSpPr/>
            <p:nvPr/>
          </p:nvGrpSpPr>
          <p:grpSpPr>
            <a:xfrm>
              <a:off x="5874881" y="5014783"/>
              <a:ext cx="2163561" cy="777996"/>
              <a:chOff x="3977070" y="1048485"/>
              <a:chExt cx="2163561" cy="777996"/>
            </a:xfrm>
          </p:grpSpPr>
          <p:sp>
            <p:nvSpPr>
              <p:cNvPr id="21" name="Chevron 20"/>
              <p:cNvSpPr/>
              <p:nvPr/>
            </p:nvSpPr>
            <p:spPr>
              <a:xfrm>
                <a:off x="3977070" y="1048485"/>
                <a:ext cx="2163561" cy="77799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Chevron 8"/>
              <p:cNvSpPr/>
              <p:nvPr/>
            </p:nvSpPr>
            <p:spPr>
              <a:xfrm>
                <a:off x="4366068" y="1048485"/>
                <a:ext cx="1385565" cy="777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006" tIns="16002" rIns="16002" bIns="16002" numCol="1" spcCol="1270" anchor="ctr" anchorCtr="0">
                <a:noAutofit/>
              </a:bodyPr>
              <a:lstStyle/>
              <a:p>
                <a:pPr algn="ctr" defTabSz="533387">
                  <a:lnSpc>
                    <a:spcPct val="90000"/>
                  </a:lnSpc>
                  <a:spcBef>
                    <a:spcPct val="0"/>
                  </a:spcBef>
                  <a:spcAft>
                    <a:spcPct val="35000"/>
                  </a:spcAft>
                </a:pPr>
                <a:r>
                  <a:rPr lang="en-US" sz="1200" b="1" dirty="0">
                    <a:solidFill>
                      <a:prstClr val="white"/>
                    </a:solidFill>
                  </a:rPr>
                  <a:t>Prospective Payments</a:t>
                </a:r>
              </a:p>
            </p:txBody>
          </p:sp>
        </p:grpSp>
        <p:grpSp>
          <p:nvGrpSpPr>
            <p:cNvPr id="23" name="Group 22"/>
            <p:cNvGrpSpPr/>
            <p:nvPr/>
          </p:nvGrpSpPr>
          <p:grpSpPr>
            <a:xfrm>
              <a:off x="7756534" y="5014783"/>
              <a:ext cx="2163561" cy="777996"/>
              <a:chOff x="3977070" y="1048485"/>
              <a:chExt cx="2163561" cy="777996"/>
            </a:xfrm>
          </p:grpSpPr>
          <p:sp>
            <p:nvSpPr>
              <p:cNvPr id="24" name="Chevron 23"/>
              <p:cNvSpPr/>
              <p:nvPr/>
            </p:nvSpPr>
            <p:spPr>
              <a:xfrm>
                <a:off x="3977070" y="1048485"/>
                <a:ext cx="2163561" cy="77799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Chevron 8"/>
              <p:cNvSpPr/>
              <p:nvPr/>
            </p:nvSpPr>
            <p:spPr>
              <a:xfrm>
                <a:off x="4366068" y="1048485"/>
                <a:ext cx="1385565" cy="777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8006" tIns="16002" rIns="16002" bIns="16002" numCol="1" spcCol="1270" anchor="ctr" anchorCtr="0">
                <a:noAutofit/>
              </a:bodyPr>
              <a:lstStyle/>
              <a:p>
                <a:pPr algn="ctr" defTabSz="533387">
                  <a:lnSpc>
                    <a:spcPct val="90000"/>
                  </a:lnSpc>
                  <a:spcBef>
                    <a:spcPct val="0"/>
                  </a:spcBef>
                  <a:spcAft>
                    <a:spcPct val="35000"/>
                  </a:spcAft>
                </a:pPr>
                <a:r>
                  <a:rPr lang="en-US" sz="1200" b="1" dirty="0">
                    <a:solidFill>
                      <a:prstClr val="white"/>
                    </a:solidFill>
                  </a:rPr>
                  <a:t>Bundled Payments</a:t>
                </a:r>
              </a:p>
            </p:txBody>
          </p:sp>
        </p:grpSp>
      </p:grpSp>
      <p:sp>
        <p:nvSpPr>
          <p:cNvPr id="3" name="Title 2"/>
          <p:cNvSpPr>
            <a:spLocks noGrp="1"/>
          </p:cNvSpPr>
          <p:nvPr>
            <p:ph type="title"/>
          </p:nvPr>
        </p:nvSpPr>
        <p:spPr>
          <a:xfrm>
            <a:off x="449263" y="737851"/>
            <a:ext cx="8229600" cy="457200"/>
          </a:xfrm>
        </p:spPr>
        <p:txBody>
          <a:bodyPr>
            <a:normAutofit/>
          </a:bodyPr>
          <a:lstStyle/>
          <a:p>
            <a:r>
              <a:rPr lang="en-US" dirty="0"/>
              <a:t>Progression of Payment Arrangements</a:t>
            </a:r>
          </a:p>
        </p:txBody>
      </p:sp>
      <p:sp>
        <p:nvSpPr>
          <p:cNvPr id="5" name="Text Placeholder 4">
            <a:extLst>
              <a:ext uri="{FF2B5EF4-FFF2-40B4-BE49-F238E27FC236}">
                <a16:creationId xmlns:a16="http://schemas.microsoft.com/office/drawing/2014/main" id="{E4198B7D-1F77-DD41-933A-C210FA6D5D6A}"/>
              </a:ext>
            </a:extLst>
          </p:cNvPr>
          <p:cNvSpPr>
            <a:spLocks noGrp="1"/>
          </p:cNvSpPr>
          <p:nvPr>
            <p:ph type="body" sz="quarter" idx="16"/>
          </p:nvPr>
        </p:nvSpPr>
        <p:spPr/>
        <p:txBody>
          <a:bodyPr/>
          <a:lstStyle/>
          <a:p>
            <a:endParaRPr lang="en-US" dirty="0"/>
          </a:p>
        </p:txBody>
      </p:sp>
    </p:spTree>
    <p:extLst>
      <p:ext uri="{BB962C8B-B14F-4D97-AF65-F5344CB8AC3E}">
        <p14:creationId xmlns:p14="http://schemas.microsoft.com/office/powerpoint/2010/main" val="37869830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F53DD903-42EF-4545-B69D-E4071E5876E9}"/>
              </a:ext>
            </a:extLst>
          </p:cNvPr>
          <p:cNvGraphicFramePr>
            <a:graphicFrameLocks noChangeAspect="1"/>
          </p:cNvGraphicFramePr>
          <p:nvPr>
            <p:custDataLst>
              <p:tags r:id="rId2"/>
            </p:custDataLst>
            <p:extLst/>
          </p:nvPr>
        </p:nvGraphicFramePr>
        <p:xfrm>
          <a:off x="1144192" y="1192"/>
          <a:ext cx="1190" cy="1190"/>
        </p:xfrm>
        <a:graphic>
          <a:graphicData uri="http://schemas.openxmlformats.org/presentationml/2006/ole">
            <mc:AlternateContent xmlns:mc="http://schemas.openxmlformats.org/markup-compatibility/2006">
              <mc:Choice xmlns:v="urn:schemas-microsoft-com:vml" Requires="v">
                <p:oleObj spid="_x0000_s2050" name="think-cell Slide" r:id="rId4" imgW="470" imgH="469" progId="TCLayout.ActiveDocument.1">
                  <p:embed/>
                </p:oleObj>
              </mc:Choice>
              <mc:Fallback>
                <p:oleObj name="think-cell Slide" r:id="rId4" imgW="470" imgH="469" progId="TCLayout.ActiveDocument.1">
                  <p:embed/>
                  <p:pic>
                    <p:nvPicPr>
                      <p:cNvPr id="0" name=""/>
                      <p:cNvPicPr/>
                      <p:nvPr/>
                    </p:nvPicPr>
                    <p:blipFill>
                      <a:blip r:embed="rId5"/>
                      <a:stretch>
                        <a:fillRect/>
                      </a:stretch>
                    </p:blipFill>
                    <p:spPr>
                      <a:xfrm>
                        <a:off x="1144192" y="1192"/>
                        <a:ext cx="1190" cy="1190"/>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74E52125-BB8A-4297-8B9F-43CA9E342531}"/>
              </a:ext>
            </a:extLst>
          </p:cNvPr>
          <p:cNvSpPr/>
          <p:nvPr/>
        </p:nvSpPr>
        <p:spPr>
          <a:xfrm>
            <a:off x="1288882" y="4228287"/>
            <a:ext cx="3920708" cy="5970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nvGrpSpPr>
          <p:cNvPr id="21" name="Group 20"/>
          <p:cNvGrpSpPr/>
          <p:nvPr/>
        </p:nvGrpSpPr>
        <p:grpSpPr>
          <a:xfrm>
            <a:off x="1288881" y="851811"/>
            <a:ext cx="4030262" cy="2731398"/>
            <a:chOff x="611181" y="1039634"/>
            <a:chExt cx="8229601" cy="5212080"/>
          </a:xfrm>
        </p:grpSpPr>
        <p:sp>
          <p:nvSpPr>
            <p:cNvPr id="86" name="Freeform 1"/>
            <p:cNvSpPr>
              <a:spLocks noChangeAspect="1" noChangeArrowheads="1"/>
            </p:cNvSpPr>
            <p:nvPr/>
          </p:nvSpPr>
          <p:spPr bwMode="auto">
            <a:xfrm rot="21163818">
              <a:off x="4816326" y="2680626"/>
              <a:ext cx="974082" cy="634057"/>
            </a:xfrm>
            <a:custGeom>
              <a:avLst/>
              <a:gdLst>
                <a:gd name="T0" fmla="*/ 2147483647 w 9500"/>
                <a:gd name="T1" fmla="*/ 2147483647 h 6521"/>
                <a:gd name="T2" fmla="*/ 2147483647 w 9500"/>
                <a:gd name="T3" fmla="*/ 2147483647 h 6521"/>
                <a:gd name="T4" fmla="*/ 2147483647 w 9500"/>
                <a:gd name="T5" fmla="*/ 2147483647 h 6521"/>
                <a:gd name="T6" fmla="*/ 2147483647 w 9500"/>
                <a:gd name="T7" fmla="*/ 2147483647 h 6521"/>
                <a:gd name="T8" fmla="*/ 2147483647 w 9500"/>
                <a:gd name="T9" fmla="*/ 2147483647 h 6521"/>
                <a:gd name="T10" fmla="*/ 2147483647 w 9500"/>
                <a:gd name="T11" fmla="*/ 2147483647 h 6521"/>
                <a:gd name="T12" fmla="*/ 2147483647 w 9500"/>
                <a:gd name="T13" fmla="*/ 2147483647 h 6521"/>
                <a:gd name="T14" fmla="*/ 2147483647 w 9500"/>
                <a:gd name="T15" fmla="*/ 2147483647 h 6521"/>
                <a:gd name="T16" fmla="*/ 2147483647 w 9500"/>
                <a:gd name="T17" fmla="*/ 2147483647 h 6521"/>
                <a:gd name="T18" fmla="*/ 2147483647 w 9500"/>
                <a:gd name="T19" fmla="*/ 2147483647 h 6521"/>
                <a:gd name="T20" fmla="*/ 2147483647 w 9500"/>
                <a:gd name="T21" fmla="*/ 2147483647 h 6521"/>
                <a:gd name="T22" fmla="*/ 2147483647 w 9500"/>
                <a:gd name="T23" fmla="*/ 2147483647 h 6521"/>
                <a:gd name="T24" fmla="*/ 2147483647 w 9500"/>
                <a:gd name="T25" fmla="*/ 2147483647 h 6521"/>
                <a:gd name="T26" fmla="*/ 2147483647 w 9500"/>
                <a:gd name="T27" fmla="*/ 2147483647 h 6521"/>
                <a:gd name="T28" fmla="*/ 2147483647 w 9500"/>
                <a:gd name="T29" fmla="*/ 2147483647 h 6521"/>
                <a:gd name="T30" fmla="*/ 2147483647 w 9500"/>
                <a:gd name="T31" fmla="*/ 2147483647 h 6521"/>
                <a:gd name="T32" fmla="*/ 2147483647 w 9500"/>
                <a:gd name="T33" fmla="*/ 2147483647 h 6521"/>
                <a:gd name="T34" fmla="*/ 2147483647 w 9500"/>
                <a:gd name="T35" fmla="*/ 2147483647 h 6521"/>
                <a:gd name="T36" fmla="*/ 2147483647 w 9500"/>
                <a:gd name="T37" fmla="*/ 2147483647 h 6521"/>
                <a:gd name="T38" fmla="*/ 2147483647 w 9500"/>
                <a:gd name="T39" fmla="*/ 2147483647 h 6521"/>
                <a:gd name="T40" fmla="*/ 2147483647 w 9500"/>
                <a:gd name="T41" fmla="*/ 2147483647 h 6521"/>
                <a:gd name="T42" fmla="*/ 2147483647 w 9500"/>
                <a:gd name="T43" fmla="*/ 2147483647 h 6521"/>
                <a:gd name="T44" fmla="*/ 2147483647 w 9500"/>
                <a:gd name="T45" fmla="*/ 2147483647 h 6521"/>
                <a:gd name="T46" fmla="*/ 2147483647 w 9500"/>
                <a:gd name="T47" fmla="*/ 2147483647 h 6521"/>
                <a:gd name="T48" fmla="*/ 2147483647 w 9500"/>
                <a:gd name="T49" fmla="*/ 2147483647 h 6521"/>
                <a:gd name="T50" fmla="*/ 2147483647 w 9500"/>
                <a:gd name="T51" fmla="*/ 2147483647 h 6521"/>
                <a:gd name="T52" fmla="*/ 2147483647 w 9500"/>
                <a:gd name="T53" fmla="*/ 2147483647 h 6521"/>
                <a:gd name="T54" fmla="*/ 2147483647 w 9500"/>
                <a:gd name="T55" fmla="*/ 2147483647 h 6521"/>
                <a:gd name="T56" fmla="*/ 2147483647 w 9500"/>
                <a:gd name="T57" fmla="*/ 2147483647 h 6521"/>
                <a:gd name="T58" fmla="*/ 2147483647 w 9500"/>
                <a:gd name="T59" fmla="*/ 2147483647 h 6521"/>
                <a:gd name="T60" fmla="*/ 0 w 9500"/>
                <a:gd name="T61" fmla="*/ 2147483647 h 6521"/>
                <a:gd name="T62" fmla="*/ 2147483647 w 9500"/>
                <a:gd name="T63" fmla="*/ 2147483647 h 6521"/>
                <a:gd name="T64" fmla="*/ 2147483647 w 9500"/>
                <a:gd name="T65" fmla="*/ 2147483647 h 6521"/>
                <a:gd name="T66" fmla="*/ 2147483647 w 9500"/>
                <a:gd name="T67" fmla="*/ 2147483647 h 65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connsiteX0" fmla="*/ 257 w 9999"/>
                <a:gd name="connsiteY0" fmla="*/ 0 h 9998"/>
                <a:gd name="connsiteX1" fmla="*/ 8447 w 9999"/>
                <a:gd name="connsiteY1" fmla="*/ 90 h 9998"/>
                <a:gd name="connsiteX2" fmla="*/ 8352 w 9999"/>
                <a:gd name="connsiteY2" fmla="*/ 561 h 9998"/>
                <a:gd name="connsiteX3" fmla="*/ 8681 w 9999"/>
                <a:gd name="connsiteY3" fmla="*/ 969 h 9998"/>
                <a:gd name="connsiteX4" fmla="*/ 8425 w 9999"/>
                <a:gd name="connsiteY4" fmla="*/ 1225 h 9998"/>
                <a:gd name="connsiteX5" fmla="*/ 8425 w 9999"/>
                <a:gd name="connsiteY5" fmla="*/ 1938 h 9998"/>
                <a:gd name="connsiteX6" fmla="*/ 8536 w 9999"/>
                <a:gd name="connsiteY6" fmla="*/ 2194 h 9998"/>
                <a:gd name="connsiteX7" fmla="*/ 8571 w 9999"/>
                <a:gd name="connsiteY7" fmla="*/ 2501 h 9998"/>
                <a:gd name="connsiteX8" fmla="*/ 8975 w 9999"/>
                <a:gd name="connsiteY8" fmla="*/ 3010 h 9998"/>
                <a:gd name="connsiteX9" fmla="*/ 9232 w 9999"/>
                <a:gd name="connsiteY9" fmla="*/ 3519 h 9998"/>
                <a:gd name="connsiteX10" fmla="*/ 9560 w 9999"/>
                <a:gd name="connsiteY10" fmla="*/ 3929 h 9998"/>
                <a:gd name="connsiteX11" fmla="*/ 9742 w 9999"/>
                <a:gd name="connsiteY11" fmla="*/ 4285 h 9998"/>
                <a:gd name="connsiteX12" fmla="*/ 9889 w 9999"/>
                <a:gd name="connsiteY12" fmla="*/ 4541 h 9998"/>
                <a:gd name="connsiteX13" fmla="*/ 9999 w 9999"/>
                <a:gd name="connsiteY13" fmla="*/ 5306 h 9998"/>
                <a:gd name="connsiteX14" fmla="*/ 9780 w 9999"/>
                <a:gd name="connsiteY14" fmla="*/ 5764 h 9998"/>
                <a:gd name="connsiteX15" fmla="*/ 9669 w 9999"/>
                <a:gd name="connsiteY15" fmla="*/ 6021 h 9998"/>
                <a:gd name="connsiteX16" fmla="*/ 9669 w 9999"/>
                <a:gd name="connsiteY16" fmla="*/ 6479 h 9998"/>
                <a:gd name="connsiteX17" fmla="*/ 9232 w 9999"/>
                <a:gd name="connsiteY17" fmla="*/ 6427 h 9998"/>
                <a:gd name="connsiteX18" fmla="*/ 8901 w 9999"/>
                <a:gd name="connsiteY18" fmla="*/ 6683 h 9998"/>
                <a:gd name="connsiteX19" fmla="*/ 8755 w 9999"/>
                <a:gd name="connsiteY19" fmla="*/ 6887 h 9998"/>
                <a:gd name="connsiteX20" fmla="*/ 8571 w 9999"/>
                <a:gd name="connsiteY20" fmla="*/ 7295 h 9998"/>
                <a:gd name="connsiteX21" fmla="*/ 8608 w 9999"/>
                <a:gd name="connsiteY21" fmla="*/ 7654 h 9998"/>
                <a:gd name="connsiteX22" fmla="*/ 8792 w 9999"/>
                <a:gd name="connsiteY22" fmla="*/ 8264 h 9998"/>
                <a:gd name="connsiteX23" fmla="*/ 8536 w 9999"/>
                <a:gd name="connsiteY23" fmla="*/ 8623 h 9998"/>
                <a:gd name="connsiteX24" fmla="*/ 8536 w 9999"/>
                <a:gd name="connsiteY24" fmla="*/ 9031 h 9998"/>
                <a:gd name="connsiteX25" fmla="*/ 8536 w 9999"/>
                <a:gd name="connsiteY25" fmla="*/ 9285 h 9998"/>
                <a:gd name="connsiteX26" fmla="*/ 8169 w 9999"/>
                <a:gd name="connsiteY26" fmla="*/ 9437 h 9998"/>
                <a:gd name="connsiteX27" fmla="*/ 8096 w 9999"/>
                <a:gd name="connsiteY27" fmla="*/ 9692 h 9998"/>
                <a:gd name="connsiteX28" fmla="*/ 8133 w 9999"/>
                <a:gd name="connsiteY28" fmla="*/ 9948 h 9998"/>
                <a:gd name="connsiteX29" fmla="*/ 8022 w 9999"/>
                <a:gd name="connsiteY29" fmla="*/ 9998 h 9998"/>
                <a:gd name="connsiteX30" fmla="*/ 7765 w 9999"/>
                <a:gd name="connsiteY30" fmla="*/ 9641 h 9998"/>
                <a:gd name="connsiteX31" fmla="*/ 7545 w 9999"/>
                <a:gd name="connsiteY31" fmla="*/ 9540 h 9998"/>
                <a:gd name="connsiteX32" fmla="*/ 7399 w 9999"/>
                <a:gd name="connsiteY32" fmla="*/ 9437 h 9998"/>
                <a:gd name="connsiteX33" fmla="*/ 1502 w 9999"/>
                <a:gd name="connsiteY33" fmla="*/ 9641 h 9998"/>
                <a:gd name="connsiteX34" fmla="*/ 1428 w 9999"/>
                <a:gd name="connsiteY34" fmla="*/ 9183 h 9998"/>
                <a:gd name="connsiteX35" fmla="*/ 1428 w 9999"/>
                <a:gd name="connsiteY35" fmla="*/ 9083 h 9998"/>
                <a:gd name="connsiteX36" fmla="*/ 1428 w 9999"/>
                <a:gd name="connsiteY36" fmla="*/ 8724 h 9998"/>
                <a:gd name="connsiteX37" fmla="*/ 1466 w 9999"/>
                <a:gd name="connsiteY37" fmla="*/ 8419 h 9998"/>
                <a:gd name="connsiteX38" fmla="*/ 1392 w 9999"/>
                <a:gd name="connsiteY38" fmla="*/ 7959 h 9998"/>
                <a:gd name="connsiteX39" fmla="*/ 1246 w 9999"/>
                <a:gd name="connsiteY39" fmla="*/ 7396 h 9998"/>
                <a:gd name="connsiteX40" fmla="*/ 1173 w 9999"/>
                <a:gd name="connsiteY40" fmla="*/ 6990 h 9998"/>
                <a:gd name="connsiteX41" fmla="*/ 1356 w 9999"/>
                <a:gd name="connsiteY41" fmla="*/ 6683 h 9998"/>
                <a:gd name="connsiteX42" fmla="*/ 1062 w 9999"/>
                <a:gd name="connsiteY42" fmla="*/ 6225 h 9998"/>
                <a:gd name="connsiteX43" fmla="*/ 1062 w 9999"/>
                <a:gd name="connsiteY43" fmla="*/ 6123 h 9998"/>
                <a:gd name="connsiteX44" fmla="*/ 1100 w 9999"/>
                <a:gd name="connsiteY44" fmla="*/ 5613 h 9998"/>
                <a:gd name="connsiteX45" fmla="*/ 953 w 9999"/>
                <a:gd name="connsiteY45" fmla="*/ 5203 h 9998"/>
                <a:gd name="connsiteX46" fmla="*/ 696 w 9999"/>
                <a:gd name="connsiteY46" fmla="*/ 4387 h 9998"/>
                <a:gd name="connsiteX47" fmla="*/ 623 w 9999"/>
                <a:gd name="connsiteY47" fmla="*/ 3775 h 9998"/>
                <a:gd name="connsiteX48" fmla="*/ 623 w 9999"/>
                <a:gd name="connsiteY48" fmla="*/ 3366 h 9998"/>
                <a:gd name="connsiteX49" fmla="*/ 0 w 9999"/>
                <a:gd name="connsiteY49" fmla="*/ 2552 h 9998"/>
                <a:gd name="connsiteX50" fmla="*/ 477 w 9999"/>
                <a:gd name="connsiteY50" fmla="*/ 1990 h 9998"/>
                <a:gd name="connsiteX51" fmla="*/ 477 w 9999"/>
                <a:gd name="connsiteY51" fmla="*/ 1736 h 9998"/>
                <a:gd name="connsiteX52" fmla="*/ 477 w 9999"/>
                <a:gd name="connsiteY52" fmla="*/ 969 h 9998"/>
                <a:gd name="connsiteX53" fmla="*/ 147 w 9999"/>
                <a:gd name="connsiteY53" fmla="*/ 459 h 9998"/>
                <a:gd name="connsiteX54" fmla="*/ 257 w 9999"/>
                <a:gd name="connsiteY54" fmla="*/ 0 h 9998"/>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233 w 10000"/>
                <a:gd name="connsiteY9" fmla="*/ 3520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537 w 10000"/>
                <a:gd name="connsiteY25" fmla="*/ 9287 h 10000"/>
                <a:gd name="connsiteX26" fmla="*/ 8170 w 10000"/>
                <a:gd name="connsiteY26" fmla="*/ 9439 h 10000"/>
                <a:gd name="connsiteX27" fmla="*/ 8097 w 10000"/>
                <a:gd name="connsiteY27" fmla="*/ 9694 h 10000"/>
                <a:gd name="connsiteX28" fmla="*/ 8134 w 10000"/>
                <a:gd name="connsiteY28" fmla="*/ 9950 h 10000"/>
                <a:gd name="connsiteX29" fmla="*/ 8023 w 10000"/>
                <a:gd name="connsiteY29" fmla="*/ 10000 h 10000"/>
                <a:gd name="connsiteX30" fmla="*/ 7766 w 10000"/>
                <a:gd name="connsiteY30" fmla="*/ 9643 h 10000"/>
                <a:gd name="connsiteX31" fmla="*/ 7546 w 10000"/>
                <a:gd name="connsiteY31" fmla="*/ 9542 h 10000"/>
                <a:gd name="connsiteX32" fmla="*/ 7400 w 10000"/>
                <a:gd name="connsiteY32" fmla="*/ 9439 h 10000"/>
                <a:gd name="connsiteX33" fmla="*/ 1502 w 10000"/>
                <a:gd name="connsiteY33" fmla="*/ 9643 h 10000"/>
                <a:gd name="connsiteX34" fmla="*/ 1428 w 10000"/>
                <a:gd name="connsiteY34" fmla="*/ 9185 h 10000"/>
                <a:gd name="connsiteX35" fmla="*/ 1428 w 10000"/>
                <a:gd name="connsiteY35" fmla="*/ 9085 h 10000"/>
                <a:gd name="connsiteX36" fmla="*/ 1428 w 10000"/>
                <a:gd name="connsiteY36" fmla="*/ 8726 h 10000"/>
                <a:gd name="connsiteX37" fmla="*/ 1466 w 10000"/>
                <a:gd name="connsiteY37" fmla="*/ 8421 h 10000"/>
                <a:gd name="connsiteX38" fmla="*/ 1392 w 10000"/>
                <a:gd name="connsiteY38" fmla="*/ 7961 h 10000"/>
                <a:gd name="connsiteX39" fmla="*/ 1246 w 10000"/>
                <a:gd name="connsiteY39" fmla="*/ 7397 h 10000"/>
                <a:gd name="connsiteX40" fmla="*/ 1173 w 10000"/>
                <a:gd name="connsiteY40" fmla="*/ 6991 h 10000"/>
                <a:gd name="connsiteX41" fmla="*/ 1356 w 10000"/>
                <a:gd name="connsiteY41" fmla="*/ 6684 h 10000"/>
                <a:gd name="connsiteX42" fmla="*/ 1062 w 10000"/>
                <a:gd name="connsiteY42" fmla="*/ 6226 h 10000"/>
                <a:gd name="connsiteX43" fmla="*/ 1062 w 10000"/>
                <a:gd name="connsiteY43" fmla="*/ 6124 h 10000"/>
                <a:gd name="connsiteX44" fmla="*/ 1100 w 10000"/>
                <a:gd name="connsiteY44" fmla="*/ 5614 h 10000"/>
                <a:gd name="connsiteX45" fmla="*/ 953 w 10000"/>
                <a:gd name="connsiteY45" fmla="*/ 5204 h 10000"/>
                <a:gd name="connsiteX46" fmla="*/ 696 w 10000"/>
                <a:gd name="connsiteY46" fmla="*/ 4388 h 10000"/>
                <a:gd name="connsiteX47" fmla="*/ 623 w 10000"/>
                <a:gd name="connsiteY47" fmla="*/ 3776 h 10000"/>
                <a:gd name="connsiteX48" fmla="*/ 623 w 10000"/>
                <a:gd name="connsiteY48" fmla="*/ 3367 h 10000"/>
                <a:gd name="connsiteX49" fmla="*/ 0 w 10000"/>
                <a:gd name="connsiteY49" fmla="*/ 2553 h 10000"/>
                <a:gd name="connsiteX50" fmla="*/ 477 w 10000"/>
                <a:gd name="connsiteY50" fmla="*/ 1990 h 10000"/>
                <a:gd name="connsiteX51" fmla="*/ 477 w 10000"/>
                <a:gd name="connsiteY51" fmla="*/ 1736 h 10000"/>
                <a:gd name="connsiteX52" fmla="*/ 477 w 10000"/>
                <a:gd name="connsiteY52" fmla="*/ 969 h 10000"/>
                <a:gd name="connsiteX53" fmla="*/ 147 w 10000"/>
                <a:gd name="connsiteY53" fmla="*/ 459 h 10000"/>
                <a:gd name="connsiteX54" fmla="*/ 257 w 10000"/>
                <a:gd name="connsiteY54"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537 w 10000"/>
                <a:gd name="connsiteY25" fmla="*/ 9287 h 10000"/>
                <a:gd name="connsiteX26" fmla="*/ 8170 w 10000"/>
                <a:gd name="connsiteY26" fmla="*/ 9439 h 10000"/>
                <a:gd name="connsiteX27" fmla="*/ 8097 w 10000"/>
                <a:gd name="connsiteY27" fmla="*/ 9694 h 10000"/>
                <a:gd name="connsiteX28" fmla="*/ 8134 w 10000"/>
                <a:gd name="connsiteY28" fmla="*/ 9950 h 10000"/>
                <a:gd name="connsiteX29" fmla="*/ 8023 w 10000"/>
                <a:gd name="connsiteY29" fmla="*/ 10000 h 10000"/>
                <a:gd name="connsiteX30" fmla="*/ 7766 w 10000"/>
                <a:gd name="connsiteY30" fmla="*/ 9643 h 10000"/>
                <a:gd name="connsiteX31" fmla="*/ 7546 w 10000"/>
                <a:gd name="connsiteY31" fmla="*/ 9542 h 10000"/>
                <a:gd name="connsiteX32" fmla="*/ 7400 w 10000"/>
                <a:gd name="connsiteY32" fmla="*/ 9439 h 10000"/>
                <a:gd name="connsiteX33" fmla="*/ 1502 w 10000"/>
                <a:gd name="connsiteY33" fmla="*/ 9643 h 10000"/>
                <a:gd name="connsiteX34" fmla="*/ 1428 w 10000"/>
                <a:gd name="connsiteY34" fmla="*/ 9185 h 10000"/>
                <a:gd name="connsiteX35" fmla="*/ 1428 w 10000"/>
                <a:gd name="connsiteY35" fmla="*/ 9085 h 10000"/>
                <a:gd name="connsiteX36" fmla="*/ 1428 w 10000"/>
                <a:gd name="connsiteY36" fmla="*/ 8726 h 10000"/>
                <a:gd name="connsiteX37" fmla="*/ 1466 w 10000"/>
                <a:gd name="connsiteY37" fmla="*/ 8421 h 10000"/>
                <a:gd name="connsiteX38" fmla="*/ 1392 w 10000"/>
                <a:gd name="connsiteY38" fmla="*/ 7961 h 10000"/>
                <a:gd name="connsiteX39" fmla="*/ 1246 w 10000"/>
                <a:gd name="connsiteY39" fmla="*/ 7397 h 10000"/>
                <a:gd name="connsiteX40" fmla="*/ 1173 w 10000"/>
                <a:gd name="connsiteY40" fmla="*/ 6991 h 10000"/>
                <a:gd name="connsiteX41" fmla="*/ 1356 w 10000"/>
                <a:gd name="connsiteY41" fmla="*/ 6684 h 10000"/>
                <a:gd name="connsiteX42" fmla="*/ 1062 w 10000"/>
                <a:gd name="connsiteY42" fmla="*/ 6226 h 10000"/>
                <a:gd name="connsiteX43" fmla="*/ 1062 w 10000"/>
                <a:gd name="connsiteY43" fmla="*/ 6124 h 10000"/>
                <a:gd name="connsiteX44" fmla="*/ 1100 w 10000"/>
                <a:gd name="connsiteY44" fmla="*/ 5614 h 10000"/>
                <a:gd name="connsiteX45" fmla="*/ 953 w 10000"/>
                <a:gd name="connsiteY45" fmla="*/ 5204 h 10000"/>
                <a:gd name="connsiteX46" fmla="*/ 696 w 10000"/>
                <a:gd name="connsiteY46" fmla="*/ 4388 h 10000"/>
                <a:gd name="connsiteX47" fmla="*/ 623 w 10000"/>
                <a:gd name="connsiteY47" fmla="*/ 3776 h 10000"/>
                <a:gd name="connsiteX48" fmla="*/ 623 w 10000"/>
                <a:gd name="connsiteY48" fmla="*/ 3367 h 10000"/>
                <a:gd name="connsiteX49" fmla="*/ 0 w 10000"/>
                <a:gd name="connsiteY49" fmla="*/ 2553 h 10000"/>
                <a:gd name="connsiteX50" fmla="*/ 477 w 10000"/>
                <a:gd name="connsiteY50" fmla="*/ 1990 h 10000"/>
                <a:gd name="connsiteX51" fmla="*/ 477 w 10000"/>
                <a:gd name="connsiteY51" fmla="*/ 1736 h 10000"/>
                <a:gd name="connsiteX52" fmla="*/ 477 w 10000"/>
                <a:gd name="connsiteY52" fmla="*/ 969 h 10000"/>
                <a:gd name="connsiteX53" fmla="*/ 147 w 10000"/>
                <a:gd name="connsiteY53" fmla="*/ 459 h 10000"/>
                <a:gd name="connsiteX54" fmla="*/ 257 w 10000"/>
                <a:gd name="connsiteY54"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537 w 10000"/>
                <a:gd name="connsiteY24" fmla="*/ 9033 h 10000"/>
                <a:gd name="connsiteX25" fmla="*/ 8170 w 10000"/>
                <a:gd name="connsiteY25" fmla="*/ 9439 h 10000"/>
                <a:gd name="connsiteX26" fmla="*/ 8097 w 10000"/>
                <a:gd name="connsiteY26" fmla="*/ 9694 h 10000"/>
                <a:gd name="connsiteX27" fmla="*/ 8134 w 10000"/>
                <a:gd name="connsiteY27" fmla="*/ 9950 h 10000"/>
                <a:gd name="connsiteX28" fmla="*/ 8023 w 10000"/>
                <a:gd name="connsiteY28" fmla="*/ 10000 h 10000"/>
                <a:gd name="connsiteX29" fmla="*/ 7766 w 10000"/>
                <a:gd name="connsiteY29" fmla="*/ 9643 h 10000"/>
                <a:gd name="connsiteX30" fmla="*/ 7546 w 10000"/>
                <a:gd name="connsiteY30" fmla="*/ 9542 h 10000"/>
                <a:gd name="connsiteX31" fmla="*/ 7400 w 10000"/>
                <a:gd name="connsiteY31" fmla="*/ 9439 h 10000"/>
                <a:gd name="connsiteX32" fmla="*/ 1502 w 10000"/>
                <a:gd name="connsiteY32" fmla="*/ 9643 h 10000"/>
                <a:gd name="connsiteX33" fmla="*/ 1428 w 10000"/>
                <a:gd name="connsiteY33" fmla="*/ 9185 h 10000"/>
                <a:gd name="connsiteX34" fmla="*/ 1428 w 10000"/>
                <a:gd name="connsiteY34" fmla="*/ 9085 h 10000"/>
                <a:gd name="connsiteX35" fmla="*/ 1428 w 10000"/>
                <a:gd name="connsiteY35" fmla="*/ 8726 h 10000"/>
                <a:gd name="connsiteX36" fmla="*/ 1466 w 10000"/>
                <a:gd name="connsiteY36" fmla="*/ 8421 h 10000"/>
                <a:gd name="connsiteX37" fmla="*/ 1392 w 10000"/>
                <a:gd name="connsiteY37" fmla="*/ 7961 h 10000"/>
                <a:gd name="connsiteX38" fmla="*/ 1246 w 10000"/>
                <a:gd name="connsiteY38" fmla="*/ 7397 h 10000"/>
                <a:gd name="connsiteX39" fmla="*/ 1173 w 10000"/>
                <a:gd name="connsiteY39" fmla="*/ 6991 h 10000"/>
                <a:gd name="connsiteX40" fmla="*/ 1356 w 10000"/>
                <a:gd name="connsiteY40" fmla="*/ 6684 h 10000"/>
                <a:gd name="connsiteX41" fmla="*/ 1062 w 10000"/>
                <a:gd name="connsiteY41" fmla="*/ 6226 h 10000"/>
                <a:gd name="connsiteX42" fmla="*/ 1062 w 10000"/>
                <a:gd name="connsiteY42" fmla="*/ 6124 h 10000"/>
                <a:gd name="connsiteX43" fmla="*/ 1100 w 10000"/>
                <a:gd name="connsiteY43" fmla="*/ 5614 h 10000"/>
                <a:gd name="connsiteX44" fmla="*/ 953 w 10000"/>
                <a:gd name="connsiteY44" fmla="*/ 5204 h 10000"/>
                <a:gd name="connsiteX45" fmla="*/ 696 w 10000"/>
                <a:gd name="connsiteY45" fmla="*/ 4388 h 10000"/>
                <a:gd name="connsiteX46" fmla="*/ 623 w 10000"/>
                <a:gd name="connsiteY46" fmla="*/ 3776 h 10000"/>
                <a:gd name="connsiteX47" fmla="*/ 623 w 10000"/>
                <a:gd name="connsiteY47" fmla="*/ 3367 h 10000"/>
                <a:gd name="connsiteX48" fmla="*/ 0 w 10000"/>
                <a:gd name="connsiteY48" fmla="*/ 2553 h 10000"/>
                <a:gd name="connsiteX49" fmla="*/ 477 w 10000"/>
                <a:gd name="connsiteY49" fmla="*/ 1990 h 10000"/>
                <a:gd name="connsiteX50" fmla="*/ 477 w 10000"/>
                <a:gd name="connsiteY50" fmla="*/ 1736 h 10000"/>
                <a:gd name="connsiteX51" fmla="*/ 477 w 10000"/>
                <a:gd name="connsiteY51" fmla="*/ 969 h 10000"/>
                <a:gd name="connsiteX52" fmla="*/ 147 w 10000"/>
                <a:gd name="connsiteY52" fmla="*/ 459 h 10000"/>
                <a:gd name="connsiteX53" fmla="*/ 257 w 10000"/>
                <a:gd name="connsiteY53" fmla="*/ 0 h 10000"/>
                <a:gd name="connsiteX0" fmla="*/ 257 w 10000"/>
                <a:gd name="connsiteY0" fmla="*/ 0 h 10000"/>
                <a:gd name="connsiteX1" fmla="*/ 8448 w 10000"/>
                <a:gd name="connsiteY1" fmla="*/ 90 h 10000"/>
                <a:gd name="connsiteX2" fmla="*/ 8353 w 10000"/>
                <a:gd name="connsiteY2" fmla="*/ 561 h 10000"/>
                <a:gd name="connsiteX3" fmla="*/ 8682 w 10000"/>
                <a:gd name="connsiteY3" fmla="*/ 969 h 10000"/>
                <a:gd name="connsiteX4" fmla="*/ 8631 w 10000"/>
                <a:gd name="connsiteY4" fmla="*/ 1264 h 10000"/>
                <a:gd name="connsiteX5" fmla="*/ 8426 w 10000"/>
                <a:gd name="connsiteY5" fmla="*/ 1938 h 10000"/>
                <a:gd name="connsiteX6" fmla="*/ 8537 w 10000"/>
                <a:gd name="connsiteY6" fmla="*/ 2194 h 10000"/>
                <a:gd name="connsiteX7" fmla="*/ 8572 w 10000"/>
                <a:gd name="connsiteY7" fmla="*/ 2502 h 10000"/>
                <a:gd name="connsiteX8" fmla="*/ 8976 w 10000"/>
                <a:gd name="connsiteY8" fmla="*/ 3011 h 10000"/>
                <a:gd name="connsiteX9" fmla="*/ 9458 w 10000"/>
                <a:gd name="connsiteY9" fmla="*/ 3329 h 10000"/>
                <a:gd name="connsiteX10" fmla="*/ 9561 w 10000"/>
                <a:gd name="connsiteY10" fmla="*/ 3930 h 10000"/>
                <a:gd name="connsiteX11" fmla="*/ 9743 w 10000"/>
                <a:gd name="connsiteY11" fmla="*/ 4286 h 10000"/>
                <a:gd name="connsiteX12" fmla="*/ 9890 w 10000"/>
                <a:gd name="connsiteY12" fmla="*/ 4542 h 10000"/>
                <a:gd name="connsiteX13" fmla="*/ 10000 w 10000"/>
                <a:gd name="connsiteY13" fmla="*/ 5307 h 10000"/>
                <a:gd name="connsiteX14" fmla="*/ 9781 w 10000"/>
                <a:gd name="connsiteY14" fmla="*/ 5765 h 10000"/>
                <a:gd name="connsiteX15" fmla="*/ 9670 w 10000"/>
                <a:gd name="connsiteY15" fmla="*/ 6022 h 10000"/>
                <a:gd name="connsiteX16" fmla="*/ 9670 w 10000"/>
                <a:gd name="connsiteY16" fmla="*/ 6480 h 10000"/>
                <a:gd name="connsiteX17" fmla="*/ 9233 w 10000"/>
                <a:gd name="connsiteY17" fmla="*/ 6428 h 10000"/>
                <a:gd name="connsiteX18" fmla="*/ 8902 w 10000"/>
                <a:gd name="connsiteY18" fmla="*/ 6684 h 10000"/>
                <a:gd name="connsiteX19" fmla="*/ 8756 w 10000"/>
                <a:gd name="connsiteY19" fmla="*/ 6888 h 10000"/>
                <a:gd name="connsiteX20" fmla="*/ 8572 w 10000"/>
                <a:gd name="connsiteY20" fmla="*/ 7296 h 10000"/>
                <a:gd name="connsiteX21" fmla="*/ 8609 w 10000"/>
                <a:gd name="connsiteY21" fmla="*/ 7656 h 10000"/>
                <a:gd name="connsiteX22" fmla="*/ 8793 w 10000"/>
                <a:gd name="connsiteY22" fmla="*/ 8266 h 10000"/>
                <a:gd name="connsiteX23" fmla="*/ 8537 w 10000"/>
                <a:gd name="connsiteY23" fmla="*/ 8625 h 10000"/>
                <a:gd name="connsiteX24" fmla="*/ 8170 w 10000"/>
                <a:gd name="connsiteY24" fmla="*/ 9439 h 10000"/>
                <a:gd name="connsiteX25" fmla="*/ 8097 w 10000"/>
                <a:gd name="connsiteY25" fmla="*/ 9694 h 10000"/>
                <a:gd name="connsiteX26" fmla="*/ 8134 w 10000"/>
                <a:gd name="connsiteY26" fmla="*/ 9950 h 10000"/>
                <a:gd name="connsiteX27" fmla="*/ 8023 w 10000"/>
                <a:gd name="connsiteY27" fmla="*/ 10000 h 10000"/>
                <a:gd name="connsiteX28" fmla="*/ 7766 w 10000"/>
                <a:gd name="connsiteY28" fmla="*/ 9643 h 10000"/>
                <a:gd name="connsiteX29" fmla="*/ 7546 w 10000"/>
                <a:gd name="connsiteY29" fmla="*/ 9542 h 10000"/>
                <a:gd name="connsiteX30" fmla="*/ 7400 w 10000"/>
                <a:gd name="connsiteY30" fmla="*/ 9439 h 10000"/>
                <a:gd name="connsiteX31" fmla="*/ 1502 w 10000"/>
                <a:gd name="connsiteY31" fmla="*/ 9643 h 10000"/>
                <a:gd name="connsiteX32" fmla="*/ 1428 w 10000"/>
                <a:gd name="connsiteY32" fmla="*/ 9185 h 10000"/>
                <a:gd name="connsiteX33" fmla="*/ 1428 w 10000"/>
                <a:gd name="connsiteY33" fmla="*/ 9085 h 10000"/>
                <a:gd name="connsiteX34" fmla="*/ 1428 w 10000"/>
                <a:gd name="connsiteY34" fmla="*/ 8726 h 10000"/>
                <a:gd name="connsiteX35" fmla="*/ 1466 w 10000"/>
                <a:gd name="connsiteY35" fmla="*/ 8421 h 10000"/>
                <a:gd name="connsiteX36" fmla="*/ 1392 w 10000"/>
                <a:gd name="connsiteY36" fmla="*/ 7961 h 10000"/>
                <a:gd name="connsiteX37" fmla="*/ 1246 w 10000"/>
                <a:gd name="connsiteY37" fmla="*/ 7397 h 10000"/>
                <a:gd name="connsiteX38" fmla="*/ 1173 w 10000"/>
                <a:gd name="connsiteY38" fmla="*/ 6991 h 10000"/>
                <a:gd name="connsiteX39" fmla="*/ 1356 w 10000"/>
                <a:gd name="connsiteY39" fmla="*/ 6684 h 10000"/>
                <a:gd name="connsiteX40" fmla="*/ 1062 w 10000"/>
                <a:gd name="connsiteY40" fmla="*/ 6226 h 10000"/>
                <a:gd name="connsiteX41" fmla="*/ 1062 w 10000"/>
                <a:gd name="connsiteY41" fmla="*/ 6124 h 10000"/>
                <a:gd name="connsiteX42" fmla="*/ 1100 w 10000"/>
                <a:gd name="connsiteY42" fmla="*/ 5614 h 10000"/>
                <a:gd name="connsiteX43" fmla="*/ 953 w 10000"/>
                <a:gd name="connsiteY43" fmla="*/ 5204 h 10000"/>
                <a:gd name="connsiteX44" fmla="*/ 696 w 10000"/>
                <a:gd name="connsiteY44" fmla="*/ 4388 h 10000"/>
                <a:gd name="connsiteX45" fmla="*/ 623 w 10000"/>
                <a:gd name="connsiteY45" fmla="*/ 3776 h 10000"/>
                <a:gd name="connsiteX46" fmla="*/ 623 w 10000"/>
                <a:gd name="connsiteY46" fmla="*/ 3367 h 10000"/>
                <a:gd name="connsiteX47" fmla="*/ 0 w 10000"/>
                <a:gd name="connsiteY47" fmla="*/ 2553 h 10000"/>
                <a:gd name="connsiteX48" fmla="*/ 477 w 10000"/>
                <a:gd name="connsiteY48" fmla="*/ 1990 h 10000"/>
                <a:gd name="connsiteX49" fmla="*/ 477 w 10000"/>
                <a:gd name="connsiteY49" fmla="*/ 1736 h 10000"/>
                <a:gd name="connsiteX50" fmla="*/ 477 w 10000"/>
                <a:gd name="connsiteY50" fmla="*/ 969 h 10000"/>
                <a:gd name="connsiteX51" fmla="*/ 147 w 10000"/>
                <a:gd name="connsiteY51" fmla="*/ 459 h 10000"/>
                <a:gd name="connsiteX52" fmla="*/ 257 w 10000"/>
                <a:gd name="connsiteY52" fmla="*/ 0 h 10000"/>
                <a:gd name="connsiteX0" fmla="*/ 257 w 10000"/>
                <a:gd name="connsiteY0" fmla="*/ 0 h 9950"/>
                <a:gd name="connsiteX1" fmla="*/ 8448 w 10000"/>
                <a:gd name="connsiteY1" fmla="*/ 90 h 9950"/>
                <a:gd name="connsiteX2" fmla="*/ 8353 w 10000"/>
                <a:gd name="connsiteY2" fmla="*/ 561 h 9950"/>
                <a:gd name="connsiteX3" fmla="*/ 8682 w 10000"/>
                <a:gd name="connsiteY3" fmla="*/ 969 h 9950"/>
                <a:gd name="connsiteX4" fmla="*/ 8631 w 10000"/>
                <a:gd name="connsiteY4" fmla="*/ 1264 h 9950"/>
                <a:gd name="connsiteX5" fmla="*/ 8426 w 10000"/>
                <a:gd name="connsiteY5" fmla="*/ 1938 h 9950"/>
                <a:gd name="connsiteX6" fmla="*/ 8537 w 10000"/>
                <a:gd name="connsiteY6" fmla="*/ 2194 h 9950"/>
                <a:gd name="connsiteX7" fmla="*/ 8572 w 10000"/>
                <a:gd name="connsiteY7" fmla="*/ 2502 h 9950"/>
                <a:gd name="connsiteX8" fmla="*/ 8976 w 10000"/>
                <a:gd name="connsiteY8" fmla="*/ 3011 h 9950"/>
                <a:gd name="connsiteX9" fmla="*/ 9458 w 10000"/>
                <a:gd name="connsiteY9" fmla="*/ 3329 h 9950"/>
                <a:gd name="connsiteX10" fmla="*/ 9561 w 10000"/>
                <a:gd name="connsiteY10" fmla="*/ 3930 h 9950"/>
                <a:gd name="connsiteX11" fmla="*/ 9743 w 10000"/>
                <a:gd name="connsiteY11" fmla="*/ 4286 h 9950"/>
                <a:gd name="connsiteX12" fmla="*/ 9890 w 10000"/>
                <a:gd name="connsiteY12" fmla="*/ 4542 h 9950"/>
                <a:gd name="connsiteX13" fmla="*/ 10000 w 10000"/>
                <a:gd name="connsiteY13" fmla="*/ 5307 h 9950"/>
                <a:gd name="connsiteX14" fmla="*/ 9781 w 10000"/>
                <a:gd name="connsiteY14" fmla="*/ 5765 h 9950"/>
                <a:gd name="connsiteX15" fmla="*/ 9670 w 10000"/>
                <a:gd name="connsiteY15" fmla="*/ 6022 h 9950"/>
                <a:gd name="connsiteX16" fmla="*/ 9670 w 10000"/>
                <a:gd name="connsiteY16" fmla="*/ 6480 h 9950"/>
                <a:gd name="connsiteX17" fmla="*/ 9233 w 10000"/>
                <a:gd name="connsiteY17" fmla="*/ 6428 h 9950"/>
                <a:gd name="connsiteX18" fmla="*/ 8902 w 10000"/>
                <a:gd name="connsiteY18" fmla="*/ 6684 h 9950"/>
                <a:gd name="connsiteX19" fmla="*/ 8756 w 10000"/>
                <a:gd name="connsiteY19" fmla="*/ 6888 h 9950"/>
                <a:gd name="connsiteX20" fmla="*/ 8572 w 10000"/>
                <a:gd name="connsiteY20" fmla="*/ 7296 h 9950"/>
                <a:gd name="connsiteX21" fmla="*/ 8609 w 10000"/>
                <a:gd name="connsiteY21" fmla="*/ 7656 h 9950"/>
                <a:gd name="connsiteX22" fmla="*/ 8793 w 10000"/>
                <a:gd name="connsiteY22" fmla="*/ 8266 h 9950"/>
                <a:gd name="connsiteX23" fmla="*/ 8537 w 10000"/>
                <a:gd name="connsiteY23" fmla="*/ 8625 h 9950"/>
                <a:gd name="connsiteX24" fmla="*/ 8170 w 10000"/>
                <a:gd name="connsiteY24" fmla="*/ 9439 h 9950"/>
                <a:gd name="connsiteX25" fmla="*/ 8097 w 10000"/>
                <a:gd name="connsiteY25" fmla="*/ 9694 h 9950"/>
                <a:gd name="connsiteX26" fmla="*/ 8134 w 10000"/>
                <a:gd name="connsiteY26" fmla="*/ 9950 h 9950"/>
                <a:gd name="connsiteX27" fmla="*/ 7766 w 10000"/>
                <a:gd name="connsiteY27" fmla="*/ 9643 h 9950"/>
                <a:gd name="connsiteX28" fmla="*/ 7546 w 10000"/>
                <a:gd name="connsiteY28" fmla="*/ 9542 h 9950"/>
                <a:gd name="connsiteX29" fmla="*/ 7400 w 10000"/>
                <a:gd name="connsiteY29" fmla="*/ 9439 h 9950"/>
                <a:gd name="connsiteX30" fmla="*/ 1502 w 10000"/>
                <a:gd name="connsiteY30" fmla="*/ 9643 h 9950"/>
                <a:gd name="connsiteX31" fmla="*/ 1428 w 10000"/>
                <a:gd name="connsiteY31" fmla="*/ 9185 h 9950"/>
                <a:gd name="connsiteX32" fmla="*/ 1428 w 10000"/>
                <a:gd name="connsiteY32" fmla="*/ 9085 h 9950"/>
                <a:gd name="connsiteX33" fmla="*/ 1428 w 10000"/>
                <a:gd name="connsiteY33" fmla="*/ 8726 h 9950"/>
                <a:gd name="connsiteX34" fmla="*/ 1466 w 10000"/>
                <a:gd name="connsiteY34" fmla="*/ 8421 h 9950"/>
                <a:gd name="connsiteX35" fmla="*/ 1392 w 10000"/>
                <a:gd name="connsiteY35" fmla="*/ 7961 h 9950"/>
                <a:gd name="connsiteX36" fmla="*/ 1246 w 10000"/>
                <a:gd name="connsiteY36" fmla="*/ 7397 h 9950"/>
                <a:gd name="connsiteX37" fmla="*/ 1173 w 10000"/>
                <a:gd name="connsiteY37" fmla="*/ 6991 h 9950"/>
                <a:gd name="connsiteX38" fmla="*/ 1356 w 10000"/>
                <a:gd name="connsiteY38" fmla="*/ 6684 h 9950"/>
                <a:gd name="connsiteX39" fmla="*/ 1062 w 10000"/>
                <a:gd name="connsiteY39" fmla="*/ 6226 h 9950"/>
                <a:gd name="connsiteX40" fmla="*/ 1062 w 10000"/>
                <a:gd name="connsiteY40" fmla="*/ 6124 h 9950"/>
                <a:gd name="connsiteX41" fmla="*/ 1100 w 10000"/>
                <a:gd name="connsiteY41" fmla="*/ 5614 h 9950"/>
                <a:gd name="connsiteX42" fmla="*/ 953 w 10000"/>
                <a:gd name="connsiteY42" fmla="*/ 5204 h 9950"/>
                <a:gd name="connsiteX43" fmla="*/ 696 w 10000"/>
                <a:gd name="connsiteY43" fmla="*/ 4388 h 9950"/>
                <a:gd name="connsiteX44" fmla="*/ 623 w 10000"/>
                <a:gd name="connsiteY44" fmla="*/ 3776 h 9950"/>
                <a:gd name="connsiteX45" fmla="*/ 623 w 10000"/>
                <a:gd name="connsiteY45" fmla="*/ 3367 h 9950"/>
                <a:gd name="connsiteX46" fmla="*/ 0 w 10000"/>
                <a:gd name="connsiteY46" fmla="*/ 2553 h 9950"/>
                <a:gd name="connsiteX47" fmla="*/ 477 w 10000"/>
                <a:gd name="connsiteY47" fmla="*/ 1990 h 9950"/>
                <a:gd name="connsiteX48" fmla="*/ 477 w 10000"/>
                <a:gd name="connsiteY48" fmla="*/ 1736 h 9950"/>
                <a:gd name="connsiteX49" fmla="*/ 477 w 10000"/>
                <a:gd name="connsiteY49" fmla="*/ 969 h 9950"/>
                <a:gd name="connsiteX50" fmla="*/ 147 w 10000"/>
                <a:gd name="connsiteY50" fmla="*/ 459 h 9950"/>
                <a:gd name="connsiteX51" fmla="*/ 257 w 10000"/>
                <a:gd name="connsiteY51" fmla="*/ 0 h 9950"/>
                <a:gd name="connsiteX0" fmla="*/ 257 w 10000"/>
                <a:gd name="connsiteY0" fmla="*/ 0 h 9753"/>
                <a:gd name="connsiteX1" fmla="*/ 8448 w 10000"/>
                <a:gd name="connsiteY1" fmla="*/ 90 h 9753"/>
                <a:gd name="connsiteX2" fmla="*/ 8353 w 10000"/>
                <a:gd name="connsiteY2" fmla="*/ 564 h 9753"/>
                <a:gd name="connsiteX3" fmla="*/ 8682 w 10000"/>
                <a:gd name="connsiteY3" fmla="*/ 974 h 9753"/>
                <a:gd name="connsiteX4" fmla="*/ 8631 w 10000"/>
                <a:gd name="connsiteY4" fmla="*/ 1270 h 9753"/>
                <a:gd name="connsiteX5" fmla="*/ 8426 w 10000"/>
                <a:gd name="connsiteY5" fmla="*/ 1948 h 9753"/>
                <a:gd name="connsiteX6" fmla="*/ 8537 w 10000"/>
                <a:gd name="connsiteY6" fmla="*/ 2205 h 9753"/>
                <a:gd name="connsiteX7" fmla="*/ 8572 w 10000"/>
                <a:gd name="connsiteY7" fmla="*/ 2515 h 9753"/>
                <a:gd name="connsiteX8" fmla="*/ 8976 w 10000"/>
                <a:gd name="connsiteY8" fmla="*/ 3026 h 9753"/>
                <a:gd name="connsiteX9" fmla="*/ 9458 w 10000"/>
                <a:gd name="connsiteY9" fmla="*/ 3346 h 9753"/>
                <a:gd name="connsiteX10" fmla="*/ 9561 w 10000"/>
                <a:gd name="connsiteY10" fmla="*/ 3950 h 9753"/>
                <a:gd name="connsiteX11" fmla="*/ 9743 w 10000"/>
                <a:gd name="connsiteY11" fmla="*/ 4308 h 9753"/>
                <a:gd name="connsiteX12" fmla="*/ 9890 w 10000"/>
                <a:gd name="connsiteY12" fmla="*/ 4565 h 9753"/>
                <a:gd name="connsiteX13" fmla="*/ 10000 w 10000"/>
                <a:gd name="connsiteY13" fmla="*/ 5334 h 9753"/>
                <a:gd name="connsiteX14" fmla="*/ 9781 w 10000"/>
                <a:gd name="connsiteY14" fmla="*/ 5794 h 9753"/>
                <a:gd name="connsiteX15" fmla="*/ 9670 w 10000"/>
                <a:gd name="connsiteY15" fmla="*/ 6052 h 9753"/>
                <a:gd name="connsiteX16" fmla="*/ 9670 w 10000"/>
                <a:gd name="connsiteY16" fmla="*/ 6513 h 9753"/>
                <a:gd name="connsiteX17" fmla="*/ 9233 w 10000"/>
                <a:gd name="connsiteY17" fmla="*/ 6460 h 9753"/>
                <a:gd name="connsiteX18" fmla="*/ 8902 w 10000"/>
                <a:gd name="connsiteY18" fmla="*/ 6718 h 9753"/>
                <a:gd name="connsiteX19" fmla="*/ 8756 w 10000"/>
                <a:gd name="connsiteY19" fmla="*/ 6923 h 9753"/>
                <a:gd name="connsiteX20" fmla="*/ 8572 w 10000"/>
                <a:gd name="connsiteY20" fmla="*/ 7333 h 9753"/>
                <a:gd name="connsiteX21" fmla="*/ 8609 w 10000"/>
                <a:gd name="connsiteY21" fmla="*/ 7694 h 9753"/>
                <a:gd name="connsiteX22" fmla="*/ 8793 w 10000"/>
                <a:gd name="connsiteY22" fmla="*/ 8308 h 9753"/>
                <a:gd name="connsiteX23" fmla="*/ 8537 w 10000"/>
                <a:gd name="connsiteY23" fmla="*/ 8668 h 9753"/>
                <a:gd name="connsiteX24" fmla="*/ 8170 w 10000"/>
                <a:gd name="connsiteY24" fmla="*/ 9486 h 9753"/>
                <a:gd name="connsiteX25" fmla="*/ 8097 w 10000"/>
                <a:gd name="connsiteY25" fmla="*/ 9743 h 9753"/>
                <a:gd name="connsiteX26" fmla="*/ 7766 w 10000"/>
                <a:gd name="connsiteY26" fmla="*/ 9691 h 9753"/>
                <a:gd name="connsiteX27" fmla="*/ 7546 w 10000"/>
                <a:gd name="connsiteY27" fmla="*/ 9590 h 9753"/>
                <a:gd name="connsiteX28" fmla="*/ 7400 w 10000"/>
                <a:gd name="connsiteY28" fmla="*/ 9486 h 9753"/>
                <a:gd name="connsiteX29" fmla="*/ 1502 w 10000"/>
                <a:gd name="connsiteY29" fmla="*/ 9691 h 9753"/>
                <a:gd name="connsiteX30" fmla="*/ 1428 w 10000"/>
                <a:gd name="connsiteY30" fmla="*/ 9231 h 9753"/>
                <a:gd name="connsiteX31" fmla="*/ 1428 w 10000"/>
                <a:gd name="connsiteY31" fmla="*/ 9131 h 9753"/>
                <a:gd name="connsiteX32" fmla="*/ 1428 w 10000"/>
                <a:gd name="connsiteY32" fmla="*/ 8770 h 9753"/>
                <a:gd name="connsiteX33" fmla="*/ 1466 w 10000"/>
                <a:gd name="connsiteY33" fmla="*/ 8463 h 9753"/>
                <a:gd name="connsiteX34" fmla="*/ 1392 w 10000"/>
                <a:gd name="connsiteY34" fmla="*/ 8001 h 9753"/>
                <a:gd name="connsiteX35" fmla="*/ 1246 w 10000"/>
                <a:gd name="connsiteY35" fmla="*/ 7434 h 9753"/>
                <a:gd name="connsiteX36" fmla="*/ 1173 w 10000"/>
                <a:gd name="connsiteY36" fmla="*/ 7026 h 9753"/>
                <a:gd name="connsiteX37" fmla="*/ 1356 w 10000"/>
                <a:gd name="connsiteY37" fmla="*/ 6718 h 9753"/>
                <a:gd name="connsiteX38" fmla="*/ 1062 w 10000"/>
                <a:gd name="connsiteY38" fmla="*/ 6257 h 9753"/>
                <a:gd name="connsiteX39" fmla="*/ 1062 w 10000"/>
                <a:gd name="connsiteY39" fmla="*/ 6155 h 9753"/>
                <a:gd name="connsiteX40" fmla="*/ 1100 w 10000"/>
                <a:gd name="connsiteY40" fmla="*/ 5642 h 9753"/>
                <a:gd name="connsiteX41" fmla="*/ 953 w 10000"/>
                <a:gd name="connsiteY41" fmla="*/ 5230 h 9753"/>
                <a:gd name="connsiteX42" fmla="*/ 696 w 10000"/>
                <a:gd name="connsiteY42" fmla="*/ 4410 h 9753"/>
                <a:gd name="connsiteX43" fmla="*/ 623 w 10000"/>
                <a:gd name="connsiteY43" fmla="*/ 3795 h 9753"/>
                <a:gd name="connsiteX44" fmla="*/ 623 w 10000"/>
                <a:gd name="connsiteY44" fmla="*/ 3384 h 9753"/>
                <a:gd name="connsiteX45" fmla="*/ 0 w 10000"/>
                <a:gd name="connsiteY45" fmla="*/ 2566 h 9753"/>
                <a:gd name="connsiteX46" fmla="*/ 477 w 10000"/>
                <a:gd name="connsiteY46" fmla="*/ 2000 h 9753"/>
                <a:gd name="connsiteX47" fmla="*/ 477 w 10000"/>
                <a:gd name="connsiteY47" fmla="*/ 1745 h 9753"/>
                <a:gd name="connsiteX48" fmla="*/ 477 w 10000"/>
                <a:gd name="connsiteY48" fmla="*/ 974 h 9753"/>
                <a:gd name="connsiteX49" fmla="*/ 147 w 10000"/>
                <a:gd name="connsiteY49" fmla="*/ 461 h 9753"/>
                <a:gd name="connsiteX50" fmla="*/ 257 w 10000"/>
                <a:gd name="connsiteY50" fmla="*/ 0 h 9753"/>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428 w 10000"/>
                <a:gd name="connsiteY30" fmla="*/ 9362 h 10000"/>
                <a:gd name="connsiteX31" fmla="*/ 1428 w 10000"/>
                <a:gd name="connsiteY31" fmla="*/ 8992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428 w 10000"/>
                <a:gd name="connsiteY31" fmla="*/ 8992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466 w 10000"/>
                <a:gd name="connsiteY32" fmla="*/ 8677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392 w 10000"/>
                <a:gd name="connsiteY33" fmla="*/ 8204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356 w 10000"/>
                <a:gd name="connsiteY36" fmla="*/ 68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147 w 10000"/>
                <a:gd name="connsiteY48" fmla="*/ 473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532 w 10000"/>
                <a:gd name="connsiteY48" fmla="*/ 549 h 10000"/>
                <a:gd name="connsiteX49" fmla="*/ 257 w 10000"/>
                <a:gd name="connsiteY49" fmla="*/ 0 h 10000"/>
                <a:gd name="connsiteX0" fmla="*/ 257 w 10000"/>
                <a:gd name="connsiteY0" fmla="*/ 0 h 10000"/>
                <a:gd name="connsiteX1" fmla="*/ 8448 w 10000"/>
                <a:gd name="connsiteY1" fmla="*/ 92 h 10000"/>
                <a:gd name="connsiteX2" fmla="*/ 8353 w 10000"/>
                <a:gd name="connsiteY2" fmla="*/ 578 h 10000"/>
                <a:gd name="connsiteX3" fmla="*/ 8682 w 10000"/>
                <a:gd name="connsiteY3" fmla="*/ 999 h 10000"/>
                <a:gd name="connsiteX4" fmla="*/ 8631 w 10000"/>
                <a:gd name="connsiteY4" fmla="*/ 1302 h 10000"/>
                <a:gd name="connsiteX5" fmla="*/ 8426 w 10000"/>
                <a:gd name="connsiteY5" fmla="*/ 1997 h 10000"/>
                <a:gd name="connsiteX6" fmla="*/ 8537 w 10000"/>
                <a:gd name="connsiteY6" fmla="*/ 2261 h 10000"/>
                <a:gd name="connsiteX7" fmla="*/ 8572 w 10000"/>
                <a:gd name="connsiteY7" fmla="*/ 2579 h 10000"/>
                <a:gd name="connsiteX8" fmla="*/ 8976 w 10000"/>
                <a:gd name="connsiteY8" fmla="*/ 3103 h 10000"/>
                <a:gd name="connsiteX9" fmla="*/ 9458 w 10000"/>
                <a:gd name="connsiteY9" fmla="*/ 3431 h 10000"/>
                <a:gd name="connsiteX10" fmla="*/ 9561 w 10000"/>
                <a:gd name="connsiteY10" fmla="*/ 4050 h 10000"/>
                <a:gd name="connsiteX11" fmla="*/ 9743 w 10000"/>
                <a:gd name="connsiteY11" fmla="*/ 4417 h 10000"/>
                <a:gd name="connsiteX12" fmla="*/ 9890 w 10000"/>
                <a:gd name="connsiteY12" fmla="*/ 4681 h 10000"/>
                <a:gd name="connsiteX13" fmla="*/ 10000 w 10000"/>
                <a:gd name="connsiteY13" fmla="*/ 5469 h 10000"/>
                <a:gd name="connsiteX14" fmla="*/ 9781 w 10000"/>
                <a:gd name="connsiteY14" fmla="*/ 5941 h 10000"/>
                <a:gd name="connsiteX15" fmla="*/ 9670 w 10000"/>
                <a:gd name="connsiteY15" fmla="*/ 6205 h 10000"/>
                <a:gd name="connsiteX16" fmla="*/ 9670 w 10000"/>
                <a:gd name="connsiteY16" fmla="*/ 6678 h 10000"/>
                <a:gd name="connsiteX17" fmla="*/ 9233 w 10000"/>
                <a:gd name="connsiteY17" fmla="*/ 6624 h 10000"/>
                <a:gd name="connsiteX18" fmla="*/ 8902 w 10000"/>
                <a:gd name="connsiteY18" fmla="*/ 6888 h 10000"/>
                <a:gd name="connsiteX19" fmla="*/ 8756 w 10000"/>
                <a:gd name="connsiteY19" fmla="*/ 7098 h 10000"/>
                <a:gd name="connsiteX20" fmla="*/ 8572 w 10000"/>
                <a:gd name="connsiteY20" fmla="*/ 7519 h 10000"/>
                <a:gd name="connsiteX21" fmla="*/ 8609 w 10000"/>
                <a:gd name="connsiteY21" fmla="*/ 7889 h 10000"/>
                <a:gd name="connsiteX22" fmla="*/ 8793 w 10000"/>
                <a:gd name="connsiteY22" fmla="*/ 8518 h 10000"/>
                <a:gd name="connsiteX23" fmla="*/ 8537 w 10000"/>
                <a:gd name="connsiteY23" fmla="*/ 8888 h 10000"/>
                <a:gd name="connsiteX24" fmla="*/ 8170 w 10000"/>
                <a:gd name="connsiteY24" fmla="*/ 9726 h 10000"/>
                <a:gd name="connsiteX25" fmla="*/ 8097 w 10000"/>
                <a:gd name="connsiteY25" fmla="*/ 9990 h 10000"/>
                <a:gd name="connsiteX26" fmla="*/ 7766 w 10000"/>
                <a:gd name="connsiteY26" fmla="*/ 9936 h 10000"/>
                <a:gd name="connsiteX27" fmla="*/ 7400 w 10000"/>
                <a:gd name="connsiteY27" fmla="*/ 9726 h 10000"/>
                <a:gd name="connsiteX28" fmla="*/ 1502 w 10000"/>
                <a:gd name="connsiteY28" fmla="*/ 9936 h 10000"/>
                <a:gd name="connsiteX29" fmla="*/ 1428 w 10000"/>
                <a:gd name="connsiteY29" fmla="*/ 9465 h 10000"/>
                <a:gd name="connsiteX30" fmla="*/ 1223 w 10000"/>
                <a:gd name="connsiteY30" fmla="*/ 9322 h 10000"/>
                <a:gd name="connsiteX31" fmla="*/ 1120 w 10000"/>
                <a:gd name="connsiteY31" fmla="*/ 8931 h 10000"/>
                <a:gd name="connsiteX32" fmla="*/ 1145 w 10000"/>
                <a:gd name="connsiteY32" fmla="*/ 8453 h 10000"/>
                <a:gd name="connsiteX33" fmla="*/ 1167 w 10000"/>
                <a:gd name="connsiteY33" fmla="*/ 8079 h 10000"/>
                <a:gd name="connsiteX34" fmla="*/ 1246 w 10000"/>
                <a:gd name="connsiteY34" fmla="*/ 7622 h 10000"/>
                <a:gd name="connsiteX35" fmla="*/ 1173 w 10000"/>
                <a:gd name="connsiteY35" fmla="*/ 7204 h 10000"/>
                <a:gd name="connsiteX36" fmla="*/ 1051 w 10000"/>
                <a:gd name="connsiteY36" fmla="*/ 6788 h 10000"/>
                <a:gd name="connsiteX37" fmla="*/ 1062 w 10000"/>
                <a:gd name="connsiteY37" fmla="*/ 6415 h 10000"/>
                <a:gd name="connsiteX38" fmla="*/ 1062 w 10000"/>
                <a:gd name="connsiteY38" fmla="*/ 6311 h 10000"/>
                <a:gd name="connsiteX39" fmla="*/ 1100 w 10000"/>
                <a:gd name="connsiteY39" fmla="*/ 5785 h 10000"/>
                <a:gd name="connsiteX40" fmla="*/ 953 w 10000"/>
                <a:gd name="connsiteY40" fmla="*/ 5362 h 10000"/>
                <a:gd name="connsiteX41" fmla="*/ 696 w 10000"/>
                <a:gd name="connsiteY41" fmla="*/ 4522 h 10000"/>
                <a:gd name="connsiteX42" fmla="*/ 623 w 10000"/>
                <a:gd name="connsiteY42" fmla="*/ 3891 h 10000"/>
                <a:gd name="connsiteX43" fmla="*/ 623 w 10000"/>
                <a:gd name="connsiteY43" fmla="*/ 3470 h 10000"/>
                <a:gd name="connsiteX44" fmla="*/ 0 w 10000"/>
                <a:gd name="connsiteY44" fmla="*/ 2631 h 10000"/>
                <a:gd name="connsiteX45" fmla="*/ 477 w 10000"/>
                <a:gd name="connsiteY45" fmla="*/ 2051 h 10000"/>
                <a:gd name="connsiteX46" fmla="*/ 477 w 10000"/>
                <a:gd name="connsiteY46" fmla="*/ 1789 h 10000"/>
                <a:gd name="connsiteX47" fmla="*/ 477 w 10000"/>
                <a:gd name="connsiteY47" fmla="*/ 999 h 10000"/>
                <a:gd name="connsiteX48" fmla="*/ 532 w 10000"/>
                <a:gd name="connsiteY48" fmla="*/ 549 h 10000"/>
                <a:gd name="connsiteX49" fmla="*/ 4732 w 10000"/>
                <a:gd name="connsiteY49" fmla="*/ 478 h 10000"/>
                <a:gd name="connsiteX0" fmla="*/ 8448 w 10000"/>
                <a:gd name="connsiteY0" fmla="*/ 0 h 9908"/>
                <a:gd name="connsiteX1" fmla="*/ 8353 w 10000"/>
                <a:gd name="connsiteY1" fmla="*/ 486 h 9908"/>
                <a:gd name="connsiteX2" fmla="*/ 8682 w 10000"/>
                <a:gd name="connsiteY2" fmla="*/ 907 h 9908"/>
                <a:gd name="connsiteX3" fmla="*/ 8631 w 10000"/>
                <a:gd name="connsiteY3" fmla="*/ 1210 h 9908"/>
                <a:gd name="connsiteX4" fmla="*/ 8426 w 10000"/>
                <a:gd name="connsiteY4" fmla="*/ 1905 h 9908"/>
                <a:gd name="connsiteX5" fmla="*/ 8537 w 10000"/>
                <a:gd name="connsiteY5" fmla="*/ 2169 h 9908"/>
                <a:gd name="connsiteX6" fmla="*/ 8572 w 10000"/>
                <a:gd name="connsiteY6" fmla="*/ 2487 h 9908"/>
                <a:gd name="connsiteX7" fmla="*/ 8976 w 10000"/>
                <a:gd name="connsiteY7" fmla="*/ 3011 h 9908"/>
                <a:gd name="connsiteX8" fmla="*/ 9458 w 10000"/>
                <a:gd name="connsiteY8" fmla="*/ 3339 h 9908"/>
                <a:gd name="connsiteX9" fmla="*/ 9561 w 10000"/>
                <a:gd name="connsiteY9" fmla="*/ 3958 h 9908"/>
                <a:gd name="connsiteX10" fmla="*/ 9743 w 10000"/>
                <a:gd name="connsiteY10" fmla="*/ 4325 h 9908"/>
                <a:gd name="connsiteX11" fmla="*/ 9890 w 10000"/>
                <a:gd name="connsiteY11" fmla="*/ 4589 h 9908"/>
                <a:gd name="connsiteX12" fmla="*/ 10000 w 10000"/>
                <a:gd name="connsiteY12" fmla="*/ 5377 h 9908"/>
                <a:gd name="connsiteX13" fmla="*/ 9781 w 10000"/>
                <a:gd name="connsiteY13" fmla="*/ 5849 h 9908"/>
                <a:gd name="connsiteX14" fmla="*/ 9670 w 10000"/>
                <a:gd name="connsiteY14" fmla="*/ 6113 h 9908"/>
                <a:gd name="connsiteX15" fmla="*/ 9670 w 10000"/>
                <a:gd name="connsiteY15" fmla="*/ 6586 h 9908"/>
                <a:gd name="connsiteX16" fmla="*/ 9233 w 10000"/>
                <a:gd name="connsiteY16" fmla="*/ 6532 h 9908"/>
                <a:gd name="connsiteX17" fmla="*/ 8902 w 10000"/>
                <a:gd name="connsiteY17" fmla="*/ 6796 h 9908"/>
                <a:gd name="connsiteX18" fmla="*/ 8756 w 10000"/>
                <a:gd name="connsiteY18" fmla="*/ 7006 h 9908"/>
                <a:gd name="connsiteX19" fmla="*/ 8572 w 10000"/>
                <a:gd name="connsiteY19" fmla="*/ 7427 h 9908"/>
                <a:gd name="connsiteX20" fmla="*/ 8609 w 10000"/>
                <a:gd name="connsiteY20" fmla="*/ 7797 h 9908"/>
                <a:gd name="connsiteX21" fmla="*/ 8793 w 10000"/>
                <a:gd name="connsiteY21" fmla="*/ 8426 h 9908"/>
                <a:gd name="connsiteX22" fmla="*/ 8537 w 10000"/>
                <a:gd name="connsiteY22" fmla="*/ 8796 h 9908"/>
                <a:gd name="connsiteX23" fmla="*/ 8170 w 10000"/>
                <a:gd name="connsiteY23" fmla="*/ 9634 h 9908"/>
                <a:gd name="connsiteX24" fmla="*/ 8097 w 10000"/>
                <a:gd name="connsiteY24" fmla="*/ 9898 h 9908"/>
                <a:gd name="connsiteX25" fmla="*/ 7766 w 10000"/>
                <a:gd name="connsiteY25" fmla="*/ 9844 h 9908"/>
                <a:gd name="connsiteX26" fmla="*/ 7400 w 10000"/>
                <a:gd name="connsiteY26" fmla="*/ 9634 h 9908"/>
                <a:gd name="connsiteX27" fmla="*/ 1502 w 10000"/>
                <a:gd name="connsiteY27" fmla="*/ 9844 h 9908"/>
                <a:gd name="connsiteX28" fmla="*/ 1428 w 10000"/>
                <a:gd name="connsiteY28" fmla="*/ 9373 h 9908"/>
                <a:gd name="connsiteX29" fmla="*/ 1223 w 10000"/>
                <a:gd name="connsiteY29" fmla="*/ 9230 h 9908"/>
                <a:gd name="connsiteX30" fmla="*/ 1120 w 10000"/>
                <a:gd name="connsiteY30" fmla="*/ 8839 h 9908"/>
                <a:gd name="connsiteX31" fmla="*/ 1145 w 10000"/>
                <a:gd name="connsiteY31" fmla="*/ 8361 h 9908"/>
                <a:gd name="connsiteX32" fmla="*/ 1167 w 10000"/>
                <a:gd name="connsiteY32" fmla="*/ 7987 h 9908"/>
                <a:gd name="connsiteX33" fmla="*/ 1246 w 10000"/>
                <a:gd name="connsiteY33" fmla="*/ 7530 h 9908"/>
                <a:gd name="connsiteX34" fmla="*/ 1173 w 10000"/>
                <a:gd name="connsiteY34" fmla="*/ 7112 h 9908"/>
                <a:gd name="connsiteX35" fmla="*/ 1051 w 10000"/>
                <a:gd name="connsiteY35" fmla="*/ 6696 h 9908"/>
                <a:gd name="connsiteX36" fmla="*/ 1062 w 10000"/>
                <a:gd name="connsiteY36" fmla="*/ 6323 h 9908"/>
                <a:gd name="connsiteX37" fmla="*/ 1062 w 10000"/>
                <a:gd name="connsiteY37" fmla="*/ 6219 h 9908"/>
                <a:gd name="connsiteX38" fmla="*/ 1100 w 10000"/>
                <a:gd name="connsiteY38" fmla="*/ 5693 h 9908"/>
                <a:gd name="connsiteX39" fmla="*/ 953 w 10000"/>
                <a:gd name="connsiteY39" fmla="*/ 5270 h 9908"/>
                <a:gd name="connsiteX40" fmla="*/ 696 w 10000"/>
                <a:gd name="connsiteY40" fmla="*/ 4430 h 9908"/>
                <a:gd name="connsiteX41" fmla="*/ 623 w 10000"/>
                <a:gd name="connsiteY41" fmla="*/ 3799 h 9908"/>
                <a:gd name="connsiteX42" fmla="*/ 623 w 10000"/>
                <a:gd name="connsiteY42" fmla="*/ 3378 h 9908"/>
                <a:gd name="connsiteX43" fmla="*/ 0 w 10000"/>
                <a:gd name="connsiteY43" fmla="*/ 2539 h 9908"/>
                <a:gd name="connsiteX44" fmla="*/ 477 w 10000"/>
                <a:gd name="connsiteY44" fmla="*/ 1959 h 9908"/>
                <a:gd name="connsiteX45" fmla="*/ 477 w 10000"/>
                <a:gd name="connsiteY45" fmla="*/ 1697 h 9908"/>
                <a:gd name="connsiteX46" fmla="*/ 477 w 10000"/>
                <a:gd name="connsiteY46" fmla="*/ 907 h 9908"/>
                <a:gd name="connsiteX47" fmla="*/ 532 w 10000"/>
                <a:gd name="connsiteY47" fmla="*/ 457 h 9908"/>
                <a:gd name="connsiteX48" fmla="*/ 4732 w 10000"/>
                <a:gd name="connsiteY48" fmla="*/ 386 h 9908"/>
                <a:gd name="connsiteX0" fmla="*/ 8448 w 10000"/>
                <a:gd name="connsiteY0" fmla="*/ 79 h 10079"/>
                <a:gd name="connsiteX1" fmla="*/ 8353 w 10000"/>
                <a:gd name="connsiteY1" fmla="*/ 570 h 10079"/>
                <a:gd name="connsiteX2" fmla="*/ 8682 w 10000"/>
                <a:gd name="connsiteY2" fmla="*/ 994 h 10079"/>
                <a:gd name="connsiteX3" fmla="*/ 8631 w 10000"/>
                <a:gd name="connsiteY3" fmla="*/ 1300 h 10079"/>
                <a:gd name="connsiteX4" fmla="*/ 8426 w 10000"/>
                <a:gd name="connsiteY4" fmla="*/ 2002 h 10079"/>
                <a:gd name="connsiteX5" fmla="*/ 8537 w 10000"/>
                <a:gd name="connsiteY5" fmla="*/ 2268 h 10079"/>
                <a:gd name="connsiteX6" fmla="*/ 8572 w 10000"/>
                <a:gd name="connsiteY6" fmla="*/ 2589 h 10079"/>
                <a:gd name="connsiteX7" fmla="*/ 8976 w 10000"/>
                <a:gd name="connsiteY7" fmla="*/ 3118 h 10079"/>
                <a:gd name="connsiteX8" fmla="*/ 9458 w 10000"/>
                <a:gd name="connsiteY8" fmla="*/ 3449 h 10079"/>
                <a:gd name="connsiteX9" fmla="*/ 9561 w 10000"/>
                <a:gd name="connsiteY9" fmla="*/ 4074 h 10079"/>
                <a:gd name="connsiteX10" fmla="*/ 9743 w 10000"/>
                <a:gd name="connsiteY10" fmla="*/ 4444 h 10079"/>
                <a:gd name="connsiteX11" fmla="*/ 9890 w 10000"/>
                <a:gd name="connsiteY11" fmla="*/ 4711 h 10079"/>
                <a:gd name="connsiteX12" fmla="*/ 10000 w 10000"/>
                <a:gd name="connsiteY12" fmla="*/ 5506 h 10079"/>
                <a:gd name="connsiteX13" fmla="*/ 9781 w 10000"/>
                <a:gd name="connsiteY13" fmla="*/ 5982 h 10079"/>
                <a:gd name="connsiteX14" fmla="*/ 9670 w 10000"/>
                <a:gd name="connsiteY14" fmla="*/ 6249 h 10079"/>
                <a:gd name="connsiteX15" fmla="*/ 9670 w 10000"/>
                <a:gd name="connsiteY15" fmla="*/ 6726 h 10079"/>
                <a:gd name="connsiteX16" fmla="*/ 9233 w 10000"/>
                <a:gd name="connsiteY16" fmla="*/ 6672 h 10079"/>
                <a:gd name="connsiteX17" fmla="*/ 8902 w 10000"/>
                <a:gd name="connsiteY17" fmla="*/ 6938 h 10079"/>
                <a:gd name="connsiteX18" fmla="*/ 8756 w 10000"/>
                <a:gd name="connsiteY18" fmla="*/ 7150 h 10079"/>
                <a:gd name="connsiteX19" fmla="*/ 8572 w 10000"/>
                <a:gd name="connsiteY19" fmla="*/ 7575 h 10079"/>
                <a:gd name="connsiteX20" fmla="*/ 8609 w 10000"/>
                <a:gd name="connsiteY20" fmla="*/ 7948 h 10079"/>
                <a:gd name="connsiteX21" fmla="*/ 8793 w 10000"/>
                <a:gd name="connsiteY21" fmla="*/ 8583 h 10079"/>
                <a:gd name="connsiteX22" fmla="*/ 8537 w 10000"/>
                <a:gd name="connsiteY22" fmla="*/ 8957 h 10079"/>
                <a:gd name="connsiteX23" fmla="*/ 8170 w 10000"/>
                <a:gd name="connsiteY23" fmla="*/ 9802 h 10079"/>
                <a:gd name="connsiteX24" fmla="*/ 8097 w 10000"/>
                <a:gd name="connsiteY24" fmla="*/ 10069 h 10079"/>
                <a:gd name="connsiteX25" fmla="*/ 7766 w 10000"/>
                <a:gd name="connsiteY25" fmla="*/ 10014 h 10079"/>
                <a:gd name="connsiteX26" fmla="*/ 7400 w 10000"/>
                <a:gd name="connsiteY26" fmla="*/ 9802 h 10079"/>
                <a:gd name="connsiteX27" fmla="*/ 1502 w 10000"/>
                <a:gd name="connsiteY27" fmla="*/ 10014 h 10079"/>
                <a:gd name="connsiteX28" fmla="*/ 1428 w 10000"/>
                <a:gd name="connsiteY28" fmla="*/ 9539 h 10079"/>
                <a:gd name="connsiteX29" fmla="*/ 1223 w 10000"/>
                <a:gd name="connsiteY29" fmla="*/ 9395 h 10079"/>
                <a:gd name="connsiteX30" fmla="*/ 1120 w 10000"/>
                <a:gd name="connsiteY30" fmla="*/ 9000 h 10079"/>
                <a:gd name="connsiteX31" fmla="*/ 1145 w 10000"/>
                <a:gd name="connsiteY31" fmla="*/ 8518 h 10079"/>
                <a:gd name="connsiteX32" fmla="*/ 1167 w 10000"/>
                <a:gd name="connsiteY32" fmla="*/ 8140 h 10079"/>
                <a:gd name="connsiteX33" fmla="*/ 1246 w 10000"/>
                <a:gd name="connsiteY33" fmla="*/ 7679 h 10079"/>
                <a:gd name="connsiteX34" fmla="*/ 1173 w 10000"/>
                <a:gd name="connsiteY34" fmla="*/ 7257 h 10079"/>
                <a:gd name="connsiteX35" fmla="*/ 1051 w 10000"/>
                <a:gd name="connsiteY35" fmla="*/ 6837 h 10079"/>
                <a:gd name="connsiteX36" fmla="*/ 1062 w 10000"/>
                <a:gd name="connsiteY36" fmla="*/ 6461 h 10079"/>
                <a:gd name="connsiteX37" fmla="*/ 1062 w 10000"/>
                <a:gd name="connsiteY37" fmla="*/ 6356 h 10079"/>
                <a:gd name="connsiteX38" fmla="*/ 1100 w 10000"/>
                <a:gd name="connsiteY38" fmla="*/ 5825 h 10079"/>
                <a:gd name="connsiteX39" fmla="*/ 953 w 10000"/>
                <a:gd name="connsiteY39" fmla="*/ 5398 h 10079"/>
                <a:gd name="connsiteX40" fmla="*/ 696 w 10000"/>
                <a:gd name="connsiteY40" fmla="*/ 4550 h 10079"/>
                <a:gd name="connsiteX41" fmla="*/ 623 w 10000"/>
                <a:gd name="connsiteY41" fmla="*/ 3913 h 10079"/>
                <a:gd name="connsiteX42" fmla="*/ 623 w 10000"/>
                <a:gd name="connsiteY42" fmla="*/ 3488 h 10079"/>
                <a:gd name="connsiteX43" fmla="*/ 0 w 10000"/>
                <a:gd name="connsiteY43" fmla="*/ 2642 h 10079"/>
                <a:gd name="connsiteX44" fmla="*/ 477 w 10000"/>
                <a:gd name="connsiteY44" fmla="*/ 2056 h 10079"/>
                <a:gd name="connsiteX45" fmla="*/ 477 w 10000"/>
                <a:gd name="connsiteY45" fmla="*/ 1792 h 10079"/>
                <a:gd name="connsiteX46" fmla="*/ 477 w 10000"/>
                <a:gd name="connsiteY46" fmla="*/ 994 h 10079"/>
                <a:gd name="connsiteX47" fmla="*/ 575 w 10000"/>
                <a:gd name="connsiteY47" fmla="*/ 21 h 10079"/>
                <a:gd name="connsiteX48" fmla="*/ 4732 w 10000"/>
                <a:gd name="connsiteY48" fmla="*/ 469 h 10079"/>
                <a:gd name="connsiteX0" fmla="*/ 8448 w 10000"/>
                <a:gd name="connsiteY0" fmla="*/ 87 h 10087"/>
                <a:gd name="connsiteX1" fmla="*/ 8353 w 10000"/>
                <a:gd name="connsiteY1" fmla="*/ 578 h 10087"/>
                <a:gd name="connsiteX2" fmla="*/ 8682 w 10000"/>
                <a:gd name="connsiteY2" fmla="*/ 1002 h 10087"/>
                <a:gd name="connsiteX3" fmla="*/ 8631 w 10000"/>
                <a:gd name="connsiteY3" fmla="*/ 1308 h 10087"/>
                <a:gd name="connsiteX4" fmla="*/ 8426 w 10000"/>
                <a:gd name="connsiteY4" fmla="*/ 2010 h 10087"/>
                <a:gd name="connsiteX5" fmla="*/ 8537 w 10000"/>
                <a:gd name="connsiteY5" fmla="*/ 2276 h 10087"/>
                <a:gd name="connsiteX6" fmla="*/ 8572 w 10000"/>
                <a:gd name="connsiteY6" fmla="*/ 2597 h 10087"/>
                <a:gd name="connsiteX7" fmla="*/ 8976 w 10000"/>
                <a:gd name="connsiteY7" fmla="*/ 3126 h 10087"/>
                <a:gd name="connsiteX8" fmla="*/ 9458 w 10000"/>
                <a:gd name="connsiteY8" fmla="*/ 3457 h 10087"/>
                <a:gd name="connsiteX9" fmla="*/ 9561 w 10000"/>
                <a:gd name="connsiteY9" fmla="*/ 4082 h 10087"/>
                <a:gd name="connsiteX10" fmla="*/ 9743 w 10000"/>
                <a:gd name="connsiteY10" fmla="*/ 4452 h 10087"/>
                <a:gd name="connsiteX11" fmla="*/ 9890 w 10000"/>
                <a:gd name="connsiteY11" fmla="*/ 4719 h 10087"/>
                <a:gd name="connsiteX12" fmla="*/ 10000 w 10000"/>
                <a:gd name="connsiteY12" fmla="*/ 5514 h 10087"/>
                <a:gd name="connsiteX13" fmla="*/ 9781 w 10000"/>
                <a:gd name="connsiteY13" fmla="*/ 5990 h 10087"/>
                <a:gd name="connsiteX14" fmla="*/ 9670 w 10000"/>
                <a:gd name="connsiteY14" fmla="*/ 6257 h 10087"/>
                <a:gd name="connsiteX15" fmla="*/ 9670 w 10000"/>
                <a:gd name="connsiteY15" fmla="*/ 6734 h 10087"/>
                <a:gd name="connsiteX16" fmla="*/ 9233 w 10000"/>
                <a:gd name="connsiteY16" fmla="*/ 6680 h 10087"/>
                <a:gd name="connsiteX17" fmla="*/ 8902 w 10000"/>
                <a:gd name="connsiteY17" fmla="*/ 6946 h 10087"/>
                <a:gd name="connsiteX18" fmla="*/ 8756 w 10000"/>
                <a:gd name="connsiteY18" fmla="*/ 7158 h 10087"/>
                <a:gd name="connsiteX19" fmla="*/ 8572 w 10000"/>
                <a:gd name="connsiteY19" fmla="*/ 7583 h 10087"/>
                <a:gd name="connsiteX20" fmla="*/ 8609 w 10000"/>
                <a:gd name="connsiteY20" fmla="*/ 7956 h 10087"/>
                <a:gd name="connsiteX21" fmla="*/ 8793 w 10000"/>
                <a:gd name="connsiteY21" fmla="*/ 8591 h 10087"/>
                <a:gd name="connsiteX22" fmla="*/ 8537 w 10000"/>
                <a:gd name="connsiteY22" fmla="*/ 8965 h 10087"/>
                <a:gd name="connsiteX23" fmla="*/ 8170 w 10000"/>
                <a:gd name="connsiteY23" fmla="*/ 9810 h 10087"/>
                <a:gd name="connsiteX24" fmla="*/ 8097 w 10000"/>
                <a:gd name="connsiteY24" fmla="*/ 10077 h 10087"/>
                <a:gd name="connsiteX25" fmla="*/ 7766 w 10000"/>
                <a:gd name="connsiteY25" fmla="*/ 10022 h 10087"/>
                <a:gd name="connsiteX26" fmla="*/ 7400 w 10000"/>
                <a:gd name="connsiteY26" fmla="*/ 9810 h 10087"/>
                <a:gd name="connsiteX27" fmla="*/ 1502 w 10000"/>
                <a:gd name="connsiteY27" fmla="*/ 10022 h 10087"/>
                <a:gd name="connsiteX28" fmla="*/ 1428 w 10000"/>
                <a:gd name="connsiteY28" fmla="*/ 9547 h 10087"/>
                <a:gd name="connsiteX29" fmla="*/ 1223 w 10000"/>
                <a:gd name="connsiteY29" fmla="*/ 9403 h 10087"/>
                <a:gd name="connsiteX30" fmla="*/ 1120 w 10000"/>
                <a:gd name="connsiteY30" fmla="*/ 9008 h 10087"/>
                <a:gd name="connsiteX31" fmla="*/ 1145 w 10000"/>
                <a:gd name="connsiteY31" fmla="*/ 8526 h 10087"/>
                <a:gd name="connsiteX32" fmla="*/ 1167 w 10000"/>
                <a:gd name="connsiteY32" fmla="*/ 8148 h 10087"/>
                <a:gd name="connsiteX33" fmla="*/ 1246 w 10000"/>
                <a:gd name="connsiteY33" fmla="*/ 7687 h 10087"/>
                <a:gd name="connsiteX34" fmla="*/ 1173 w 10000"/>
                <a:gd name="connsiteY34" fmla="*/ 7265 h 10087"/>
                <a:gd name="connsiteX35" fmla="*/ 1051 w 10000"/>
                <a:gd name="connsiteY35" fmla="*/ 6845 h 10087"/>
                <a:gd name="connsiteX36" fmla="*/ 1062 w 10000"/>
                <a:gd name="connsiteY36" fmla="*/ 6469 h 10087"/>
                <a:gd name="connsiteX37" fmla="*/ 1062 w 10000"/>
                <a:gd name="connsiteY37" fmla="*/ 6364 h 10087"/>
                <a:gd name="connsiteX38" fmla="*/ 1100 w 10000"/>
                <a:gd name="connsiteY38" fmla="*/ 5833 h 10087"/>
                <a:gd name="connsiteX39" fmla="*/ 953 w 10000"/>
                <a:gd name="connsiteY39" fmla="*/ 5406 h 10087"/>
                <a:gd name="connsiteX40" fmla="*/ 696 w 10000"/>
                <a:gd name="connsiteY40" fmla="*/ 4558 h 10087"/>
                <a:gd name="connsiteX41" fmla="*/ 623 w 10000"/>
                <a:gd name="connsiteY41" fmla="*/ 3921 h 10087"/>
                <a:gd name="connsiteX42" fmla="*/ 623 w 10000"/>
                <a:gd name="connsiteY42" fmla="*/ 3496 h 10087"/>
                <a:gd name="connsiteX43" fmla="*/ 0 w 10000"/>
                <a:gd name="connsiteY43" fmla="*/ 2650 h 10087"/>
                <a:gd name="connsiteX44" fmla="*/ 477 w 10000"/>
                <a:gd name="connsiteY44" fmla="*/ 2064 h 10087"/>
                <a:gd name="connsiteX45" fmla="*/ 477 w 10000"/>
                <a:gd name="connsiteY45" fmla="*/ 1800 h 10087"/>
                <a:gd name="connsiteX46" fmla="*/ 477 w 10000"/>
                <a:gd name="connsiteY46" fmla="*/ 1002 h 10087"/>
                <a:gd name="connsiteX47" fmla="*/ 575 w 10000"/>
                <a:gd name="connsiteY47" fmla="*/ 29 h 10087"/>
                <a:gd name="connsiteX48" fmla="*/ 4777 w 10000"/>
                <a:gd name="connsiteY48" fmla="*/ 249 h 10087"/>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623 w 10000"/>
                <a:gd name="connsiteY41" fmla="*/ 3834 h 10000"/>
                <a:gd name="connsiteX42" fmla="*/ 623 w 10000"/>
                <a:gd name="connsiteY42" fmla="*/ 340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623 w 10000"/>
                <a:gd name="connsiteY41" fmla="*/ 3834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1100 w 10000"/>
                <a:gd name="connsiteY38" fmla="*/ 5746 h 10000"/>
                <a:gd name="connsiteX39" fmla="*/ 953 w 10000"/>
                <a:gd name="connsiteY39" fmla="*/ 5319 h 10000"/>
                <a:gd name="connsiteX40" fmla="*/ 696 w 10000"/>
                <a:gd name="connsiteY40" fmla="*/ 4471 h 10000"/>
                <a:gd name="connsiteX41" fmla="*/ 543 w 10000"/>
                <a:gd name="connsiteY41" fmla="*/ 3858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953 w 10000"/>
                <a:gd name="connsiteY38" fmla="*/ 5319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756 w 10000"/>
                <a:gd name="connsiteY18" fmla="*/ 7071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793 w 10000"/>
                <a:gd name="connsiteY21" fmla="*/ 8504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48" fmla="*/ 8448 w 10000"/>
                <a:gd name="connsiteY48"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754 w 10000"/>
                <a:gd name="connsiteY20" fmla="*/ 7424 h 10000"/>
                <a:gd name="connsiteX21" fmla="*/ 8609 w 10000"/>
                <a:gd name="connsiteY21" fmla="*/ 7869 h 10000"/>
                <a:gd name="connsiteX22" fmla="*/ 8621 w 10000"/>
                <a:gd name="connsiteY22" fmla="*/ 8392 h 10000"/>
                <a:gd name="connsiteX23" fmla="*/ 8537 w 10000"/>
                <a:gd name="connsiteY23" fmla="*/ 8878 h 10000"/>
                <a:gd name="connsiteX24" fmla="*/ 8170 w 10000"/>
                <a:gd name="connsiteY24" fmla="*/ 9723 h 10000"/>
                <a:gd name="connsiteX25" fmla="*/ 8097 w 10000"/>
                <a:gd name="connsiteY25" fmla="*/ 9990 h 10000"/>
                <a:gd name="connsiteX26" fmla="*/ 7766 w 10000"/>
                <a:gd name="connsiteY26" fmla="*/ 9935 h 10000"/>
                <a:gd name="connsiteX27" fmla="*/ 7400 w 10000"/>
                <a:gd name="connsiteY27" fmla="*/ 9723 h 10000"/>
                <a:gd name="connsiteX28" fmla="*/ 1502 w 10000"/>
                <a:gd name="connsiteY28" fmla="*/ 9935 h 10000"/>
                <a:gd name="connsiteX29" fmla="*/ 1428 w 10000"/>
                <a:gd name="connsiteY29" fmla="*/ 9460 h 10000"/>
                <a:gd name="connsiteX30" fmla="*/ 1223 w 10000"/>
                <a:gd name="connsiteY30" fmla="*/ 9316 h 10000"/>
                <a:gd name="connsiteX31" fmla="*/ 1120 w 10000"/>
                <a:gd name="connsiteY31" fmla="*/ 8921 h 10000"/>
                <a:gd name="connsiteX32" fmla="*/ 1145 w 10000"/>
                <a:gd name="connsiteY32" fmla="*/ 8439 h 10000"/>
                <a:gd name="connsiteX33" fmla="*/ 1167 w 10000"/>
                <a:gd name="connsiteY33" fmla="*/ 8061 h 10000"/>
                <a:gd name="connsiteX34" fmla="*/ 1246 w 10000"/>
                <a:gd name="connsiteY34" fmla="*/ 7600 h 10000"/>
                <a:gd name="connsiteX35" fmla="*/ 1173 w 10000"/>
                <a:gd name="connsiteY35" fmla="*/ 7178 h 10000"/>
                <a:gd name="connsiteX36" fmla="*/ 1051 w 10000"/>
                <a:gd name="connsiteY36" fmla="*/ 6758 h 10000"/>
                <a:gd name="connsiteX37" fmla="*/ 1062 w 10000"/>
                <a:gd name="connsiteY37" fmla="*/ 6382 h 10000"/>
                <a:gd name="connsiteX38" fmla="*/ 1062 w 10000"/>
                <a:gd name="connsiteY38" fmla="*/ 6277 h 10000"/>
                <a:gd name="connsiteX39" fmla="*/ 838 w 10000"/>
                <a:gd name="connsiteY39" fmla="*/ 5455 h 10000"/>
                <a:gd name="connsiteX40" fmla="*/ 696 w 10000"/>
                <a:gd name="connsiteY40" fmla="*/ 4471 h 10000"/>
                <a:gd name="connsiteX41" fmla="*/ 543 w 10000"/>
                <a:gd name="connsiteY41" fmla="*/ 3858 h 10000"/>
                <a:gd name="connsiteX42" fmla="*/ 521 w 10000"/>
                <a:gd name="connsiteY42" fmla="*/ 3389 h 10000"/>
                <a:gd name="connsiteX43" fmla="*/ 0 w 10000"/>
                <a:gd name="connsiteY43" fmla="*/ 2563 h 10000"/>
                <a:gd name="connsiteX44" fmla="*/ 477 w 10000"/>
                <a:gd name="connsiteY44" fmla="*/ 1977 h 10000"/>
                <a:gd name="connsiteX45" fmla="*/ 477 w 10000"/>
                <a:gd name="connsiteY45" fmla="*/ 1713 h 10000"/>
                <a:gd name="connsiteX46" fmla="*/ 477 w 10000"/>
                <a:gd name="connsiteY46" fmla="*/ 915 h 10000"/>
                <a:gd name="connsiteX47" fmla="*/ 715 w 10000"/>
                <a:gd name="connsiteY47" fmla="*/ 127 h 10000"/>
                <a:gd name="connsiteX48" fmla="*/ 4777 w 10000"/>
                <a:gd name="connsiteY48" fmla="*/ 162 h 10000"/>
                <a:gd name="connsiteX49" fmla="*/ 8448 w 10000"/>
                <a:gd name="connsiteY49"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572 w 10000"/>
                <a:gd name="connsiteY19" fmla="*/ 7496 h 10000"/>
                <a:gd name="connsiteX20" fmla="*/ 8609 w 10000"/>
                <a:gd name="connsiteY20" fmla="*/ 7869 h 10000"/>
                <a:gd name="connsiteX21" fmla="*/ 8621 w 10000"/>
                <a:gd name="connsiteY21" fmla="*/ 8392 h 10000"/>
                <a:gd name="connsiteX22" fmla="*/ 8537 w 10000"/>
                <a:gd name="connsiteY22" fmla="*/ 8878 h 10000"/>
                <a:gd name="connsiteX23" fmla="*/ 8170 w 10000"/>
                <a:gd name="connsiteY23" fmla="*/ 9723 h 10000"/>
                <a:gd name="connsiteX24" fmla="*/ 8097 w 10000"/>
                <a:gd name="connsiteY24" fmla="*/ 9990 h 10000"/>
                <a:gd name="connsiteX25" fmla="*/ 7766 w 10000"/>
                <a:gd name="connsiteY25" fmla="*/ 9935 h 10000"/>
                <a:gd name="connsiteX26" fmla="*/ 7400 w 10000"/>
                <a:gd name="connsiteY26" fmla="*/ 9723 h 10000"/>
                <a:gd name="connsiteX27" fmla="*/ 1502 w 10000"/>
                <a:gd name="connsiteY27" fmla="*/ 9935 h 10000"/>
                <a:gd name="connsiteX28" fmla="*/ 1428 w 10000"/>
                <a:gd name="connsiteY28" fmla="*/ 9460 h 10000"/>
                <a:gd name="connsiteX29" fmla="*/ 1223 w 10000"/>
                <a:gd name="connsiteY29" fmla="*/ 9316 h 10000"/>
                <a:gd name="connsiteX30" fmla="*/ 1120 w 10000"/>
                <a:gd name="connsiteY30" fmla="*/ 8921 h 10000"/>
                <a:gd name="connsiteX31" fmla="*/ 1145 w 10000"/>
                <a:gd name="connsiteY31" fmla="*/ 8439 h 10000"/>
                <a:gd name="connsiteX32" fmla="*/ 1167 w 10000"/>
                <a:gd name="connsiteY32" fmla="*/ 8061 h 10000"/>
                <a:gd name="connsiteX33" fmla="*/ 1246 w 10000"/>
                <a:gd name="connsiteY33" fmla="*/ 7600 h 10000"/>
                <a:gd name="connsiteX34" fmla="*/ 1173 w 10000"/>
                <a:gd name="connsiteY34" fmla="*/ 7178 h 10000"/>
                <a:gd name="connsiteX35" fmla="*/ 1051 w 10000"/>
                <a:gd name="connsiteY35" fmla="*/ 6758 h 10000"/>
                <a:gd name="connsiteX36" fmla="*/ 1062 w 10000"/>
                <a:gd name="connsiteY36" fmla="*/ 6382 h 10000"/>
                <a:gd name="connsiteX37" fmla="*/ 1062 w 10000"/>
                <a:gd name="connsiteY37" fmla="*/ 6277 h 10000"/>
                <a:gd name="connsiteX38" fmla="*/ 838 w 10000"/>
                <a:gd name="connsiteY38" fmla="*/ 5455 h 10000"/>
                <a:gd name="connsiteX39" fmla="*/ 696 w 10000"/>
                <a:gd name="connsiteY39" fmla="*/ 4471 h 10000"/>
                <a:gd name="connsiteX40" fmla="*/ 543 w 10000"/>
                <a:gd name="connsiteY40" fmla="*/ 3858 h 10000"/>
                <a:gd name="connsiteX41" fmla="*/ 521 w 10000"/>
                <a:gd name="connsiteY41" fmla="*/ 3389 h 10000"/>
                <a:gd name="connsiteX42" fmla="*/ 0 w 10000"/>
                <a:gd name="connsiteY42" fmla="*/ 2563 h 10000"/>
                <a:gd name="connsiteX43" fmla="*/ 477 w 10000"/>
                <a:gd name="connsiteY43" fmla="*/ 1977 h 10000"/>
                <a:gd name="connsiteX44" fmla="*/ 477 w 10000"/>
                <a:gd name="connsiteY44" fmla="*/ 1713 h 10000"/>
                <a:gd name="connsiteX45" fmla="*/ 477 w 10000"/>
                <a:gd name="connsiteY45" fmla="*/ 915 h 10000"/>
                <a:gd name="connsiteX46" fmla="*/ 715 w 10000"/>
                <a:gd name="connsiteY46" fmla="*/ 127 h 10000"/>
                <a:gd name="connsiteX47" fmla="*/ 4777 w 10000"/>
                <a:gd name="connsiteY47" fmla="*/ 162 h 10000"/>
                <a:gd name="connsiteX48" fmla="*/ 8448 w 10000"/>
                <a:gd name="connsiteY48"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609 w 10000"/>
                <a:gd name="connsiteY19" fmla="*/ 7869 h 10000"/>
                <a:gd name="connsiteX20" fmla="*/ 8621 w 10000"/>
                <a:gd name="connsiteY20" fmla="*/ 8392 h 10000"/>
                <a:gd name="connsiteX21" fmla="*/ 8537 w 10000"/>
                <a:gd name="connsiteY21" fmla="*/ 8878 h 10000"/>
                <a:gd name="connsiteX22" fmla="*/ 8170 w 10000"/>
                <a:gd name="connsiteY22" fmla="*/ 9723 h 10000"/>
                <a:gd name="connsiteX23" fmla="*/ 8097 w 10000"/>
                <a:gd name="connsiteY23" fmla="*/ 9990 h 10000"/>
                <a:gd name="connsiteX24" fmla="*/ 7766 w 10000"/>
                <a:gd name="connsiteY24" fmla="*/ 9935 h 10000"/>
                <a:gd name="connsiteX25" fmla="*/ 7400 w 10000"/>
                <a:gd name="connsiteY25" fmla="*/ 9723 h 10000"/>
                <a:gd name="connsiteX26" fmla="*/ 1502 w 10000"/>
                <a:gd name="connsiteY26" fmla="*/ 9935 h 10000"/>
                <a:gd name="connsiteX27" fmla="*/ 1428 w 10000"/>
                <a:gd name="connsiteY27" fmla="*/ 9460 h 10000"/>
                <a:gd name="connsiteX28" fmla="*/ 1223 w 10000"/>
                <a:gd name="connsiteY28" fmla="*/ 9316 h 10000"/>
                <a:gd name="connsiteX29" fmla="*/ 1120 w 10000"/>
                <a:gd name="connsiteY29" fmla="*/ 8921 h 10000"/>
                <a:gd name="connsiteX30" fmla="*/ 1145 w 10000"/>
                <a:gd name="connsiteY30" fmla="*/ 8439 h 10000"/>
                <a:gd name="connsiteX31" fmla="*/ 1167 w 10000"/>
                <a:gd name="connsiteY31" fmla="*/ 8061 h 10000"/>
                <a:gd name="connsiteX32" fmla="*/ 1246 w 10000"/>
                <a:gd name="connsiteY32" fmla="*/ 7600 h 10000"/>
                <a:gd name="connsiteX33" fmla="*/ 1173 w 10000"/>
                <a:gd name="connsiteY33" fmla="*/ 7178 h 10000"/>
                <a:gd name="connsiteX34" fmla="*/ 1051 w 10000"/>
                <a:gd name="connsiteY34" fmla="*/ 6758 h 10000"/>
                <a:gd name="connsiteX35" fmla="*/ 1062 w 10000"/>
                <a:gd name="connsiteY35" fmla="*/ 6382 h 10000"/>
                <a:gd name="connsiteX36" fmla="*/ 1062 w 10000"/>
                <a:gd name="connsiteY36" fmla="*/ 6277 h 10000"/>
                <a:gd name="connsiteX37" fmla="*/ 838 w 10000"/>
                <a:gd name="connsiteY37" fmla="*/ 5455 h 10000"/>
                <a:gd name="connsiteX38" fmla="*/ 696 w 10000"/>
                <a:gd name="connsiteY38" fmla="*/ 4471 h 10000"/>
                <a:gd name="connsiteX39" fmla="*/ 543 w 10000"/>
                <a:gd name="connsiteY39" fmla="*/ 3858 h 10000"/>
                <a:gd name="connsiteX40" fmla="*/ 521 w 10000"/>
                <a:gd name="connsiteY40" fmla="*/ 3389 h 10000"/>
                <a:gd name="connsiteX41" fmla="*/ 0 w 10000"/>
                <a:gd name="connsiteY41" fmla="*/ 2563 h 10000"/>
                <a:gd name="connsiteX42" fmla="*/ 477 w 10000"/>
                <a:gd name="connsiteY42" fmla="*/ 1977 h 10000"/>
                <a:gd name="connsiteX43" fmla="*/ 477 w 10000"/>
                <a:gd name="connsiteY43" fmla="*/ 1713 h 10000"/>
                <a:gd name="connsiteX44" fmla="*/ 477 w 10000"/>
                <a:gd name="connsiteY44" fmla="*/ 915 h 10000"/>
                <a:gd name="connsiteX45" fmla="*/ 715 w 10000"/>
                <a:gd name="connsiteY45" fmla="*/ 127 h 10000"/>
                <a:gd name="connsiteX46" fmla="*/ 4777 w 10000"/>
                <a:gd name="connsiteY46" fmla="*/ 162 h 10000"/>
                <a:gd name="connsiteX47" fmla="*/ 8448 w 10000"/>
                <a:gd name="connsiteY47"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621 w 10000"/>
                <a:gd name="connsiteY20" fmla="*/ 8392 h 10000"/>
                <a:gd name="connsiteX21" fmla="*/ 8537 w 10000"/>
                <a:gd name="connsiteY21" fmla="*/ 8878 h 10000"/>
                <a:gd name="connsiteX22" fmla="*/ 8170 w 10000"/>
                <a:gd name="connsiteY22" fmla="*/ 9723 h 10000"/>
                <a:gd name="connsiteX23" fmla="*/ 8097 w 10000"/>
                <a:gd name="connsiteY23" fmla="*/ 9990 h 10000"/>
                <a:gd name="connsiteX24" fmla="*/ 7766 w 10000"/>
                <a:gd name="connsiteY24" fmla="*/ 9935 h 10000"/>
                <a:gd name="connsiteX25" fmla="*/ 7400 w 10000"/>
                <a:gd name="connsiteY25" fmla="*/ 9723 h 10000"/>
                <a:gd name="connsiteX26" fmla="*/ 1502 w 10000"/>
                <a:gd name="connsiteY26" fmla="*/ 9935 h 10000"/>
                <a:gd name="connsiteX27" fmla="*/ 1428 w 10000"/>
                <a:gd name="connsiteY27" fmla="*/ 9460 h 10000"/>
                <a:gd name="connsiteX28" fmla="*/ 1223 w 10000"/>
                <a:gd name="connsiteY28" fmla="*/ 9316 h 10000"/>
                <a:gd name="connsiteX29" fmla="*/ 1120 w 10000"/>
                <a:gd name="connsiteY29" fmla="*/ 8921 h 10000"/>
                <a:gd name="connsiteX30" fmla="*/ 1145 w 10000"/>
                <a:gd name="connsiteY30" fmla="*/ 8439 h 10000"/>
                <a:gd name="connsiteX31" fmla="*/ 1167 w 10000"/>
                <a:gd name="connsiteY31" fmla="*/ 8061 h 10000"/>
                <a:gd name="connsiteX32" fmla="*/ 1246 w 10000"/>
                <a:gd name="connsiteY32" fmla="*/ 7600 h 10000"/>
                <a:gd name="connsiteX33" fmla="*/ 1173 w 10000"/>
                <a:gd name="connsiteY33" fmla="*/ 7178 h 10000"/>
                <a:gd name="connsiteX34" fmla="*/ 1051 w 10000"/>
                <a:gd name="connsiteY34" fmla="*/ 6758 h 10000"/>
                <a:gd name="connsiteX35" fmla="*/ 1062 w 10000"/>
                <a:gd name="connsiteY35" fmla="*/ 6382 h 10000"/>
                <a:gd name="connsiteX36" fmla="*/ 1062 w 10000"/>
                <a:gd name="connsiteY36" fmla="*/ 6277 h 10000"/>
                <a:gd name="connsiteX37" fmla="*/ 838 w 10000"/>
                <a:gd name="connsiteY37" fmla="*/ 5455 h 10000"/>
                <a:gd name="connsiteX38" fmla="*/ 696 w 10000"/>
                <a:gd name="connsiteY38" fmla="*/ 4471 h 10000"/>
                <a:gd name="connsiteX39" fmla="*/ 543 w 10000"/>
                <a:gd name="connsiteY39" fmla="*/ 3858 h 10000"/>
                <a:gd name="connsiteX40" fmla="*/ 521 w 10000"/>
                <a:gd name="connsiteY40" fmla="*/ 3389 h 10000"/>
                <a:gd name="connsiteX41" fmla="*/ 0 w 10000"/>
                <a:gd name="connsiteY41" fmla="*/ 2563 h 10000"/>
                <a:gd name="connsiteX42" fmla="*/ 477 w 10000"/>
                <a:gd name="connsiteY42" fmla="*/ 1977 h 10000"/>
                <a:gd name="connsiteX43" fmla="*/ 477 w 10000"/>
                <a:gd name="connsiteY43" fmla="*/ 1713 h 10000"/>
                <a:gd name="connsiteX44" fmla="*/ 477 w 10000"/>
                <a:gd name="connsiteY44" fmla="*/ 915 h 10000"/>
                <a:gd name="connsiteX45" fmla="*/ 715 w 10000"/>
                <a:gd name="connsiteY45" fmla="*/ 127 h 10000"/>
                <a:gd name="connsiteX46" fmla="*/ 4777 w 10000"/>
                <a:gd name="connsiteY46" fmla="*/ 162 h 10000"/>
                <a:gd name="connsiteX47" fmla="*/ 8448 w 10000"/>
                <a:gd name="connsiteY47"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537 w 10000"/>
                <a:gd name="connsiteY20" fmla="*/ 8878 h 10000"/>
                <a:gd name="connsiteX21" fmla="*/ 8170 w 10000"/>
                <a:gd name="connsiteY21" fmla="*/ 9723 h 10000"/>
                <a:gd name="connsiteX22" fmla="*/ 8097 w 10000"/>
                <a:gd name="connsiteY22" fmla="*/ 9990 h 10000"/>
                <a:gd name="connsiteX23" fmla="*/ 7766 w 10000"/>
                <a:gd name="connsiteY23" fmla="*/ 9935 h 10000"/>
                <a:gd name="connsiteX24" fmla="*/ 7400 w 10000"/>
                <a:gd name="connsiteY24" fmla="*/ 9723 h 10000"/>
                <a:gd name="connsiteX25" fmla="*/ 1502 w 10000"/>
                <a:gd name="connsiteY25" fmla="*/ 9935 h 10000"/>
                <a:gd name="connsiteX26" fmla="*/ 1428 w 10000"/>
                <a:gd name="connsiteY26" fmla="*/ 9460 h 10000"/>
                <a:gd name="connsiteX27" fmla="*/ 1223 w 10000"/>
                <a:gd name="connsiteY27" fmla="*/ 9316 h 10000"/>
                <a:gd name="connsiteX28" fmla="*/ 1120 w 10000"/>
                <a:gd name="connsiteY28" fmla="*/ 8921 h 10000"/>
                <a:gd name="connsiteX29" fmla="*/ 1145 w 10000"/>
                <a:gd name="connsiteY29" fmla="*/ 8439 h 10000"/>
                <a:gd name="connsiteX30" fmla="*/ 1167 w 10000"/>
                <a:gd name="connsiteY30" fmla="*/ 8061 h 10000"/>
                <a:gd name="connsiteX31" fmla="*/ 1246 w 10000"/>
                <a:gd name="connsiteY31" fmla="*/ 7600 h 10000"/>
                <a:gd name="connsiteX32" fmla="*/ 1173 w 10000"/>
                <a:gd name="connsiteY32" fmla="*/ 7178 h 10000"/>
                <a:gd name="connsiteX33" fmla="*/ 1051 w 10000"/>
                <a:gd name="connsiteY33" fmla="*/ 6758 h 10000"/>
                <a:gd name="connsiteX34" fmla="*/ 1062 w 10000"/>
                <a:gd name="connsiteY34" fmla="*/ 6382 h 10000"/>
                <a:gd name="connsiteX35" fmla="*/ 1062 w 10000"/>
                <a:gd name="connsiteY35" fmla="*/ 6277 h 10000"/>
                <a:gd name="connsiteX36" fmla="*/ 838 w 10000"/>
                <a:gd name="connsiteY36" fmla="*/ 5455 h 10000"/>
                <a:gd name="connsiteX37" fmla="*/ 696 w 10000"/>
                <a:gd name="connsiteY37" fmla="*/ 4471 h 10000"/>
                <a:gd name="connsiteX38" fmla="*/ 543 w 10000"/>
                <a:gd name="connsiteY38" fmla="*/ 3858 h 10000"/>
                <a:gd name="connsiteX39" fmla="*/ 521 w 10000"/>
                <a:gd name="connsiteY39" fmla="*/ 3389 h 10000"/>
                <a:gd name="connsiteX40" fmla="*/ 0 w 10000"/>
                <a:gd name="connsiteY40" fmla="*/ 2563 h 10000"/>
                <a:gd name="connsiteX41" fmla="*/ 477 w 10000"/>
                <a:gd name="connsiteY41" fmla="*/ 1977 h 10000"/>
                <a:gd name="connsiteX42" fmla="*/ 477 w 10000"/>
                <a:gd name="connsiteY42" fmla="*/ 1713 h 10000"/>
                <a:gd name="connsiteX43" fmla="*/ 477 w 10000"/>
                <a:gd name="connsiteY43" fmla="*/ 915 h 10000"/>
                <a:gd name="connsiteX44" fmla="*/ 715 w 10000"/>
                <a:gd name="connsiteY44" fmla="*/ 127 h 10000"/>
                <a:gd name="connsiteX45" fmla="*/ 4777 w 10000"/>
                <a:gd name="connsiteY45" fmla="*/ 162 h 10000"/>
                <a:gd name="connsiteX46" fmla="*/ 8448 w 10000"/>
                <a:gd name="connsiteY46"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218 w 10000"/>
                <a:gd name="connsiteY20" fmla="*/ 8974 h 10000"/>
                <a:gd name="connsiteX21" fmla="*/ 8170 w 10000"/>
                <a:gd name="connsiteY21" fmla="*/ 9723 h 10000"/>
                <a:gd name="connsiteX22" fmla="*/ 8097 w 10000"/>
                <a:gd name="connsiteY22" fmla="*/ 9990 h 10000"/>
                <a:gd name="connsiteX23" fmla="*/ 7766 w 10000"/>
                <a:gd name="connsiteY23" fmla="*/ 9935 h 10000"/>
                <a:gd name="connsiteX24" fmla="*/ 7400 w 10000"/>
                <a:gd name="connsiteY24" fmla="*/ 9723 h 10000"/>
                <a:gd name="connsiteX25" fmla="*/ 1502 w 10000"/>
                <a:gd name="connsiteY25" fmla="*/ 9935 h 10000"/>
                <a:gd name="connsiteX26" fmla="*/ 1428 w 10000"/>
                <a:gd name="connsiteY26" fmla="*/ 9460 h 10000"/>
                <a:gd name="connsiteX27" fmla="*/ 1223 w 10000"/>
                <a:gd name="connsiteY27" fmla="*/ 9316 h 10000"/>
                <a:gd name="connsiteX28" fmla="*/ 1120 w 10000"/>
                <a:gd name="connsiteY28" fmla="*/ 8921 h 10000"/>
                <a:gd name="connsiteX29" fmla="*/ 1145 w 10000"/>
                <a:gd name="connsiteY29" fmla="*/ 8439 h 10000"/>
                <a:gd name="connsiteX30" fmla="*/ 1167 w 10000"/>
                <a:gd name="connsiteY30" fmla="*/ 8061 h 10000"/>
                <a:gd name="connsiteX31" fmla="*/ 1246 w 10000"/>
                <a:gd name="connsiteY31" fmla="*/ 7600 h 10000"/>
                <a:gd name="connsiteX32" fmla="*/ 1173 w 10000"/>
                <a:gd name="connsiteY32" fmla="*/ 7178 h 10000"/>
                <a:gd name="connsiteX33" fmla="*/ 1051 w 10000"/>
                <a:gd name="connsiteY33" fmla="*/ 6758 h 10000"/>
                <a:gd name="connsiteX34" fmla="*/ 1062 w 10000"/>
                <a:gd name="connsiteY34" fmla="*/ 6382 h 10000"/>
                <a:gd name="connsiteX35" fmla="*/ 1062 w 10000"/>
                <a:gd name="connsiteY35" fmla="*/ 6277 h 10000"/>
                <a:gd name="connsiteX36" fmla="*/ 838 w 10000"/>
                <a:gd name="connsiteY36" fmla="*/ 5455 h 10000"/>
                <a:gd name="connsiteX37" fmla="*/ 696 w 10000"/>
                <a:gd name="connsiteY37" fmla="*/ 4471 h 10000"/>
                <a:gd name="connsiteX38" fmla="*/ 543 w 10000"/>
                <a:gd name="connsiteY38" fmla="*/ 3858 h 10000"/>
                <a:gd name="connsiteX39" fmla="*/ 521 w 10000"/>
                <a:gd name="connsiteY39" fmla="*/ 3389 h 10000"/>
                <a:gd name="connsiteX40" fmla="*/ 0 w 10000"/>
                <a:gd name="connsiteY40" fmla="*/ 2563 h 10000"/>
                <a:gd name="connsiteX41" fmla="*/ 477 w 10000"/>
                <a:gd name="connsiteY41" fmla="*/ 1977 h 10000"/>
                <a:gd name="connsiteX42" fmla="*/ 477 w 10000"/>
                <a:gd name="connsiteY42" fmla="*/ 1713 h 10000"/>
                <a:gd name="connsiteX43" fmla="*/ 477 w 10000"/>
                <a:gd name="connsiteY43" fmla="*/ 915 h 10000"/>
                <a:gd name="connsiteX44" fmla="*/ 715 w 10000"/>
                <a:gd name="connsiteY44" fmla="*/ 127 h 10000"/>
                <a:gd name="connsiteX45" fmla="*/ 4777 w 10000"/>
                <a:gd name="connsiteY45" fmla="*/ 162 h 10000"/>
                <a:gd name="connsiteX46" fmla="*/ 8448 w 10000"/>
                <a:gd name="connsiteY46" fmla="*/ 0 h 10000"/>
                <a:gd name="connsiteX0" fmla="*/ 8448 w 10000"/>
                <a:gd name="connsiteY0" fmla="*/ 0 h 10000"/>
                <a:gd name="connsiteX1" fmla="*/ 8353 w 10000"/>
                <a:gd name="connsiteY1" fmla="*/ 491 h 10000"/>
                <a:gd name="connsiteX2" fmla="*/ 8682 w 10000"/>
                <a:gd name="connsiteY2" fmla="*/ 915 h 10000"/>
                <a:gd name="connsiteX3" fmla="*/ 8631 w 10000"/>
                <a:gd name="connsiteY3" fmla="*/ 1221 h 10000"/>
                <a:gd name="connsiteX4" fmla="*/ 8426 w 10000"/>
                <a:gd name="connsiteY4" fmla="*/ 1923 h 10000"/>
                <a:gd name="connsiteX5" fmla="*/ 8537 w 10000"/>
                <a:gd name="connsiteY5" fmla="*/ 2189 h 10000"/>
                <a:gd name="connsiteX6" fmla="*/ 8572 w 10000"/>
                <a:gd name="connsiteY6" fmla="*/ 2510 h 10000"/>
                <a:gd name="connsiteX7" fmla="*/ 8976 w 10000"/>
                <a:gd name="connsiteY7" fmla="*/ 3039 h 10000"/>
                <a:gd name="connsiteX8" fmla="*/ 9458 w 10000"/>
                <a:gd name="connsiteY8" fmla="*/ 3370 h 10000"/>
                <a:gd name="connsiteX9" fmla="*/ 9561 w 10000"/>
                <a:gd name="connsiteY9" fmla="*/ 3995 h 10000"/>
                <a:gd name="connsiteX10" fmla="*/ 9743 w 10000"/>
                <a:gd name="connsiteY10" fmla="*/ 4365 h 10000"/>
                <a:gd name="connsiteX11" fmla="*/ 9890 w 10000"/>
                <a:gd name="connsiteY11" fmla="*/ 4632 h 10000"/>
                <a:gd name="connsiteX12" fmla="*/ 10000 w 10000"/>
                <a:gd name="connsiteY12" fmla="*/ 5427 h 10000"/>
                <a:gd name="connsiteX13" fmla="*/ 9781 w 10000"/>
                <a:gd name="connsiteY13" fmla="*/ 5903 h 10000"/>
                <a:gd name="connsiteX14" fmla="*/ 9670 w 10000"/>
                <a:gd name="connsiteY14" fmla="*/ 6170 h 10000"/>
                <a:gd name="connsiteX15" fmla="*/ 9670 w 10000"/>
                <a:gd name="connsiteY15" fmla="*/ 6647 h 10000"/>
                <a:gd name="connsiteX16" fmla="*/ 9233 w 10000"/>
                <a:gd name="connsiteY16" fmla="*/ 6593 h 10000"/>
                <a:gd name="connsiteX17" fmla="*/ 8902 w 10000"/>
                <a:gd name="connsiteY17" fmla="*/ 6859 h 10000"/>
                <a:gd name="connsiteX18" fmla="*/ 8667 w 10000"/>
                <a:gd name="connsiteY18" fmla="*/ 6896 h 10000"/>
                <a:gd name="connsiteX19" fmla="*/ 8813 w 10000"/>
                <a:gd name="connsiteY19" fmla="*/ 7909 h 10000"/>
                <a:gd name="connsiteX20" fmla="*/ 8218 w 10000"/>
                <a:gd name="connsiteY20" fmla="*/ 8974 h 10000"/>
                <a:gd name="connsiteX21" fmla="*/ 8097 w 10000"/>
                <a:gd name="connsiteY21" fmla="*/ 9990 h 10000"/>
                <a:gd name="connsiteX22" fmla="*/ 7766 w 10000"/>
                <a:gd name="connsiteY22" fmla="*/ 9935 h 10000"/>
                <a:gd name="connsiteX23" fmla="*/ 7400 w 10000"/>
                <a:gd name="connsiteY23" fmla="*/ 9723 h 10000"/>
                <a:gd name="connsiteX24" fmla="*/ 1502 w 10000"/>
                <a:gd name="connsiteY24" fmla="*/ 9935 h 10000"/>
                <a:gd name="connsiteX25" fmla="*/ 1428 w 10000"/>
                <a:gd name="connsiteY25" fmla="*/ 9460 h 10000"/>
                <a:gd name="connsiteX26" fmla="*/ 1223 w 10000"/>
                <a:gd name="connsiteY26" fmla="*/ 9316 h 10000"/>
                <a:gd name="connsiteX27" fmla="*/ 1120 w 10000"/>
                <a:gd name="connsiteY27" fmla="*/ 8921 h 10000"/>
                <a:gd name="connsiteX28" fmla="*/ 1145 w 10000"/>
                <a:gd name="connsiteY28" fmla="*/ 8439 h 10000"/>
                <a:gd name="connsiteX29" fmla="*/ 1167 w 10000"/>
                <a:gd name="connsiteY29" fmla="*/ 8061 h 10000"/>
                <a:gd name="connsiteX30" fmla="*/ 1246 w 10000"/>
                <a:gd name="connsiteY30" fmla="*/ 7600 h 10000"/>
                <a:gd name="connsiteX31" fmla="*/ 1173 w 10000"/>
                <a:gd name="connsiteY31" fmla="*/ 7178 h 10000"/>
                <a:gd name="connsiteX32" fmla="*/ 1051 w 10000"/>
                <a:gd name="connsiteY32" fmla="*/ 6758 h 10000"/>
                <a:gd name="connsiteX33" fmla="*/ 1062 w 10000"/>
                <a:gd name="connsiteY33" fmla="*/ 6382 h 10000"/>
                <a:gd name="connsiteX34" fmla="*/ 1062 w 10000"/>
                <a:gd name="connsiteY34" fmla="*/ 6277 h 10000"/>
                <a:gd name="connsiteX35" fmla="*/ 838 w 10000"/>
                <a:gd name="connsiteY35" fmla="*/ 5455 h 10000"/>
                <a:gd name="connsiteX36" fmla="*/ 696 w 10000"/>
                <a:gd name="connsiteY36" fmla="*/ 4471 h 10000"/>
                <a:gd name="connsiteX37" fmla="*/ 543 w 10000"/>
                <a:gd name="connsiteY37" fmla="*/ 3858 h 10000"/>
                <a:gd name="connsiteX38" fmla="*/ 521 w 10000"/>
                <a:gd name="connsiteY38" fmla="*/ 3389 h 10000"/>
                <a:gd name="connsiteX39" fmla="*/ 0 w 10000"/>
                <a:gd name="connsiteY39" fmla="*/ 2563 h 10000"/>
                <a:gd name="connsiteX40" fmla="*/ 477 w 10000"/>
                <a:gd name="connsiteY40" fmla="*/ 1977 h 10000"/>
                <a:gd name="connsiteX41" fmla="*/ 477 w 10000"/>
                <a:gd name="connsiteY41" fmla="*/ 1713 h 10000"/>
                <a:gd name="connsiteX42" fmla="*/ 477 w 10000"/>
                <a:gd name="connsiteY42" fmla="*/ 915 h 10000"/>
                <a:gd name="connsiteX43" fmla="*/ 715 w 10000"/>
                <a:gd name="connsiteY43" fmla="*/ 127 h 10000"/>
                <a:gd name="connsiteX44" fmla="*/ 4777 w 10000"/>
                <a:gd name="connsiteY44" fmla="*/ 162 h 10000"/>
                <a:gd name="connsiteX45" fmla="*/ 8448 w 10000"/>
                <a:gd name="connsiteY45" fmla="*/ 0 h 10000"/>
                <a:gd name="connsiteX0" fmla="*/ 8448 w 10000"/>
                <a:gd name="connsiteY0" fmla="*/ 0 h 10015"/>
                <a:gd name="connsiteX1" fmla="*/ 8353 w 10000"/>
                <a:gd name="connsiteY1" fmla="*/ 491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233 w 10000"/>
                <a:gd name="connsiteY16" fmla="*/ 6593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15"/>
                <a:gd name="connsiteX1" fmla="*/ 8570 w 10000"/>
                <a:gd name="connsiteY1" fmla="*/ 375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233 w 10000"/>
                <a:gd name="connsiteY16" fmla="*/ 6593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15"/>
                <a:gd name="connsiteX1" fmla="*/ 8570 w 10000"/>
                <a:gd name="connsiteY1" fmla="*/ 375 h 10015"/>
                <a:gd name="connsiteX2" fmla="*/ 8682 w 10000"/>
                <a:gd name="connsiteY2" fmla="*/ 915 h 10015"/>
                <a:gd name="connsiteX3" fmla="*/ 8631 w 10000"/>
                <a:gd name="connsiteY3" fmla="*/ 1221 h 10015"/>
                <a:gd name="connsiteX4" fmla="*/ 8426 w 10000"/>
                <a:gd name="connsiteY4" fmla="*/ 1923 h 10015"/>
                <a:gd name="connsiteX5" fmla="*/ 8537 w 10000"/>
                <a:gd name="connsiteY5" fmla="*/ 2189 h 10015"/>
                <a:gd name="connsiteX6" fmla="*/ 8572 w 10000"/>
                <a:gd name="connsiteY6" fmla="*/ 2510 h 10015"/>
                <a:gd name="connsiteX7" fmla="*/ 8976 w 10000"/>
                <a:gd name="connsiteY7" fmla="*/ 3039 h 10015"/>
                <a:gd name="connsiteX8" fmla="*/ 9458 w 10000"/>
                <a:gd name="connsiteY8" fmla="*/ 3370 h 10015"/>
                <a:gd name="connsiteX9" fmla="*/ 9561 w 10000"/>
                <a:gd name="connsiteY9" fmla="*/ 3995 h 10015"/>
                <a:gd name="connsiteX10" fmla="*/ 9743 w 10000"/>
                <a:gd name="connsiteY10" fmla="*/ 4365 h 10015"/>
                <a:gd name="connsiteX11" fmla="*/ 9890 w 10000"/>
                <a:gd name="connsiteY11" fmla="*/ 4632 h 10015"/>
                <a:gd name="connsiteX12" fmla="*/ 10000 w 10000"/>
                <a:gd name="connsiteY12" fmla="*/ 5427 h 10015"/>
                <a:gd name="connsiteX13" fmla="*/ 9781 w 10000"/>
                <a:gd name="connsiteY13" fmla="*/ 5903 h 10015"/>
                <a:gd name="connsiteX14" fmla="*/ 9670 w 10000"/>
                <a:gd name="connsiteY14" fmla="*/ 6170 h 10015"/>
                <a:gd name="connsiteX15" fmla="*/ 9670 w 10000"/>
                <a:gd name="connsiteY15" fmla="*/ 6647 h 10015"/>
                <a:gd name="connsiteX16" fmla="*/ 9354 w 10000"/>
                <a:gd name="connsiteY16" fmla="*/ 7012 h 10015"/>
                <a:gd name="connsiteX17" fmla="*/ 8902 w 10000"/>
                <a:gd name="connsiteY17" fmla="*/ 6859 h 10015"/>
                <a:gd name="connsiteX18" fmla="*/ 8667 w 10000"/>
                <a:gd name="connsiteY18" fmla="*/ 6896 h 10015"/>
                <a:gd name="connsiteX19" fmla="*/ 8813 w 10000"/>
                <a:gd name="connsiteY19" fmla="*/ 7909 h 10015"/>
                <a:gd name="connsiteX20" fmla="*/ 8218 w 10000"/>
                <a:gd name="connsiteY20" fmla="*/ 8974 h 10015"/>
                <a:gd name="connsiteX21" fmla="*/ 8097 w 10000"/>
                <a:gd name="connsiteY21" fmla="*/ 9990 h 10015"/>
                <a:gd name="connsiteX22" fmla="*/ 7400 w 10000"/>
                <a:gd name="connsiteY22" fmla="*/ 9723 h 10015"/>
                <a:gd name="connsiteX23" fmla="*/ 1502 w 10000"/>
                <a:gd name="connsiteY23" fmla="*/ 9935 h 10015"/>
                <a:gd name="connsiteX24" fmla="*/ 1428 w 10000"/>
                <a:gd name="connsiteY24" fmla="*/ 9460 h 10015"/>
                <a:gd name="connsiteX25" fmla="*/ 1223 w 10000"/>
                <a:gd name="connsiteY25" fmla="*/ 9316 h 10015"/>
                <a:gd name="connsiteX26" fmla="*/ 1120 w 10000"/>
                <a:gd name="connsiteY26" fmla="*/ 8921 h 10015"/>
                <a:gd name="connsiteX27" fmla="*/ 1145 w 10000"/>
                <a:gd name="connsiteY27" fmla="*/ 8439 h 10015"/>
                <a:gd name="connsiteX28" fmla="*/ 1167 w 10000"/>
                <a:gd name="connsiteY28" fmla="*/ 8061 h 10015"/>
                <a:gd name="connsiteX29" fmla="*/ 1246 w 10000"/>
                <a:gd name="connsiteY29" fmla="*/ 7600 h 10015"/>
                <a:gd name="connsiteX30" fmla="*/ 1173 w 10000"/>
                <a:gd name="connsiteY30" fmla="*/ 7178 h 10015"/>
                <a:gd name="connsiteX31" fmla="*/ 1051 w 10000"/>
                <a:gd name="connsiteY31" fmla="*/ 6758 h 10015"/>
                <a:gd name="connsiteX32" fmla="*/ 1062 w 10000"/>
                <a:gd name="connsiteY32" fmla="*/ 6382 h 10015"/>
                <a:gd name="connsiteX33" fmla="*/ 1062 w 10000"/>
                <a:gd name="connsiteY33" fmla="*/ 6277 h 10015"/>
                <a:gd name="connsiteX34" fmla="*/ 838 w 10000"/>
                <a:gd name="connsiteY34" fmla="*/ 5455 h 10015"/>
                <a:gd name="connsiteX35" fmla="*/ 696 w 10000"/>
                <a:gd name="connsiteY35" fmla="*/ 4471 h 10015"/>
                <a:gd name="connsiteX36" fmla="*/ 543 w 10000"/>
                <a:gd name="connsiteY36" fmla="*/ 3858 h 10015"/>
                <a:gd name="connsiteX37" fmla="*/ 521 w 10000"/>
                <a:gd name="connsiteY37" fmla="*/ 3389 h 10015"/>
                <a:gd name="connsiteX38" fmla="*/ 0 w 10000"/>
                <a:gd name="connsiteY38" fmla="*/ 2563 h 10015"/>
                <a:gd name="connsiteX39" fmla="*/ 477 w 10000"/>
                <a:gd name="connsiteY39" fmla="*/ 1977 h 10015"/>
                <a:gd name="connsiteX40" fmla="*/ 477 w 10000"/>
                <a:gd name="connsiteY40" fmla="*/ 1713 h 10015"/>
                <a:gd name="connsiteX41" fmla="*/ 477 w 10000"/>
                <a:gd name="connsiteY41" fmla="*/ 915 h 10015"/>
                <a:gd name="connsiteX42" fmla="*/ 715 w 10000"/>
                <a:gd name="connsiteY42" fmla="*/ 127 h 10015"/>
                <a:gd name="connsiteX43" fmla="*/ 4777 w 10000"/>
                <a:gd name="connsiteY43" fmla="*/ 162 h 10015"/>
                <a:gd name="connsiteX44" fmla="*/ 8448 w 10000"/>
                <a:gd name="connsiteY44" fmla="*/ 0 h 10015"/>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1502 w 10000"/>
                <a:gd name="connsiteY23" fmla="*/ 9935 h 10007"/>
                <a:gd name="connsiteX24" fmla="*/ 1428 w 10000"/>
                <a:gd name="connsiteY24" fmla="*/ 9460 h 10007"/>
                <a:gd name="connsiteX25" fmla="*/ 1223 w 10000"/>
                <a:gd name="connsiteY25" fmla="*/ 9316 h 10007"/>
                <a:gd name="connsiteX26" fmla="*/ 1120 w 10000"/>
                <a:gd name="connsiteY26" fmla="*/ 8921 h 10007"/>
                <a:gd name="connsiteX27" fmla="*/ 1145 w 10000"/>
                <a:gd name="connsiteY27" fmla="*/ 8439 h 10007"/>
                <a:gd name="connsiteX28" fmla="*/ 1167 w 10000"/>
                <a:gd name="connsiteY28" fmla="*/ 8061 h 10007"/>
                <a:gd name="connsiteX29" fmla="*/ 1246 w 10000"/>
                <a:gd name="connsiteY29" fmla="*/ 7600 h 10007"/>
                <a:gd name="connsiteX30" fmla="*/ 1173 w 10000"/>
                <a:gd name="connsiteY30" fmla="*/ 7178 h 10007"/>
                <a:gd name="connsiteX31" fmla="*/ 1051 w 10000"/>
                <a:gd name="connsiteY31" fmla="*/ 6758 h 10007"/>
                <a:gd name="connsiteX32" fmla="*/ 1062 w 10000"/>
                <a:gd name="connsiteY32" fmla="*/ 6382 h 10007"/>
                <a:gd name="connsiteX33" fmla="*/ 1062 w 10000"/>
                <a:gd name="connsiteY33" fmla="*/ 6277 h 10007"/>
                <a:gd name="connsiteX34" fmla="*/ 838 w 10000"/>
                <a:gd name="connsiteY34" fmla="*/ 5455 h 10007"/>
                <a:gd name="connsiteX35" fmla="*/ 696 w 10000"/>
                <a:gd name="connsiteY35" fmla="*/ 4471 h 10007"/>
                <a:gd name="connsiteX36" fmla="*/ 543 w 10000"/>
                <a:gd name="connsiteY36" fmla="*/ 3858 h 10007"/>
                <a:gd name="connsiteX37" fmla="*/ 521 w 10000"/>
                <a:gd name="connsiteY37" fmla="*/ 3389 h 10007"/>
                <a:gd name="connsiteX38" fmla="*/ 0 w 10000"/>
                <a:gd name="connsiteY38" fmla="*/ 2563 h 10007"/>
                <a:gd name="connsiteX39" fmla="*/ 477 w 10000"/>
                <a:gd name="connsiteY39" fmla="*/ 1977 h 10007"/>
                <a:gd name="connsiteX40" fmla="*/ 477 w 10000"/>
                <a:gd name="connsiteY40" fmla="*/ 1713 h 10007"/>
                <a:gd name="connsiteX41" fmla="*/ 477 w 10000"/>
                <a:gd name="connsiteY41" fmla="*/ 915 h 10007"/>
                <a:gd name="connsiteX42" fmla="*/ 715 w 10000"/>
                <a:gd name="connsiteY42" fmla="*/ 127 h 10007"/>
                <a:gd name="connsiteX43" fmla="*/ 4777 w 10000"/>
                <a:gd name="connsiteY43" fmla="*/ 162 h 10007"/>
                <a:gd name="connsiteX44" fmla="*/ 8448 w 10000"/>
                <a:gd name="connsiteY44" fmla="*/ 0 h 10007"/>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3102 w 10000"/>
                <a:gd name="connsiteY23" fmla="*/ 9416 h 10007"/>
                <a:gd name="connsiteX24" fmla="*/ 1428 w 10000"/>
                <a:gd name="connsiteY24" fmla="*/ 9460 h 10007"/>
                <a:gd name="connsiteX25" fmla="*/ 1223 w 10000"/>
                <a:gd name="connsiteY25" fmla="*/ 9316 h 10007"/>
                <a:gd name="connsiteX26" fmla="*/ 1120 w 10000"/>
                <a:gd name="connsiteY26" fmla="*/ 8921 h 10007"/>
                <a:gd name="connsiteX27" fmla="*/ 1145 w 10000"/>
                <a:gd name="connsiteY27" fmla="*/ 8439 h 10007"/>
                <a:gd name="connsiteX28" fmla="*/ 1167 w 10000"/>
                <a:gd name="connsiteY28" fmla="*/ 8061 h 10007"/>
                <a:gd name="connsiteX29" fmla="*/ 1246 w 10000"/>
                <a:gd name="connsiteY29" fmla="*/ 7600 h 10007"/>
                <a:gd name="connsiteX30" fmla="*/ 1173 w 10000"/>
                <a:gd name="connsiteY30" fmla="*/ 7178 h 10007"/>
                <a:gd name="connsiteX31" fmla="*/ 1051 w 10000"/>
                <a:gd name="connsiteY31" fmla="*/ 6758 h 10007"/>
                <a:gd name="connsiteX32" fmla="*/ 1062 w 10000"/>
                <a:gd name="connsiteY32" fmla="*/ 6382 h 10007"/>
                <a:gd name="connsiteX33" fmla="*/ 1062 w 10000"/>
                <a:gd name="connsiteY33" fmla="*/ 6277 h 10007"/>
                <a:gd name="connsiteX34" fmla="*/ 838 w 10000"/>
                <a:gd name="connsiteY34" fmla="*/ 5455 h 10007"/>
                <a:gd name="connsiteX35" fmla="*/ 696 w 10000"/>
                <a:gd name="connsiteY35" fmla="*/ 4471 h 10007"/>
                <a:gd name="connsiteX36" fmla="*/ 543 w 10000"/>
                <a:gd name="connsiteY36" fmla="*/ 3858 h 10007"/>
                <a:gd name="connsiteX37" fmla="*/ 521 w 10000"/>
                <a:gd name="connsiteY37" fmla="*/ 3389 h 10007"/>
                <a:gd name="connsiteX38" fmla="*/ 0 w 10000"/>
                <a:gd name="connsiteY38" fmla="*/ 2563 h 10007"/>
                <a:gd name="connsiteX39" fmla="*/ 477 w 10000"/>
                <a:gd name="connsiteY39" fmla="*/ 1977 h 10007"/>
                <a:gd name="connsiteX40" fmla="*/ 477 w 10000"/>
                <a:gd name="connsiteY40" fmla="*/ 1713 h 10007"/>
                <a:gd name="connsiteX41" fmla="*/ 477 w 10000"/>
                <a:gd name="connsiteY41" fmla="*/ 915 h 10007"/>
                <a:gd name="connsiteX42" fmla="*/ 715 w 10000"/>
                <a:gd name="connsiteY42" fmla="*/ 127 h 10007"/>
                <a:gd name="connsiteX43" fmla="*/ 4777 w 10000"/>
                <a:gd name="connsiteY43" fmla="*/ 162 h 10007"/>
                <a:gd name="connsiteX44" fmla="*/ 8448 w 10000"/>
                <a:gd name="connsiteY44" fmla="*/ 0 h 10007"/>
                <a:gd name="connsiteX0" fmla="*/ 8448 w 10000"/>
                <a:gd name="connsiteY0" fmla="*/ 0 h 10007"/>
                <a:gd name="connsiteX1" fmla="*/ 8570 w 10000"/>
                <a:gd name="connsiteY1" fmla="*/ 375 h 10007"/>
                <a:gd name="connsiteX2" fmla="*/ 8682 w 10000"/>
                <a:gd name="connsiteY2" fmla="*/ 915 h 10007"/>
                <a:gd name="connsiteX3" fmla="*/ 8631 w 10000"/>
                <a:gd name="connsiteY3" fmla="*/ 1221 h 10007"/>
                <a:gd name="connsiteX4" fmla="*/ 8426 w 10000"/>
                <a:gd name="connsiteY4" fmla="*/ 1923 h 10007"/>
                <a:gd name="connsiteX5" fmla="*/ 8537 w 10000"/>
                <a:gd name="connsiteY5" fmla="*/ 2189 h 10007"/>
                <a:gd name="connsiteX6" fmla="*/ 8572 w 10000"/>
                <a:gd name="connsiteY6" fmla="*/ 2510 h 10007"/>
                <a:gd name="connsiteX7" fmla="*/ 8976 w 10000"/>
                <a:gd name="connsiteY7" fmla="*/ 3039 h 10007"/>
                <a:gd name="connsiteX8" fmla="*/ 9458 w 10000"/>
                <a:gd name="connsiteY8" fmla="*/ 3370 h 10007"/>
                <a:gd name="connsiteX9" fmla="*/ 9561 w 10000"/>
                <a:gd name="connsiteY9" fmla="*/ 3995 h 10007"/>
                <a:gd name="connsiteX10" fmla="*/ 9743 w 10000"/>
                <a:gd name="connsiteY10" fmla="*/ 4365 h 10007"/>
                <a:gd name="connsiteX11" fmla="*/ 9890 w 10000"/>
                <a:gd name="connsiteY11" fmla="*/ 4632 h 10007"/>
                <a:gd name="connsiteX12" fmla="*/ 10000 w 10000"/>
                <a:gd name="connsiteY12" fmla="*/ 5427 h 10007"/>
                <a:gd name="connsiteX13" fmla="*/ 9781 w 10000"/>
                <a:gd name="connsiteY13" fmla="*/ 5903 h 10007"/>
                <a:gd name="connsiteX14" fmla="*/ 9670 w 10000"/>
                <a:gd name="connsiteY14" fmla="*/ 6170 h 10007"/>
                <a:gd name="connsiteX15" fmla="*/ 9670 w 10000"/>
                <a:gd name="connsiteY15" fmla="*/ 6647 h 10007"/>
                <a:gd name="connsiteX16" fmla="*/ 9354 w 10000"/>
                <a:gd name="connsiteY16" fmla="*/ 7012 h 10007"/>
                <a:gd name="connsiteX17" fmla="*/ 8902 w 10000"/>
                <a:gd name="connsiteY17" fmla="*/ 6859 h 10007"/>
                <a:gd name="connsiteX18" fmla="*/ 8667 w 10000"/>
                <a:gd name="connsiteY18" fmla="*/ 6896 h 10007"/>
                <a:gd name="connsiteX19" fmla="*/ 8813 w 10000"/>
                <a:gd name="connsiteY19" fmla="*/ 7909 h 10007"/>
                <a:gd name="connsiteX20" fmla="*/ 8218 w 10000"/>
                <a:gd name="connsiteY20" fmla="*/ 8974 h 10007"/>
                <a:gd name="connsiteX21" fmla="*/ 8097 w 10000"/>
                <a:gd name="connsiteY21" fmla="*/ 9990 h 10007"/>
                <a:gd name="connsiteX22" fmla="*/ 7496 w 10000"/>
                <a:gd name="connsiteY22" fmla="*/ 9505 h 10007"/>
                <a:gd name="connsiteX23" fmla="*/ 3102 w 10000"/>
                <a:gd name="connsiteY23" fmla="*/ 9416 h 10007"/>
                <a:gd name="connsiteX24" fmla="*/ 1223 w 10000"/>
                <a:gd name="connsiteY24" fmla="*/ 9316 h 10007"/>
                <a:gd name="connsiteX25" fmla="*/ 1120 w 10000"/>
                <a:gd name="connsiteY25" fmla="*/ 8921 h 10007"/>
                <a:gd name="connsiteX26" fmla="*/ 1145 w 10000"/>
                <a:gd name="connsiteY26" fmla="*/ 8439 h 10007"/>
                <a:gd name="connsiteX27" fmla="*/ 1167 w 10000"/>
                <a:gd name="connsiteY27" fmla="*/ 8061 h 10007"/>
                <a:gd name="connsiteX28" fmla="*/ 1246 w 10000"/>
                <a:gd name="connsiteY28" fmla="*/ 7600 h 10007"/>
                <a:gd name="connsiteX29" fmla="*/ 1173 w 10000"/>
                <a:gd name="connsiteY29" fmla="*/ 7178 h 10007"/>
                <a:gd name="connsiteX30" fmla="*/ 1051 w 10000"/>
                <a:gd name="connsiteY30" fmla="*/ 6758 h 10007"/>
                <a:gd name="connsiteX31" fmla="*/ 1062 w 10000"/>
                <a:gd name="connsiteY31" fmla="*/ 6382 h 10007"/>
                <a:gd name="connsiteX32" fmla="*/ 1062 w 10000"/>
                <a:gd name="connsiteY32" fmla="*/ 6277 h 10007"/>
                <a:gd name="connsiteX33" fmla="*/ 838 w 10000"/>
                <a:gd name="connsiteY33" fmla="*/ 5455 h 10007"/>
                <a:gd name="connsiteX34" fmla="*/ 696 w 10000"/>
                <a:gd name="connsiteY34" fmla="*/ 4471 h 10007"/>
                <a:gd name="connsiteX35" fmla="*/ 543 w 10000"/>
                <a:gd name="connsiteY35" fmla="*/ 3858 h 10007"/>
                <a:gd name="connsiteX36" fmla="*/ 521 w 10000"/>
                <a:gd name="connsiteY36" fmla="*/ 3389 h 10007"/>
                <a:gd name="connsiteX37" fmla="*/ 0 w 10000"/>
                <a:gd name="connsiteY37" fmla="*/ 2563 h 10007"/>
                <a:gd name="connsiteX38" fmla="*/ 477 w 10000"/>
                <a:gd name="connsiteY38" fmla="*/ 1977 h 10007"/>
                <a:gd name="connsiteX39" fmla="*/ 477 w 10000"/>
                <a:gd name="connsiteY39" fmla="*/ 1713 h 10007"/>
                <a:gd name="connsiteX40" fmla="*/ 477 w 10000"/>
                <a:gd name="connsiteY40" fmla="*/ 915 h 10007"/>
                <a:gd name="connsiteX41" fmla="*/ 715 w 10000"/>
                <a:gd name="connsiteY41" fmla="*/ 127 h 10007"/>
                <a:gd name="connsiteX42" fmla="*/ 4777 w 10000"/>
                <a:gd name="connsiteY42" fmla="*/ 162 h 10007"/>
                <a:gd name="connsiteX43" fmla="*/ 8448 w 10000"/>
                <a:gd name="connsiteY43" fmla="*/ 0 h 10007"/>
                <a:gd name="connsiteX0" fmla="*/ 8448 w 10000"/>
                <a:gd name="connsiteY0" fmla="*/ 0 h 9505"/>
                <a:gd name="connsiteX1" fmla="*/ 8570 w 10000"/>
                <a:gd name="connsiteY1" fmla="*/ 375 h 9505"/>
                <a:gd name="connsiteX2" fmla="*/ 8682 w 10000"/>
                <a:gd name="connsiteY2" fmla="*/ 915 h 9505"/>
                <a:gd name="connsiteX3" fmla="*/ 8631 w 10000"/>
                <a:gd name="connsiteY3" fmla="*/ 1221 h 9505"/>
                <a:gd name="connsiteX4" fmla="*/ 8426 w 10000"/>
                <a:gd name="connsiteY4" fmla="*/ 1923 h 9505"/>
                <a:gd name="connsiteX5" fmla="*/ 8537 w 10000"/>
                <a:gd name="connsiteY5" fmla="*/ 2189 h 9505"/>
                <a:gd name="connsiteX6" fmla="*/ 8572 w 10000"/>
                <a:gd name="connsiteY6" fmla="*/ 2510 h 9505"/>
                <a:gd name="connsiteX7" fmla="*/ 8976 w 10000"/>
                <a:gd name="connsiteY7" fmla="*/ 3039 h 9505"/>
                <a:gd name="connsiteX8" fmla="*/ 9458 w 10000"/>
                <a:gd name="connsiteY8" fmla="*/ 3370 h 9505"/>
                <a:gd name="connsiteX9" fmla="*/ 9561 w 10000"/>
                <a:gd name="connsiteY9" fmla="*/ 3995 h 9505"/>
                <a:gd name="connsiteX10" fmla="*/ 9743 w 10000"/>
                <a:gd name="connsiteY10" fmla="*/ 4365 h 9505"/>
                <a:gd name="connsiteX11" fmla="*/ 9890 w 10000"/>
                <a:gd name="connsiteY11" fmla="*/ 4632 h 9505"/>
                <a:gd name="connsiteX12" fmla="*/ 10000 w 10000"/>
                <a:gd name="connsiteY12" fmla="*/ 5427 h 9505"/>
                <a:gd name="connsiteX13" fmla="*/ 9781 w 10000"/>
                <a:gd name="connsiteY13" fmla="*/ 5903 h 9505"/>
                <a:gd name="connsiteX14" fmla="*/ 9670 w 10000"/>
                <a:gd name="connsiteY14" fmla="*/ 6170 h 9505"/>
                <a:gd name="connsiteX15" fmla="*/ 9670 w 10000"/>
                <a:gd name="connsiteY15" fmla="*/ 6647 h 9505"/>
                <a:gd name="connsiteX16" fmla="*/ 9354 w 10000"/>
                <a:gd name="connsiteY16" fmla="*/ 7012 h 9505"/>
                <a:gd name="connsiteX17" fmla="*/ 8902 w 10000"/>
                <a:gd name="connsiteY17" fmla="*/ 6859 h 9505"/>
                <a:gd name="connsiteX18" fmla="*/ 8667 w 10000"/>
                <a:gd name="connsiteY18" fmla="*/ 6896 h 9505"/>
                <a:gd name="connsiteX19" fmla="*/ 8813 w 10000"/>
                <a:gd name="connsiteY19" fmla="*/ 7909 h 9505"/>
                <a:gd name="connsiteX20" fmla="*/ 8218 w 10000"/>
                <a:gd name="connsiteY20" fmla="*/ 8974 h 9505"/>
                <a:gd name="connsiteX21" fmla="*/ 7496 w 10000"/>
                <a:gd name="connsiteY21" fmla="*/ 9505 h 9505"/>
                <a:gd name="connsiteX22" fmla="*/ 3102 w 10000"/>
                <a:gd name="connsiteY22" fmla="*/ 9416 h 9505"/>
                <a:gd name="connsiteX23" fmla="*/ 1223 w 10000"/>
                <a:gd name="connsiteY23" fmla="*/ 9316 h 9505"/>
                <a:gd name="connsiteX24" fmla="*/ 1120 w 10000"/>
                <a:gd name="connsiteY24" fmla="*/ 8921 h 9505"/>
                <a:gd name="connsiteX25" fmla="*/ 1145 w 10000"/>
                <a:gd name="connsiteY25" fmla="*/ 8439 h 9505"/>
                <a:gd name="connsiteX26" fmla="*/ 1167 w 10000"/>
                <a:gd name="connsiteY26" fmla="*/ 8061 h 9505"/>
                <a:gd name="connsiteX27" fmla="*/ 1246 w 10000"/>
                <a:gd name="connsiteY27" fmla="*/ 7600 h 9505"/>
                <a:gd name="connsiteX28" fmla="*/ 1173 w 10000"/>
                <a:gd name="connsiteY28" fmla="*/ 7178 h 9505"/>
                <a:gd name="connsiteX29" fmla="*/ 1051 w 10000"/>
                <a:gd name="connsiteY29" fmla="*/ 6758 h 9505"/>
                <a:gd name="connsiteX30" fmla="*/ 1062 w 10000"/>
                <a:gd name="connsiteY30" fmla="*/ 6382 h 9505"/>
                <a:gd name="connsiteX31" fmla="*/ 1062 w 10000"/>
                <a:gd name="connsiteY31" fmla="*/ 6277 h 9505"/>
                <a:gd name="connsiteX32" fmla="*/ 838 w 10000"/>
                <a:gd name="connsiteY32" fmla="*/ 5455 h 9505"/>
                <a:gd name="connsiteX33" fmla="*/ 696 w 10000"/>
                <a:gd name="connsiteY33" fmla="*/ 4471 h 9505"/>
                <a:gd name="connsiteX34" fmla="*/ 543 w 10000"/>
                <a:gd name="connsiteY34" fmla="*/ 3858 h 9505"/>
                <a:gd name="connsiteX35" fmla="*/ 521 w 10000"/>
                <a:gd name="connsiteY35" fmla="*/ 3389 h 9505"/>
                <a:gd name="connsiteX36" fmla="*/ 0 w 10000"/>
                <a:gd name="connsiteY36" fmla="*/ 2563 h 9505"/>
                <a:gd name="connsiteX37" fmla="*/ 477 w 10000"/>
                <a:gd name="connsiteY37" fmla="*/ 1977 h 9505"/>
                <a:gd name="connsiteX38" fmla="*/ 477 w 10000"/>
                <a:gd name="connsiteY38" fmla="*/ 1713 h 9505"/>
                <a:gd name="connsiteX39" fmla="*/ 477 w 10000"/>
                <a:gd name="connsiteY39" fmla="*/ 915 h 9505"/>
                <a:gd name="connsiteX40" fmla="*/ 715 w 10000"/>
                <a:gd name="connsiteY40" fmla="*/ 127 h 9505"/>
                <a:gd name="connsiteX41" fmla="*/ 4777 w 10000"/>
                <a:gd name="connsiteY41" fmla="*/ 162 h 9505"/>
                <a:gd name="connsiteX42" fmla="*/ 8448 w 10000"/>
                <a:gd name="connsiteY42" fmla="*/ 0 h 9505"/>
                <a:gd name="connsiteX0" fmla="*/ 8448 w 10000"/>
                <a:gd name="connsiteY0" fmla="*/ 0 h 10000"/>
                <a:gd name="connsiteX1" fmla="*/ 8570 w 10000"/>
                <a:gd name="connsiteY1" fmla="*/ 395 h 10000"/>
                <a:gd name="connsiteX2" fmla="*/ 8682 w 10000"/>
                <a:gd name="connsiteY2" fmla="*/ 963 h 10000"/>
                <a:gd name="connsiteX3" fmla="*/ 8631 w 10000"/>
                <a:gd name="connsiteY3" fmla="*/ 1285 h 10000"/>
                <a:gd name="connsiteX4" fmla="*/ 8426 w 10000"/>
                <a:gd name="connsiteY4" fmla="*/ 2023 h 10000"/>
                <a:gd name="connsiteX5" fmla="*/ 8537 w 10000"/>
                <a:gd name="connsiteY5" fmla="*/ 2303 h 10000"/>
                <a:gd name="connsiteX6" fmla="*/ 8572 w 10000"/>
                <a:gd name="connsiteY6" fmla="*/ 2641 h 10000"/>
                <a:gd name="connsiteX7" fmla="*/ 8976 w 10000"/>
                <a:gd name="connsiteY7" fmla="*/ 3197 h 10000"/>
                <a:gd name="connsiteX8" fmla="*/ 9458 w 10000"/>
                <a:gd name="connsiteY8" fmla="*/ 3546 h 10000"/>
                <a:gd name="connsiteX9" fmla="*/ 9561 w 10000"/>
                <a:gd name="connsiteY9" fmla="*/ 4203 h 10000"/>
                <a:gd name="connsiteX10" fmla="*/ 9743 w 10000"/>
                <a:gd name="connsiteY10" fmla="*/ 4592 h 10000"/>
                <a:gd name="connsiteX11" fmla="*/ 9890 w 10000"/>
                <a:gd name="connsiteY11" fmla="*/ 4873 h 10000"/>
                <a:gd name="connsiteX12" fmla="*/ 10000 w 10000"/>
                <a:gd name="connsiteY12" fmla="*/ 5710 h 10000"/>
                <a:gd name="connsiteX13" fmla="*/ 9781 w 10000"/>
                <a:gd name="connsiteY13" fmla="*/ 6210 h 10000"/>
                <a:gd name="connsiteX14" fmla="*/ 9670 w 10000"/>
                <a:gd name="connsiteY14" fmla="*/ 6491 h 10000"/>
                <a:gd name="connsiteX15" fmla="*/ 9670 w 10000"/>
                <a:gd name="connsiteY15" fmla="*/ 6993 h 10000"/>
                <a:gd name="connsiteX16" fmla="*/ 9354 w 10000"/>
                <a:gd name="connsiteY16" fmla="*/ 7377 h 10000"/>
                <a:gd name="connsiteX17" fmla="*/ 8902 w 10000"/>
                <a:gd name="connsiteY17" fmla="*/ 7216 h 10000"/>
                <a:gd name="connsiteX18" fmla="*/ 8667 w 10000"/>
                <a:gd name="connsiteY18" fmla="*/ 7255 h 10000"/>
                <a:gd name="connsiteX19" fmla="*/ 8813 w 10000"/>
                <a:gd name="connsiteY19" fmla="*/ 8321 h 10000"/>
                <a:gd name="connsiteX20" fmla="*/ 8218 w 10000"/>
                <a:gd name="connsiteY20" fmla="*/ 9441 h 10000"/>
                <a:gd name="connsiteX21" fmla="*/ 7965 w 10000"/>
                <a:gd name="connsiteY21" fmla="*/ 9894 h 10000"/>
                <a:gd name="connsiteX22" fmla="*/ 7496 w 10000"/>
                <a:gd name="connsiteY22" fmla="*/ 10000 h 10000"/>
                <a:gd name="connsiteX23" fmla="*/ 3102 w 10000"/>
                <a:gd name="connsiteY23" fmla="*/ 9906 h 10000"/>
                <a:gd name="connsiteX24" fmla="*/ 1223 w 10000"/>
                <a:gd name="connsiteY24" fmla="*/ 9801 h 10000"/>
                <a:gd name="connsiteX25" fmla="*/ 1120 w 10000"/>
                <a:gd name="connsiteY25" fmla="*/ 9386 h 10000"/>
                <a:gd name="connsiteX26" fmla="*/ 1145 w 10000"/>
                <a:gd name="connsiteY26" fmla="*/ 8878 h 10000"/>
                <a:gd name="connsiteX27" fmla="*/ 1167 w 10000"/>
                <a:gd name="connsiteY27" fmla="*/ 8481 h 10000"/>
                <a:gd name="connsiteX28" fmla="*/ 1246 w 10000"/>
                <a:gd name="connsiteY28" fmla="*/ 7996 h 10000"/>
                <a:gd name="connsiteX29" fmla="*/ 1173 w 10000"/>
                <a:gd name="connsiteY29" fmla="*/ 7552 h 10000"/>
                <a:gd name="connsiteX30" fmla="*/ 1051 w 10000"/>
                <a:gd name="connsiteY30" fmla="*/ 7110 h 10000"/>
                <a:gd name="connsiteX31" fmla="*/ 1062 w 10000"/>
                <a:gd name="connsiteY31" fmla="*/ 6714 h 10000"/>
                <a:gd name="connsiteX32" fmla="*/ 1062 w 10000"/>
                <a:gd name="connsiteY32" fmla="*/ 6604 h 10000"/>
                <a:gd name="connsiteX33" fmla="*/ 838 w 10000"/>
                <a:gd name="connsiteY33" fmla="*/ 5739 h 10000"/>
                <a:gd name="connsiteX34" fmla="*/ 696 w 10000"/>
                <a:gd name="connsiteY34" fmla="*/ 4704 h 10000"/>
                <a:gd name="connsiteX35" fmla="*/ 543 w 10000"/>
                <a:gd name="connsiteY35" fmla="*/ 4059 h 10000"/>
                <a:gd name="connsiteX36" fmla="*/ 521 w 10000"/>
                <a:gd name="connsiteY36" fmla="*/ 3565 h 10000"/>
                <a:gd name="connsiteX37" fmla="*/ 0 w 10000"/>
                <a:gd name="connsiteY37" fmla="*/ 2696 h 10000"/>
                <a:gd name="connsiteX38" fmla="*/ 477 w 10000"/>
                <a:gd name="connsiteY38" fmla="*/ 2080 h 10000"/>
                <a:gd name="connsiteX39" fmla="*/ 477 w 10000"/>
                <a:gd name="connsiteY39" fmla="*/ 1802 h 10000"/>
                <a:gd name="connsiteX40" fmla="*/ 477 w 10000"/>
                <a:gd name="connsiteY40" fmla="*/ 963 h 10000"/>
                <a:gd name="connsiteX41" fmla="*/ 715 w 10000"/>
                <a:gd name="connsiteY41" fmla="*/ 134 h 10000"/>
                <a:gd name="connsiteX42" fmla="*/ 4777 w 10000"/>
                <a:gd name="connsiteY42" fmla="*/ 170 h 10000"/>
                <a:gd name="connsiteX43" fmla="*/ 8448 w 10000"/>
                <a:gd name="connsiteY43" fmla="*/ 0 h 10000"/>
                <a:gd name="connsiteX0" fmla="*/ 8448 w 10000"/>
                <a:gd name="connsiteY0" fmla="*/ 0 h 10603"/>
                <a:gd name="connsiteX1" fmla="*/ 8570 w 10000"/>
                <a:gd name="connsiteY1" fmla="*/ 395 h 10603"/>
                <a:gd name="connsiteX2" fmla="*/ 8682 w 10000"/>
                <a:gd name="connsiteY2" fmla="*/ 963 h 10603"/>
                <a:gd name="connsiteX3" fmla="*/ 8631 w 10000"/>
                <a:gd name="connsiteY3" fmla="*/ 1285 h 10603"/>
                <a:gd name="connsiteX4" fmla="*/ 8426 w 10000"/>
                <a:gd name="connsiteY4" fmla="*/ 2023 h 10603"/>
                <a:gd name="connsiteX5" fmla="*/ 8537 w 10000"/>
                <a:gd name="connsiteY5" fmla="*/ 2303 h 10603"/>
                <a:gd name="connsiteX6" fmla="*/ 8572 w 10000"/>
                <a:gd name="connsiteY6" fmla="*/ 2641 h 10603"/>
                <a:gd name="connsiteX7" fmla="*/ 8976 w 10000"/>
                <a:gd name="connsiteY7" fmla="*/ 3197 h 10603"/>
                <a:gd name="connsiteX8" fmla="*/ 9458 w 10000"/>
                <a:gd name="connsiteY8" fmla="*/ 3546 h 10603"/>
                <a:gd name="connsiteX9" fmla="*/ 9561 w 10000"/>
                <a:gd name="connsiteY9" fmla="*/ 4203 h 10603"/>
                <a:gd name="connsiteX10" fmla="*/ 9743 w 10000"/>
                <a:gd name="connsiteY10" fmla="*/ 4592 h 10603"/>
                <a:gd name="connsiteX11" fmla="*/ 9890 w 10000"/>
                <a:gd name="connsiteY11" fmla="*/ 4873 h 10603"/>
                <a:gd name="connsiteX12" fmla="*/ 10000 w 10000"/>
                <a:gd name="connsiteY12" fmla="*/ 5710 h 10603"/>
                <a:gd name="connsiteX13" fmla="*/ 9781 w 10000"/>
                <a:gd name="connsiteY13" fmla="*/ 6210 h 10603"/>
                <a:gd name="connsiteX14" fmla="*/ 9670 w 10000"/>
                <a:gd name="connsiteY14" fmla="*/ 6491 h 10603"/>
                <a:gd name="connsiteX15" fmla="*/ 9670 w 10000"/>
                <a:gd name="connsiteY15" fmla="*/ 6993 h 10603"/>
                <a:gd name="connsiteX16" fmla="*/ 9354 w 10000"/>
                <a:gd name="connsiteY16" fmla="*/ 7377 h 10603"/>
                <a:gd name="connsiteX17" fmla="*/ 8902 w 10000"/>
                <a:gd name="connsiteY17" fmla="*/ 7216 h 10603"/>
                <a:gd name="connsiteX18" fmla="*/ 8667 w 10000"/>
                <a:gd name="connsiteY18" fmla="*/ 7255 h 10603"/>
                <a:gd name="connsiteX19" fmla="*/ 8813 w 10000"/>
                <a:gd name="connsiteY19" fmla="*/ 8321 h 10603"/>
                <a:gd name="connsiteX20" fmla="*/ 8218 w 10000"/>
                <a:gd name="connsiteY20" fmla="*/ 9441 h 10603"/>
                <a:gd name="connsiteX21" fmla="*/ 8143 w 10000"/>
                <a:gd name="connsiteY21" fmla="*/ 10595 h 10603"/>
                <a:gd name="connsiteX22" fmla="*/ 7496 w 10000"/>
                <a:gd name="connsiteY22" fmla="*/ 10000 h 10603"/>
                <a:gd name="connsiteX23" fmla="*/ 3102 w 10000"/>
                <a:gd name="connsiteY23" fmla="*/ 9906 h 10603"/>
                <a:gd name="connsiteX24" fmla="*/ 1223 w 10000"/>
                <a:gd name="connsiteY24" fmla="*/ 9801 h 10603"/>
                <a:gd name="connsiteX25" fmla="*/ 1120 w 10000"/>
                <a:gd name="connsiteY25" fmla="*/ 9386 h 10603"/>
                <a:gd name="connsiteX26" fmla="*/ 1145 w 10000"/>
                <a:gd name="connsiteY26" fmla="*/ 8878 h 10603"/>
                <a:gd name="connsiteX27" fmla="*/ 1167 w 10000"/>
                <a:gd name="connsiteY27" fmla="*/ 8481 h 10603"/>
                <a:gd name="connsiteX28" fmla="*/ 1246 w 10000"/>
                <a:gd name="connsiteY28" fmla="*/ 7996 h 10603"/>
                <a:gd name="connsiteX29" fmla="*/ 1173 w 10000"/>
                <a:gd name="connsiteY29" fmla="*/ 7552 h 10603"/>
                <a:gd name="connsiteX30" fmla="*/ 1051 w 10000"/>
                <a:gd name="connsiteY30" fmla="*/ 7110 h 10603"/>
                <a:gd name="connsiteX31" fmla="*/ 1062 w 10000"/>
                <a:gd name="connsiteY31" fmla="*/ 6714 h 10603"/>
                <a:gd name="connsiteX32" fmla="*/ 1062 w 10000"/>
                <a:gd name="connsiteY32" fmla="*/ 6604 h 10603"/>
                <a:gd name="connsiteX33" fmla="*/ 838 w 10000"/>
                <a:gd name="connsiteY33" fmla="*/ 5739 h 10603"/>
                <a:gd name="connsiteX34" fmla="*/ 696 w 10000"/>
                <a:gd name="connsiteY34" fmla="*/ 4704 h 10603"/>
                <a:gd name="connsiteX35" fmla="*/ 543 w 10000"/>
                <a:gd name="connsiteY35" fmla="*/ 4059 h 10603"/>
                <a:gd name="connsiteX36" fmla="*/ 521 w 10000"/>
                <a:gd name="connsiteY36" fmla="*/ 3565 h 10603"/>
                <a:gd name="connsiteX37" fmla="*/ 0 w 10000"/>
                <a:gd name="connsiteY37" fmla="*/ 2696 h 10603"/>
                <a:gd name="connsiteX38" fmla="*/ 477 w 10000"/>
                <a:gd name="connsiteY38" fmla="*/ 2080 h 10603"/>
                <a:gd name="connsiteX39" fmla="*/ 477 w 10000"/>
                <a:gd name="connsiteY39" fmla="*/ 1802 h 10603"/>
                <a:gd name="connsiteX40" fmla="*/ 477 w 10000"/>
                <a:gd name="connsiteY40" fmla="*/ 963 h 10603"/>
                <a:gd name="connsiteX41" fmla="*/ 715 w 10000"/>
                <a:gd name="connsiteY41" fmla="*/ 134 h 10603"/>
                <a:gd name="connsiteX42" fmla="*/ 4777 w 10000"/>
                <a:gd name="connsiteY42" fmla="*/ 170 h 10603"/>
                <a:gd name="connsiteX43" fmla="*/ 8448 w 10000"/>
                <a:gd name="connsiteY43" fmla="*/ 0 h 10603"/>
                <a:gd name="connsiteX0" fmla="*/ 8448 w 10000"/>
                <a:gd name="connsiteY0" fmla="*/ 0 h 10603"/>
                <a:gd name="connsiteX1" fmla="*/ 8570 w 10000"/>
                <a:gd name="connsiteY1" fmla="*/ 395 h 10603"/>
                <a:gd name="connsiteX2" fmla="*/ 8682 w 10000"/>
                <a:gd name="connsiteY2" fmla="*/ 963 h 10603"/>
                <a:gd name="connsiteX3" fmla="*/ 8631 w 10000"/>
                <a:gd name="connsiteY3" fmla="*/ 1285 h 10603"/>
                <a:gd name="connsiteX4" fmla="*/ 8426 w 10000"/>
                <a:gd name="connsiteY4" fmla="*/ 2023 h 10603"/>
                <a:gd name="connsiteX5" fmla="*/ 8537 w 10000"/>
                <a:gd name="connsiteY5" fmla="*/ 2303 h 10603"/>
                <a:gd name="connsiteX6" fmla="*/ 8572 w 10000"/>
                <a:gd name="connsiteY6" fmla="*/ 2641 h 10603"/>
                <a:gd name="connsiteX7" fmla="*/ 8976 w 10000"/>
                <a:gd name="connsiteY7" fmla="*/ 3197 h 10603"/>
                <a:gd name="connsiteX8" fmla="*/ 9458 w 10000"/>
                <a:gd name="connsiteY8" fmla="*/ 3546 h 10603"/>
                <a:gd name="connsiteX9" fmla="*/ 9561 w 10000"/>
                <a:gd name="connsiteY9" fmla="*/ 4203 h 10603"/>
                <a:gd name="connsiteX10" fmla="*/ 9743 w 10000"/>
                <a:gd name="connsiteY10" fmla="*/ 4592 h 10603"/>
                <a:gd name="connsiteX11" fmla="*/ 9890 w 10000"/>
                <a:gd name="connsiteY11" fmla="*/ 4873 h 10603"/>
                <a:gd name="connsiteX12" fmla="*/ 10000 w 10000"/>
                <a:gd name="connsiteY12" fmla="*/ 5710 h 10603"/>
                <a:gd name="connsiteX13" fmla="*/ 9781 w 10000"/>
                <a:gd name="connsiteY13" fmla="*/ 6210 h 10603"/>
                <a:gd name="connsiteX14" fmla="*/ 9670 w 10000"/>
                <a:gd name="connsiteY14" fmla="*/ 6491 h 10603"/>
                <a:gd name="connsiteX15" fmla="*/ 9670 w 10000"/>
                <a:gd name="connsiteY15" fmla="*/ 6993 h 10603"/>
                <a:gd name="connsiteX16" fmla="*/ 9354 w 10000"/>
                <a:gd name="connsiteY16" fmla="*/ 7377 h 10603"/>
                <a:gd name="connsiteX17" fmla="*/ 8902 w 10000"/>
                <a:gd name="connsiteY17" fmla="*/ 7216 h 10603"/>
                <a:gd name="connsiteX18" fmla="*/ 8667 w 10000"/>
                <a:gd name="connsiteY18" fmla="*/ 7255 h 10603"/>
                <a:gd name="connsiteX19" fmla="*/ 8813 w 10000"/>
                <a:gd name="connsiteY19" fmla="*/ 8321 h 10603"/>
                <a:gd name="connsiteX20" fmla="*/ 8218 w 10000"/>
                <a:gd name="connsiteY20" fmla="*/ 9441 h 10603"/>
                <a:gd name="connsiteX21" fmla="*/ 8143 w 10000"/>
                <a:gd name="connsiteY21" fmla="*/ 10595 h 10603"/>
                <a:gd name="connsiteX22" fmla="*/ 7496 w 10000"/>
                <a:gd name="connsiteY22" fmla="*/ 10000 h 10603"/>
                <a:gd name="connsiteX23" fmla="*/ 3102 w 10000"/>
                <a:gd name="connsiteY23" fmla="*/ 9906 h 10603"/>
                <a:gd name="connsiteX24" fmla="*/ 1223 w 10000"/>
                <a:gd name="connsiteY24" fmla="*/ 9801 h 10603"/>
                <a:gd name="connsiteX25" fmla="*/ 1120 w 10000"/>
                <a:gd name="connsiteY25" fmla="*/ 9386 h 10603"/>
                <a:gd name="connsiteX26" fmla="*/ 1145 w 10000"/>
                <a:gd name="connsiteY26" fmla="*/ 8878 h 10603"/>
                <a:gd name="connsiteX27" fmla="*/ 1167 w 10000"/>
                <a:gd name="connsiteY27" fmla="*/ 8481 h 10603"/>
                <a:gd name="connsiteX28" fmla="*/ 1246 w 10000"/>
                <a:gd name="connsiteY28" fmla="*/ 7996 h 10603"/>
                <a:gd name="connsiteX29" fmla="*/ 1173 w 10000"/>
                <a:gd name="connsiteY29" fmla="*/ 7552 h 10603"/>
                <a:gd name="connsiteX30" fmla="*/ 1051 w 10000"/>
                <a:gd name="connsiteY30" fmla="*/ 7110 h 10603"/>
                <a:gd name="connsiteX31" fmla="*/ 1062 w 10000"/>
                <a:gd name="connsiteY31" fmla="*/ 6714 h 10603"/>
                <a:gd name="connsiteX32" fmla="*/ 1062 w 10000"/>
                <a:gd name="connsiteY32" fmla="*/ 6604 h 10603"/>
                <a:gd name="connsiteX33" fmla="*/ 838 w 10000"/>
                <a:gd name="connsiteY33" fmla="*/ 5739 h 10603"/>
                <a:gd name="connsiteX34" fmla="*/ 696 w 10000"/>
                <a:gd name="connsiteY34" fmla="*/ 4704 h 10603"/>
                <a:gd name="connsiteX35" fmla="*/ 543 w 10000"/>
                <a:gd name="connsiteY35" fmla="*/ 4059 h 10603"/>
                <a:gd name="connsiteX36" fmla="*/ 521 w 10000"/>
                <a:gd name="connsiteY36" fmla="*/ 3565 h 10603"/>
                <a:gd name="connsiteX37" fmla="*/ 0 w 10000"/>
                <a:gd name="connsiteY37" fmla="*/ 2696 h 10603"/>
                <a:gd name="connsiteX38" fmla="*/ 477 w 10000"/>
                <a:gd name="connsiteY38" fmla="*/ 2080 h 10603"/>
                <a:gd name="connsiteX39" fmla="*/ 477 w 10000"/>
                <a:gd name="connsiteY39" fmla="*/ 1802 h 10603"/>
                <a:gd name="connsiteX40" fmla="*/ 477 w 10000"/>
                <a:gd name="connsiteY40" fmla="*/ 963 h 10603"/>
                <a:gd name="connsiteX41" fmla="*/ 715 w 10000"/>
                <a:gd name="connsiteY41" fmla="*/ 134 h 10603"/>
                <a:gd name="connsiteX42" fmla="*/ 4777 w 10000"/>
                <a:gd name="connsiteY42" fmla="*/ 170 h 10603"/>
                <a:gd name="connsiteX43" fmla="*/ 8448 w 10000"/>
                <a:gd name="connsiteY43" fmla="*/ 0 h 10603"/>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000"/>
                <a:gd name="connsiteY0" fmla="*/ 0 h 10614"/>
                <a:gd name="connsiteX1" fmla="*/ 8570 w 10000"/>
                <a:gd name="connsiteY1" fmla="*/ 395 h 10614"/>
                <a:gd name="connsiteX2" fmla="*/ 8682 w 10000"/>
                <a:gd name="connsiteY2" fmla="*/ 963 h 10614"/>
                <a:gd name="connsiteX3" fmla="*/ 8631 w 10000"/>
                <a:gd name="connsiteY3" fmla="*/ 1285 h 10614"/>
                <a:gd name="connsiteX4" fmla="*/ 8426 w 10000"/>
                <a:gd name="connsiteY4" fmla="*/ 2023 h 10614"/>
                <a:gd name="connsiteX5" fmla="*/ 8537 w 10000"/>
                <a:gd name="connsiteY5" fmla="*/ 2303 h 10614"/>
                <a:gd name="connsiteX6" fmla="*/ 8572 w 10000"/>
                <a:gd name="connsiteY6" fmla="*/ 2641 h 10614"/>
                <a:gd name="connsiteX7" fmla="*/ 8976 w 10000"/>
                <a:gd name="connsiteY7" fmla="*/ 3197 h 10614"/>
                <a:gd name="connsiteX8" fmla="*/ 9458 w 10000"/>
                <a:gd name="connsiteY8" fmla="*/ 3546 h 10614"/>
                <a:gd name="connsiteX9" fmla="*/ 9561 w 10000"/>
                <a:gd name="connsiteY9" fmla="*/ 4203 h 10614"/>
                <a:gd name="connsiteX10" fmla="*/ 9743 w 10000"/>
                <a:gd name="connsiteY10" fmla="*/ 4592 h 10614"/>
                <a:gd name="connsiteX11" fmla="*/ 9890 w 10000"/>
                <a:gd name="connsiteY11" fmla="*/ 4873 h 10614"/>
                <a:gd name="connsiteX12" fmla="*/ 10000 w 10000"/>
                <a:gd name="connsiteY12" fmla="*/ 5710 h 10614"/>
                <a:gd name="connsiteX13" fmla="*/ 9781 w 10000"/>
                <a:gd name="connsiteY13" fmla="*/ 6210 h 10614"/>
                <a:gd name="connsiteX14" fmla="*/ 9670 w 10000"/>
                <a:gd name="connsiteY14" fmla="*/ 6491 h 10614"/>
                <a:gd name="connsiteX15" fmla="*/ 9670 w 10000"/>
                <a:gd name="connsiteY15" fmla="*/ 6993 h 10614"/>
                <a:gd name="connsiteX16" fmla="*/ 9354 w 10000"/>
                <a:gd name="connsiteY16" fmla="*/ 7377 h 10614"/>
                <a:gd name="connsiteX17" fmla="*/ 8902 w 10000"/>
                <a:gd name="connsiteY17" fmla="*/ 7216 h 10614"/>
                <a:gd name="connsiteX18" fmla="*/ 8667 w 10000"/>
                <a:gd name="connsiteY18" fmla="*/ 7255 h 10614"/>
                <a:gd name="connsiteX19" fmla="*/ 8813 w 10000"/>
                <a:gd name="connsiteY19" fmla="*/ 8321 h 10614"/>
                <a:gd name="connsiteX20" fmla="*/ 8218 w 10000"/>
                <a:gd name="connsiteY20" fmla="*/ 9441 h 10614"/>
                <a:gd name="connsiteX21" fmla="*/ 8143 w 10000"/>
                <a:gd name="connsiteY21" fmla="*/ 10595 h 10614"/>
                <a:gd name="connsiteX22" fmla="*/ 7496 w 10000"/>
                <a:gd name="connsiteY22" fmla="*/ 10000 h 10614"/>
                <a:gd name="connsiteX23" fmla="*/ 3102 w 10000"/>
                <a:gd name="connsiteY23" fmla="*/ 9906 h 10614"/>
                <a:gd name="connsiteX24" fmla="*/ 1223 w 10000"/>
                <a:gd name="connsiteY24" fmla="*/ 9801 h 10614"/>
                <a:gd name="connsiteX25" fmla="*/ 1120 w 10000"/>
                <a:gd name="connsiteY25" fmla="*/ 9386 h 10614"/>
                <a:gd name="connsiteX26" fmla="*/ 1145 w 10000"/>
                <a:gd name="connsiteY26" fmla="*/ 8878 h 10614"/>
                <a:gd name="connsiteX27" fmla="*/ 1167 w 10000"/>
                <a:gd name="connsiteY27" fmla="*/ 8481 h 10614"/>
                <a:gd name="connsiteX28" fmla="*/ 1246 w 10000"/>
                <a:gd name="connsiteY28" fmla="*/ 7996 h 10614"/>
                <a:gd name="connsiteX29" fmla="*/ 1173 w 10000"/>
                <a:gd name="connsiteY29" fmla="*/ 7552 h 10614"/>
                <a:gd name="connsiteX30" fmla="*/ 1051 w 10000"/>
                <a:gd name="connsiteY30" fmla="*/ 7110 h 10614"/>
                <a:gd name="connsiteX31" fmla="*/ 1062 w 10000"/>
                <a:gd name="connsiteY31" fmla="*/ 6714 h 10614"/>
                <a:gd name="connsiteX32" fmla="*/ 1062 w 10000"/>
                <a:gd name="connsiteY32" fmla="*/ 6604 h 10614"/>
                <a:gd name="connsiteX33" fmla="*/ 838 w 10000"/>
                <a:gd name="connsiteY33" fmla="*/ 5739 h 10614"/>
                <a:gd name="connsiteX34" fmla="*/ 696 w 10000"/>
                <a:gd name="connsiteY34" fmla="*/ 4704 h 10614"/>
                <a:gd name="connsiteX35" fmla="*/ 543 w 10000"/>
                <a:gd name="connsiteY35" fmla="*/ 4059 h 10614"/>
                <a:gd name="connsiteX36" fmla="*/ 521 w 10000"/>
                <a:gd name="connsiteY36" fmla="*/ 3565 h 10614"/>
                <a:gd name="connsiteX37" fmla="*/ 0 w 10000"/>
                <a:gd name="connsiteY37" fmla="*/ 2696 h 10614"/>
                <a:gd name="connsiteX38" fmla="*/ 477 w 10000"/>
                <a:gd name="connsiteY38" fmla="*/ 2080 h 10614"/>
                <a:gd name="connsiteX39" fmla="*/ 477 w 10000"/>
                <a:gd name="connsiteY39" fmla="*/ 1802 h 10614"/>
                <a:gd name="connsiteX40" fmla="*/ 477 w 10000"/>
                <a:gd name="connsiteY40" fmla="*/ 963 h 10614"/>
                <a:gd name="connsiteX41" fmla="*/ 715 w 10000"/>
                <a:gd name="connsiteY41" fmla="*/ 134 h 10614"/>
                <a:gd name="connsiteX42" fmla="*/ 4777 w 10000"/>
                <a:gd name="connsiteY42" fmla="*/ 170 h 10614"/>
                <a:gd name="connsiteX43" fmla="*/ 8448 w 10000"/>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781 w 10179"/>
                <a:gd name="connsiteY13" fmla="*/ 6210 h 10614"/>
                <a:gd name="connsiteX14" fmla="*/ 9670 w 10179"/>
                <a:gd name="connsiteY14" fmla="*/ 6491 h 10614"/>
                <a:gd name="connsiteX15" fmla="*/ 9670 w 10179"/>
                <a:gd name="connsiteY15" fmla="*/ 6993 h 10614"/>
                <a:gd name="connsiteX16" fmla="*/ 9354 w 10179"/>
                <a:gd name="connsiteY16" fmla="*/ 7377 h 10614"/>
                <a:gd name="connsiteX17" fmla="*/ 8902 w 10179"/>
                <a:gd name="connsiteY17" fmla="*/ 7216 h 10614"/>
                <a:gd name="connsiteX18" fmla="*/ 8667 w 10179"/>
                <a:gd name="connsiteY18" fmla="*/ 7255 h 10614"/>
                <a:gd name="connsiteX19" fmla="*/ 8813 w 10179"/>
                <a:gd name="connsiteY19" fmla="*/ 8321 h 10614"/>
                <a:gd name="connsiteX20" fmla="*/ 8218 w 10179"/>
                <a:gd name="connsiteY20" fmla="*/ 9441 h 10614"/>
                <a:gd name="connsiteX21" fmla="*/ 8143 w 10179"/>
                <a:gd name="connsiteY21" fmla="*/ 10595 h 10614"/>
                <a:gd name="connsiteX22" fmla="*/ 7496 w 10179"/>
                <a:gd name="connsiteY22" fmla="*/ 10000 h 10614"/>
                <a:gd name="connsiteX23" fmla="*/ 3102 w 10179"/>
                <a:gd name="connsiteY23" fmla="*/ 9906 h 10614"/>
                <a:gd name="connsiteX24" fmla="*/ 1223 w 10179"/>
                <a:gd name="connsiteY24" fmla="*/ 9801 h 10614"/>
                <a:gd name="connsiteX25" fmla="*/ 1120 w 10179"/>
                <a:gd name="connsiteY25" fmla="*/ 9386 h 10614"/>
                <a:gd name="connsiteX26" fmla="*/ 1145 w 10179"/>
                <a:gd name="connsiteY26" fmla="*/ 8878 h 10614"/>
                <a:gd name="connsiteX27" fmla="*/ 1167 w 10179"/>
                <a:gd name="connsiteY27" fmla="*/ 8481 h 10614"/>
                <a:gd name="connsiteX28" fmla="*/ 1246 w 10179"/>
                <a:gd name="connsiteY28" fmla="*/ 7996 h 10614"/>
                <a:gd name="connsiteX29" fmla="*/ 1173 w 10179"/>
                <a:gd name="connsiteY29" fmla="*/ 7552 h 10614"/>
                <a:gd name="connsiteX30" fmla="*/ 1051 w 10179"/>
                <a:gd name="connsiteY30" fmla="*/ 7110 h 10614"/>
                <a:gd name="connsiteX31" fmla="*/ 1062 w 10179"/>
                <a:gd name="connsiteY31" fmla="*/ 6714 h 10614"/>
                <a:gd name="connsiteX32" fmla="*/ 1062 w 10179"/>
                <a:gd name="connsiteY32" fmla="*/ 6604 h 10614"/>
                <a:gd name="connsiteX33" fmla="*/ 838 w 10179"/>
                <a:gd name="connsiteY33" fmla="*/ 5739 h 10614"/>
                <a:gd name="connsiteX34" fmla="*/ 696 w 10179"/>
                <a:gd name="connsiteY34" fmla="*/ 4704 h 10614"/>
                <a:gd name="connsiteX35" fmla="*/ 543 w 10179"/>
                <a:gd name="connsiteY35" fmla="*/ 4059 h 10614"/>
                <a:gd name="connsiteX36" fmla="*/ 521 w 10179"/>
                <a:gd name="connsiteY36" fmla="*/ 3565 h 10614"/>
                <a:gd name="connsiteX37" fmla="*/ 0 w 10179"/>
                <a:gd name="connsiteY37" fmla="*/ 2696 h 10614"/>
                <a:gd name="connsiteX38" fmla="*/ 477 w 10179"/>
                <a:gd name="connsiteY38" fmla="*/ 2080 h 10614"/>
                <a:gd name="connsiteX39" fmla="*/ 477 w 10179"/>
                <a:gd name="connsiteY39" fmla="*/ 1802 h 10614"/>
                <a:gd name="connsiteX40" fmla="*/ 477 w 10179"/>
                <a:gd name="connsiteY40" fmla="*/ 963 h 10614"/>
                <a:gd name="connsiteX41" fmla="*/ 715 w 10179"/>
                <a:gd name="connsiteY41" fmla="*/ 134 h 10614"/>
                <a:gd name="connsiteX42" fmla="*/ 4777 w 10179"/>
                <a:gd name="connsiteY42" fmla="*/ 170 h 10614"/>
                <a:gd name="connsiteX43" fmla="*/ 8448 w 10179"/>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924 w 10179"/>
                <a:gd name="connsiteY13" fmla="*/ 6364 h 10614"/>
                <a:gd name="connsiteX14" fmla="*/ 9670 w 10179"/>
                <a:gd name="connsiteY14" fmla="*/ 6491 h 10614"/>
                <a:gd name="connsiteX15" fmla="*/ 9670 w 10179"/>
                <a:gd name="connsiteY15" fmla="*/ 6993 h 10614"/>
                <a:gd name="connsiteX16" fmla="*/ 9354 w 10179"/>
                <a:gd name="connsiteY16" fmla="*/ 7377 h 10614"/>
                <a:gd name="connsiteX17" fmla="*/ 8902 w 10179"/>
                <a:gd name="connsiteY17" fmla="*/ 7216 h 10614"/>
                <a:gd name="connsiteX18" fmla="*/ 8667 w 10179"/>
                <a:gd name="connsiteY18" fmla="*/ 7255 h 10614"/>
                <a:gd name="connsiteX19" fmla="*/ 8813 w 10179"/>
                <a:gd name="connsiteY19" fmla="*/ 8321 h 10614"/>
                <a:gd name="connsiteX20" fmla="*/ 8218 w 10179"/>
                <a:gd name="connsiteY20" fmla="*/ 9441 h 10614"/>
                <a:gd name="connsiteX21" fmla="*/ 8143 w 10179"/>
                <a:gd name="connsiteY21" fmla="*/ 10595 h 10614"/>
                <a:gd name="connsiteX22" fmla="*/ 7496 w 10179"/>
                <a:gd name="connsiteY22" fmla="*/ 10000 h 10614"/>
                <a:gd name="connsiteX23" fmla="*/ 3102 w 10179"/>
                <a:gd name="connsiteY23" fmla="*/ 9906 h 10614"/>
                <a:gd name="connsiteX24" fmla="*/ 1223 w 10179"/>
                <a:gd name="connsiteY24" fmla="*/ 9801 h 10614"/>
                <a:gd name="connsiteX25" fmla="*/ 1120 w 10179"/>
                <a:gd name="connsiteY25" fmla="*/ 9386 h 10614"/>
                <a:gd name="connsiteX26" fmla="*/ 1145 w 10179"/>
                <a:gd name="connsiteY26" fmla="*/ 8878 h 10614"/>
                <a:gd name="connsiteX27" fmla="*/ 1167 w 10179"/>
                <a:gd name="connsiteY27" fmla="*/ 8481 h 10614"/>
                <a:gd name="connsiteX28" fmla="*/ 1246 w 10179"/>
                <a:gd name="connsiteY28" fmla="*/ 7996 h 10614"/>
                <a:gd name="connsiteX29" fmla="*/ 1173 w 10179"/>
                <a:gd name="connsiteY29" fmla="*/ 7552 h 10614"/>
                <a:gd name="connsiteX30" fmla="*/ 1051 w 10179"/>
                <a:gd name="connsiteY30" fmla="*/ 7110 h 10614"/>
                <a:gd name="connsiteX31" fmla="*/ 1062 w 10179"/>
                <a:gd name="connsiteY31" fmla="*/ 6714 h 10614"/>
                <a:gd name="connsiteX32" fmla="*/ 1062 w 10179"/>
                <a:gd name="connsiteY32" fmla="*/ 6604 h 10614"/>
                <a:gd name="connsiteX33" fmla="*/ 838 w 10179"/>
                <a:gd name="connsiteY33" fmla="*/ 5739 h 10614"/>
                <a:gd name="connsiteX34" fmla="*/ 696 w 10179"/>
                <a:gd name="connsiteY34" fmla="*/ 4704 h 10614"/>
                <a:gd name="connsiteX35" fmla="*/ 543 w 10179"/>
                <a:gd name="connsiteY35" fmla="*/ 4059 h 10614"/>
                <a:gd name="connsiteX36" fmla="*/ 521 w 10179"/>
                <a:gd name="connsiteY36" fmla="*/ 3565 h 10614"/>
                <a:gd name="connsiteX37" fmla="*/ 0 w 10179"/>
                <a:gd name="connsiteY37" fmla="*/ 2696 h 10614"/>
                <a:gd name="connsiteX38" fmla="*/ 477 w 10179"/>
                <a:gd name="connsiteY38" fmla="*/ 2080 h 10614"/>
                <a:gd name="connsiteX39" fmla="*/ 477 w 10179"/>
                <a:gd name="connsiteY39" fmla="*/ 1802 h 10614"/>
                <a:gd name="connsiteX40" fmla="*/ 477 w 10179"/>
                <a:gd name="connsiteY40" fmla="*/ 963 h 10614"/>
                <a:gd name="connsiteX41" fmla="*/ 715 w 10179"/>
                <a:gd name="connsiteY41" fmla="*/ 134 h 10614"/>
                <a:gd name="connsiteX42" fmla="*/ 4777 w 10179"/>
                <a:gd name="connsiteY42" fmla="*/ 170 h 10614"/>
                <a:gd name="connsiteX43" fmla="*/ 8448 w 10179"/>
                <a:gd name="connsiteY43" fmla="*/ 0 h 10614"/>
                <a:gd name="connsiteX0" fmla="*/ 8448 w 10179"/>
                <a:gd name="connsiteY0" fmla="*/ 0 h 10614"/>
                <a:gd name="connsiteX1" fmla="*/ 8570 w 10179"/>
                <a:gd name="connsiteY1" fmla="*/ 395 h 10614"/>
                <a:gd name="connsiteX2" fmla="*/ 8682 w 10179"/>
                <a:gd name="connsiteY2" fmla="*/ 963 h 10614"/>
                <a:gd name="connsiteX3" fmla="*/ 8631 w 10179"/>
                <a:gd name="connsiteY3" fmla="*/ 1285 h 10614"/>
                <a:gd name="connsiteX4" fmla="*/ 8426 w 10179"/>
                <a:gd name="connsiteY4" fmla="*/ 2023 h 10614"/>
                <a:gd name="connsiteX5" fmla="*/ 8537 w 10179"/>
                <a:gd name="connsiteY5" fmla="*/ 2303 h 10614"/>
                <a:gd name="connsiteX6" fmla="*/ 8572 w 10179"/>
                <a:gd name="connsiteY6" fmla="*/ 2641 h 10614"/>
                <a:gd name="connsiteX7" fmla="*/ 8976 w 10179"/>
                <a:gd name="connsiteY7" fmla="*/ 3197 h 10614"/>
                <a:gd name="connsiteX8" fmla="*/ 9458 w 10179"/>
                <a:gd name="connsiteY8" fmla="*/ 3546 h 10614"/>
                <a:gd name="connsiteX9" fmla="*/ 9561 w 10179"/>
                <a:gd name="connsiteY9" fmla="*/ 4203 h 10614"/>
                <a:gd name="connsiteX10" fmla="*/ 9743 w 10179"/>
                <a:gd name="connsiteY10" fmla="*/ 4592 h 10614"/>
                <a:gd name="connsiteX11" fmla="*/ 9890 w 10179"/>
                <a:gd name="connsiteY11" fmla="*/ 4873 h 10614"/>
                <a:gd name="connsiteX12" fmla="*/ 10179 w 10179"/>
                <a:gd name="connsiteY12" fmla="*/ 5747 h 10614"/>
                <a:gd name="connsiteX13" fmla="*/ 9924 w 10179"/>
                <a:gd name="connsiteY13" fmla="*/ 6364 h 10614"/>
                <a:gd name="connsiteX14" fmla="*/ 9670 w 10179"/>
                <a:gd name="connsiteY14" fmla="*/ 6993 h 10614"/>
                <a:gd name="connsiteX15" fmla="*/ 9354 w 10179"/>
                <a:gd name="connsiteY15" fmla="*/ 7377 h 10614"/>
                <a:gd name="connsiteX16" fmla="*/ 8902 w 10179"/>
                <a:gd name="connsiteY16" fmla="*/ 7216 h 10614"/>
                <a:gd name="connsiteX17" fmla="*/ 8667 w 10179"/>
                <a:gd name="connsiteY17" fmla="*/ 7255 h 10614"/>
                <a:gd name="connsiteX18" fmla="*/ 8813 w 10179"/>
                <a:gd name="connsiteY18" fmla="*/ 8321 h 10614"/>
                <a:gd name="connsiteX19" fmla="*/ 8218 w 10179"/>
                <a:gd name="connsiteY19" fmla="*/ 9441 h 10614"/>
                <a:gd name="connsiteX20" fmla="*/ 8143 w 10179"/>
                <a:gd name="connsiteY20" fmla="*/ 10595 h 10614"/>
                <a:gd name="connsiteX21" fmla="*/ 7496 w 10179"/>
                <a:gd name="connsiteY21" fmla="*/ 10000 h 10614"/>
                <a:gd name="connsiteX22" fmla="*/ 3102 w 10179"/>
                <a:gd name="connsiteY22" fmla="*/ 9906 h 10614"/>
                <a:gd name="connsiteX23" fmla="*/ 1223 w 10179"/>
                <a:gd name="connsiteY23" fmla="*/ 9801 h 10614"/>
                <a:gd name="connsiteX24" fmla="*/ 1120 w 10179"/>
                <a:gd name="connsiteY24" fmla="*/ 9386 h 10614"/>
                <a:gd name="connsiteX25" fmla="*/ 1145 w 10179"/>
                <a:gd name="connsiteY25" fmla="*/ 8878 h 10614"/>
                <a:gd name="connsiteX26" fmla="*/ 1167 w 10179"/>
                <a:gd name="connsiteY26" fmla="*/ 8481 h 10614"/>
                <a:gd name="connsiteX27" fmla="*/ 1246 w 10179"/>
                <a:gd name="connsiteY27" fmla="*/ 7996 h 10614"/>
                <a:gd name="connsiteX28" fmla="*/ 1173 w 10179"/>
                <a:gd name="connsiteY28" fmla="*/ 7552 h 10614"/>
                <a:gd name="connsiteX29" fmla="*/ 1051 w 10179"/>
                <a:gd name="connsiteY29" fmla="*/ 7110 h 10614"/>
                <a:gd name="connsiteX30" fmla="*/ 1062 w 10179"/>
                <a:gd name="connsiteY30" fmla="*/ 6714 h 10614"/>
                <a:gd name="connsiteX31" fmla="*/ 1062 w 10179"/>
                <a:gd name="connsiteY31" fmla="*/ 6604 h 10614"/>
                <a:gd name="connsiteX32" fmla="*/ 838 w 10179"/>
                <a:gd name="connsiteY32" fmla="*/ 5739 h 10614"/>
                <a:gd name="connsiteX33" fmla="*/ 696 w 10179"/>
                <a:gd name="connsiteY33" fmla="*/ 4704 h 10614"/>
                <a:gd name="connsiteX34" fmla="*/ 543 w 10179"/>
                <a:gd name="connsiteY34" fmla="*/ 4059 h 10614"/>
                <a:gd name="connsiteX35" fmla="*/ 521 w 10179"/>
                <a:gd name="connsiteY35" fmla="*/ 3565 h 10614"/>
                <a:gd name="connsiteX36" fmla="*/ 0 w 10179"/>
                <a:gd name="connsiteY36" fmla="*/ 2696 h 10614"/>
                <a:gd name="connsiteX37" fmla="*/ 477 w 10179"/>
                <a:gd name="connsiteY37" fmla="*/ 2080 h 10614"/>
                <a:gd name="connsiteX38" fmla="*/ 477 w 10179"/>
                <a:gd name="connsiteY38" fmla="*/ 1802 h 10614"/>
                <a:gd name="connsiteX39" fmla="*/ 477 w 10179"/>
                <a:gd name="connsiteY39" fmla="*/ 963 h 10614"/>
                <a:gd name="connsiteX40" fmla="*/ 715 w 10179"/>
                <a:gd name="connsiteY40" fmla="*/ 134 h 10614"/>
                <a:gd name="connsiteX41" fmla="*/ 4777 w 10179"/>
                <a:gd name="connsiteY41" fmla="*/ 170 h 10614"/>
                <a:gd name="connsiteX42" fmla="*/ 8448 w 10179"/>
                <a:gd name="connsiteY42" fmla="*/ 0 h 1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179" h="10614">
                  <a:moveTo>
                    <a:pt x="8448" y="0"/>
                  </a:moveTo>
                  <a:cubicBezTo>
                    <a:pt x="8416" y="173"/>
                    <a:pt x="8602" y="222"/>
                    <a:pt x="8570" y="395"/>
                  </a:cubicBezTo>
                  <a:cubicBezTo>
                    <a:pt x="8607" y="584"/>
                    <a:pt x="8645" y="773"/>
                    <a:pt x="8682" y="963"/>
                  </a:cubicBezTo>
                  <a:cubicBezTo>
                    <a:pt x="8665" y="1069"/>
                    <a:pt x="8648" y="1178"/>
                    <a:pt x="8631" y="1285"/>
                  </a:cubicBezTo>
                  <a:cubicBezTo>
                    <a:pt x="8563" y="1531"/>
                    <a:pt x="8494" y="1778"/>
                    <a:pt x="8426" y="2023"/>
                  </a:cubicBezTo>
                  <a:lnTo>
                    <a:pt x="8537" y="2303"/>
                  </a:lnTo>
                  <a:cubicBezTo>
                    <a:pt x="8549" y="2415"/>
                    <a:pt x="8560" y="2527"/>
                    <a:pt x="8572" y="2641"/>
                  </a:cubicBezTo>
                  <a:lnTo>
                    <a:pt x="8976" y="3197"/>
                  </a:lnTo>
                  <a:lnTo>
                    <a:pt x="9458" y="3546"/>
                  </a:lnTo>
                  <a:cubicBezTo>
                    <a:pt x="9492" y="3764"/>
                    <a:pt x="9527" y="3984"/>
                    <a:pt x="9561" y="4203"/>
                  </a:cubicBezTo>
                  <a:cubicBezTo>
                    <a:pt x="9622" y="4332"/>
                    <a:pt x="9682" y="4463"/>
                    <a:pt x="9743" y="4592"/>
                  </a:cubicBezTo>
                  <a:lnTo>
                    <a:pt x="9890" y="4873"/>
                  </a:lnTo>
                  <a:cubicBezTo>
                    <a:pt x="9927" y="5151"/>
                    <a:pt x="10142" y="5467"/>
                    <a:pt x="10179" y="5747"/>
                  </a:cubicBezTo>
                  <a:lnTo>
                    <a:pt x="9924" y="6364"/>
                  </a:lnTo>
                  <a:lnTo>
                    <a:pt x="9670" y="6993"/>
                  </a:lnTo>
                  <a:cubicBezTo>
                    <a:pt x="9670" y="6993"/>
                    <a:pt x="9499" y="7211"/>
                    <a:pt x="9354" y="7377"/>
                  </a:cubicBezTo>
                  <a:cubicBezTo>
                    <a:pt x="9206" y="7544"/>
                    <a:pt x="9017" y="7236"/>
                    <a:pt x="8902" y="7216"/>
                  </a:cubicBezTo>
                  <a:cubicBezTo>
                    <a:pt x="8788" y="7196"/>
                    <a:pt x="8682" y="7071"/>
                    <a:pt x="8667" y="7255"/>
                  </a:cubicBezTo>
                  <a:cubicBezTo>
                    <a:pt x="8652" y="7439"/>
                    <a:pt x="8888" y="7957"/>
                    <a:pt x="8813" y="8321"/>
                  </a:cubicBezTo>
                  <a:cubicBezTo>
                    <a:pt x="8738" y="8685"/>
                    <a:pt x="8359" y="9179"/>
                    <a:pt x="8218" y="9441"/>
                  </a:cubicBezTo>
                  <a:cubicBezTo>
                    <a:pt x="8077" y="9703"/>
                    <a:pt x="8263" y="10502"/>
                    <a:pt x="8143" y="10595"/>
                  </a:cubicBezTo>
                  <a:cubicBezTo>
                    <a:pt x="8023" y="10688"/>
                    <a:pt x="8324" y="10436"/>
                    <a:pt x="7496" y="10000"/>
                  </a:cubicBezTo>
                  <a:cubicBezTo>
                    <a:pt x="6303" y="9962"/>
                    <a:pt x="4567" y="9937"/>
                    <a:pt x="3102" y="9906"/>
                  </a:cubicBezTo>
                  <a:cubicBezTo>
                    <a:pt x="2057" y="9874"/>
                    <a:pt x="1553" y="9888"/>
                    <a:pt x="1223" y="9801"/>
                  </a:cubicBezTo>
                  <a:cubicBezTo>
                    <a:pt x="1189" y="9662"/>
                    <a:pt x="1154" y="9523"/>
                    <a:pt x="1120" y="9386"/>
                  </a:cubicBezTo>
                  <a:cubicBezTo>
                    <a:pt x="1133" y="9273"/>
                    <a:pt x="1132" y="8991"/>
                    <a:pt x="1145" y="8878"/>
                  </a:cubicBezTo>
                  <a:cubicBezTo>
                    <a:pt x="1120" y="8711"/>
                    <a:pt x="1192" y="8649"/>
                    <a:pt x="1167" y="8481"/>
                  </a:cubicBezTo>
                  <a:cubicBezTo>
                    <a:pt x="1118" y="8275"/>
                    <a:pt x="1295" y="8203"/>
                    <a:pt x="1246" y="7996"/>
                  </a:cubicBezTo>
                  <a:cubicBezTo>
                    <a:pt x="1222" y="7849"/>
                    <a:pt x="1197" y="7699"/>
                    <a:pt x="1173" y="7552"/>
                  </a:cubicBezTo>
                  <a:cubicBezTo>
                    <a:pt x="1173" y="7552"/>
                    <a:pt x="1197" y="7277"/>
                    <a:pt x="1051" y="7110"/>
                  </a:cubicBezTo>
                  <a:cubicBezTo>
                    <a:pt x="906" y="6943"/>
                    <a:pt x="1062" y="6714"/>
                    <a:pt x="1062" y="6714"/>
                  </a:cubicBezTo>
                  <a:lnTo>
                    <a:pt x="1062" y="6604"/>
                  </a:lnTo>
                  <a:cubicBezTo>
                    <a:pt x="1044" y="6418"/>
                    <a:pt x="899" y="6056"/>
                    <a:pt x="838" y="5739"/>
                  </a:cubicBezTo>
                  <a:cubicBezTo>
                    <a:pt x="691" y="5349"/>
                    <a:pt x="771" y="4984"/>
                    <a:pt x="696" y="4704"/>
                  </a:cubicBezTo>
                  <a:cubicBezTo>
                    <a:pt x="623" y="4426"/>
                    <a:pt x="543" y="4059"/>
                    <a:pt x="543" y="4059"/>
                  </a:cubicBezTo>
                  <a:cubicBezTo>
                    <a:pt x="536" y="3895"/>
                    <a:pt x="528" y="3730"/>
                    <a:pt x="521" y="3565"/>
                  </a:cubicBezTo>
                  <a:lnTo>
                    <a:pt x="0" y="2696"/>
                  </a:lnTo>
                  <a:lnTo>
                    <a:pt x="477" y="2080"/>
                  </a:lnTo>
                  <a:lnTo>
                    <a:pt x="477" y="1802"/>
                  </a:lnTo>
                  <a:lnTo>
                    <a:pt x="477" y="963"/>
                  </a:lnTo>
                  <a:cubicBezTo>
                    <a:pt x="495" y="804"/>
                    <a:pt x="697" y="294"/>
                    <a:pt x="715" y="134"/>
                  </a:cubicBezTo>
                  <a:cubicBezTo>
                    <a:pt x="752" y="-33"/>
                    <a:pt x="4740" y="338"/>
                    <a:pt x="4777" y="170"/>
                  </a:cubicBezTo>
                  <a:lnTo>
                    <a:pt x="8448"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US" sz="1350" dirty="0">
                <a:ea typeface="ＭＳ Ｐゴシック" charset="-128"/>
              </a:endParaRPr>
            </a:p>
          </p:txBody>
        </p:sp>
        <p:sp>
          <p:nvSpPr>
            <p:cNvPr id="3" name="Freeform 2"/>
            <p:cNvSpPr>
              <a:spLocks noChangeAspect="1"/>
            </p:cNvSpPr>
            <p:nvPr/>
          </p:nvSpPr>
          <p:spPr>
            <a:xfrm>
              <a:off x="1770881" y="1451935"/>
              <a:ext cx="947800" cy="1509582"/>
            </a:xfrm>
            <a:custGeom>
              <a:avLst/>
              <a:gdLst>
                <a:gd name="connsiteX0" fmla="*/ 238328 w 890081"/>
                <a:gd name="connsiteY0" fmla="*/ 0 h 1449421"/>
                <a:gd name="connsiteX1" fmla="*/ 141052 w 890081"/>
                <a:gd name="connsiteY1" fmla="*/ 549613 h 1449421"/>
                <a:gd name="connsiteX2" fmla="*/ 160507 w 890081"/>
                <a:gd name="connsiteY2" fmla="*/ 569068 h 1449421"/>
                <a:gd name="connsiteX3" fmla="*/ 175098 w 890081"/>
                <a:gd name="connsiteY3" fmla="*/ 593387 h 1449421"/>
                <a:gd name="connsiteX4" fmla="*/ 175098 w 890081"/>
                <a:gd name="connsiteY4" fmla="*/ 671208 h 1449421"/>
                <a:gd name="connsiteX5" fmla="*/ 126460 w 890081"/>
                <a:gd name="connsiteY5" fmla="*/ 700391 h 1449421"/>
                <a:gd name="connsiteX6" fmla="*/ 107005 w 890081"/>
                <a:gd name="connsiteY6" fmla="*/ 792804 h 1449421"/>
                <a:gd name="connsiteX7" fmla="*/ 58366 w 890081"/>
                <a:gd name="connsiteY7" fmla="*/ 817123 h 1449421"/>
                <a:gd name="connsiteX8" fmla="*/ 53503 w 890081"/>
                <a:gd name="connsiteY8" fmla="*/ 880353 h 1449421"/>
                <a:gd name="connsiteX9" fmla="*/ 58366 w 890081"/>
                <a:gd name="connsiteY9" fmla="*/ 899808 h 1449421"/>
                <a:gd name="connsiteX10" fmla="*/ 72958 w 890081"/>
                <a:gd name="connsiteY10" fmla="*/ 894944 h 1449421"/>
                <a:gd name="connsiteX11" fmla="*/ 82686 w 890081"/>
                <a:gd name="connsiteY11" fmla="*/ 919264 h 1449421"/>
                <a:gd name="connsiteX12" fmla="*/ 43775 w 890081"/>
                <a:gd name="connsiteY12" fmla="*/ 997085 h 1449421"/>
                <a:gd name="connsiteX13" fmla="*/ 0 w 890081"/>
                <a:gd name="connsiteY13" fmla="*/ 1293779 h 1449421"/>
                <a:gd name="connsiteX14" fmla="*/ 846307 w 890081"/>
                <a:gd name="connsiteY14" fmla="*/ 1449421 h 1449421"/>
                <a:gd name="connsiteX15" fmla="*/ 890081 w 890081"/>
                <a:gd name="connsiteY15" fmla="*/ 967902 h 1449421"/>
                <a:gd name="connsiteX16" fmla="*/ 851171 w 890081"/>
                <a:gd name="connsiteY16" fmla="*/ 933855 h 1449421"/>
                <a:gd name="connsiteX17" fmla="*/ 821988 w 890081"/>
                <a:gd name="connsiteY17" fmla="*/ 963038 h 1449421"/>
                <a:gd name="connsiteX18" fmla="*/ 783077 w 890081"/>
                <a:gd name="connsiteY18" fmla="*/ 972766 h 1449421"/>
                <a:gd name="connsiteX19" fmla="*/ 749030 w 890081"/>
                <a:gd name="connsiteY19" fmla="*/ 953310 h 1449421"/>
                <a:gd name="connsiteX20" fmla="*/ 666345 w 890081"/>
                <a:gd name="connsiteY20" fmla="*/ 967902 h 1449421"/>
                <a:gd name="connsiteX21" fmla="*/ 607979 w 890081"/>
                <a:gd name="connsiteY21" fmla="*/ 914400 h 1449421"/>
                <a:gd name="connsiteX22" fmla="*/ 583660 w 890081"/>
                <a:gd name="connsiteY22" fmla="*/ 890081 h 1449421"/>
                <a:gd name="connsiteX23" fmla="*/ 588524 w 890081"/>
                <a:gd name="connsiteY23" fmla="*/ 841442 h 1449421"/>
                <a:gd name="connsiteX24" fmla="*/ 564205 w 890081"/>
                <a:gd name="connsiteY24" fmla="*/ 792804 h 1449421"/>
                <a:gd name="connsiteX25" fmla="*/ 564205 w 890081"/>
                <a:gd name="connsiteY25" fmla="*/ 763621 h 1449421"/>
                <a:gd name="connsiteX26" fmla="*/ 544749 w 890081"/>
                <a:gd name="connsiteY26" fmla="*/ 700391 h 1449421"/>
                <a:gd name="connsiteX27" fmla="*/ 466928 w 890081"/>
                <a:gd name="connsiteY27" fmla="*/ 705255 h 1449421"/>
                <a:gd name="connsiteX28" fmla="*/ 462064 w 890081"/>
                <a:gd name="connsiteY28" fmla="*/ 661481 h 1449421"/>
                <a:gd name="connsiteX29" fmla="*/ 491247 w 890081"/>
                <a:gd name="connsiteY29" fmla="*/ 646889 h 1449421"/>
                <a:gd name="connsiteX30" fmla="*/ 481520 w 890081"/>
                <a:gd name="connsiteY30" fmla="*/ 588523 h 1449421"/>
                <a:gd name="connsiteX31" fmla="*/ 505839 w 890081"/>
                <a:gd name="connsiteY31" fmla="*/ 510702 h 1449421"/>
                <a:gd name="connsiteX32" fmla="*/ 428018 w 890081"/>
                <a:gd name="connsiteY32" fmla="*/ 432881 h 1449421"/>
                <a:gd name="connsiteX33" fmla="*/ 384243 w 890081"/>
                <a:gd name="connsiteY33" fmla="*/ 364787 h 1449421"/>
                <a:gd name="connsiteX34" fmla="*/ 355060 w 890081"/>
                <a:gd name="connsiteY34" fmla="*/ 325876 h 1449421"/>
                <a:gd name="connsiteX35" fmla="*/ 355060 w 890081"/>
                <a:gd name="connsiteY35" fmla="*/ 218872 h 1449421"/>
                <a:gd name="connsiteX36" fmla="*/ 350196 w 890081"/>
                <a:gd name="connsiteY36" fmla="*/ 179961 h 1449421"/>
                <a:gd name="connsiteX37" fmla="*/ 369652 w 890081"/>
                <a:gd name="connsiteY37" fmla="*/ 102140 h 1449421"/>
                <a:gd name="connsiteX38" fmla="*/ 364788 w 890081"/>
                <a:gd name="connsiteY38" fmla="*/ 34047 h 1449421"/>
                <a:gd name="connsiteX39" fmla="*/ 238328 w 890081"/>
                <a:gd name="connsiteY39" fmla="*/ 0 h 1449421"/>
                <a:gd name="connsiteX0" fmla="*/ 238328 w 915754"/>
                <a:gd name="connsiteY0" fmla="*/ 0 h 1449421"/>
                <a:gd name="connsiteX1" fmla="*/ 141052 w 915754"/>
                <a:gd name="connsiteY1" fmla="*/ 549613 h 1449421"/>
                <a:gd name="connsiteX2" fmla="*/ 160507 w 915754"/>
                <a:gd name="connsiteY2" fmla="*/ 569068 h 1449421"/>
                <a:gd name="connsiteX3" fmla="*/ 175098 w 915754"/>
                <a:gd name="connsiteY3" fmla="*/ 593387 h 1449421"/>
                <a:gd name="connsiteX4" fmla="*/ 175098 w 915754"/>
                <a:gd name="connsiteY4" fmla="*/ 671208 h 1449421"/>
                <a:gd name="connsiteX5" fmla="*/ 126460 w 915754"/>
                <a:gd name="connsiteY5" fmla="*/ 700391 h 1449421"/>
                <a:gd name="connsiteX6" fmla="*/ 107005 w 915754"/>
                <a:gd name="connsiteY6" fmla="*/ 792804 h 1449421"/>
                <a:gd name="connsiteX7" fmla="*/ 58366 w 915754"/>
                <a:gd name="connsiteY7" fmla="*/ 817123 h 1449421"/>
                <a:gd name="connsiteX8" fmla="*/ 53503 w 915754"/>
                <a:gd name="connsiteY8" fmla="*/ 880353 h 1449421"/>
                <a:gd name="connsiteX9" fmla="*/ 58366 w 915754"/>
                <a:gd name="connsiteY9" fmla="*/ 899808 h 1449421"/>
                <a:gd name="connsiteX10" fmla="*/ 72958 w 915754"/>
                <a:gd name="connsiteY10" fmla="*/ 894944 h 1449421"/>
                <a:gd name="connsiteX11" fmla="*/ 82686 w 915754"/>
                <a:gd name="connsiteY11" fmla="*/ 919264 h 1449421"/>
                <a:gd name="connsiteX12" fmla="*/ 43775 w 915754"/>
                <a:gd name="connsiteY12" fmla="*/ 997085 h 1449421"/>
                <a:gd name="connsiteX13" fmla="*/ 0 w 915754"/>
                <a:gd name="connsiteY13" fmla="*/ 1293779 h 1449421"/>
                <a:gd name="connsiteX14" fmla="*/ 846307 w 915754"/>
                <a:gd name="connsiteY14" fmla="*/ 1449421 h 1449421"/>
                <a:gd name="connsiteX15" fmla="*/ 915754 w 915754"/>
                <a:gd name="connsiteY15" fmla="*/ 970305 h 1449421"/>
                <a:gd name="connsiteX16" fmla="*/ 851171 w 915754"/>
                <a:gd name="connsiteY16" fmla="*/ 933855 h 1449421"/>
                <a:gd name="connsiteX17" fmla="*/ 821988 w 915754"/>
                <a:gd name="connsiteY17" fmla="*/ 963038 h 1449421"/>
                <a:gd name="connsiteX18" fmla="*/ 783077 w 915754"/>
                <a:gd name="connsiteY18" fmla="*/ 972766 h 1449421"/>
                <a:gd name="connsiteX19" fmla="*/ 749030 w 915754"/>
                <a:gd name="connsiteY19" fmla="*/ 953310 h 1449421"/>
                <a:gd name="connsiteX20" fmla="*/ 666345 w 915754"/>
                <a:gd name="connsiteY20" fmla="*/ 967902 h 1449421"/>
                <a:gd name="connsiteX21" fmla="*/ 607979 w 915754"/>
                <a:gd name="connsiteY21" fmla="*/ 914400 h 1449421"/>
                <a:gd name="connsiteX22" fmla="*/ 583660 w 915754"/>
                <a:gd name="connsiteY22" fmla="*/ 890081 h 1449421"/>
                <a:gd name="connsiteX23" fmla="*/ 588524 w 915754"/>
                <a:gd name="connsiteY23" fmla="*/ 841442 h 1449421"/>
                <a:gd name="connsiteX24" fmla="*/ 564205 w 915754"/>
                <a:gd name="connsiteY24" fmla="*/ 792804 h 1449421"/>
                <a:gd name="connsiteX25" fmla="*/ 564205 w 915754"/>
                <a:gd name="connsiteY25" fmla="*/ 763621 h 1449421"/>
                <a:gd name="connsiteX26" fmla="*/ 544749 w 915754"/>
                <a:gd name="connsiteY26" fmla="*/ 700391 h 1449421"/>
                <a:gd name="connsiteX27" fmla="*/ 466928 w 915754"/>
                <a:gd name="connsiteY27" fmla="*/ 705255 h 1449421"/>
                <a:gd name="connsiteX28" fmla="*/ 462064 w 915754"/>
                <a:gd name="connsiteY28" fmla="*/ 661481 h 1449421"/>
                <a:gd name="connsiteX29" fmla="*/ 491247 w 915754"/>
                <a:gd name="connsiteY29" fmla="*/ 646889 h 1449421"/>
                <a:gd name="connsiteX30" fmla="*/ 481520 w 915754"/>
                <a:gd name="connsiteY30" fmla="*/ 588523 h 1449421"/>
                <a:gd name="connsiteX31" fmla="*/ 505839 w 915754"/>
                <a:gd name="connsiteY31" fmla="*/ 510702 h 1449421"/>
                <a:gd name="connsiteX32" fmla="*/ 428018 w 915754"/>
                <a:gd name="connsiteY32" fmla="*/ 432881 h 1449421"/>
                <a:gd name="connsiteX33" fmla="*/ 384243 w 915754"/>
                <a:gd name="connsiteY33" fmla="*/ 364787 h 1449421"/>
                <a:gd name="connsiteX34" fmla="*/ 355060 w 915754"/>
                <a:gd name="connsiteY34" fmla="*/ 325876 h 1449421"/>
                <a:gd name="connsiteX35" fmla="*/ 355060 w 915754"/>
                <a:gd name="connsiteY35" fmla="*/ 218872 h 1449421"/>
                <a:gd name="connsiteX36" fmla="*/ 350196 w 915754"/>
                <a:gd name="connsiteY36" fmla="*/ 179961 h 1449421"/>
                <a:gd name="connsiteX37" fmla="*/ 369652 w 915754"/>
                <a:gd name="connsiteY37" fmla="*/ 102140 h 1449421"/>
                <a:gd name="connsiteX38" fmla="*/ 364788 w 915754"/>
                <a:gd name="connsiteY38" fmla="*/ 34047 h 1449421"/>
                <a:gd name="connsiteX39" fmla="*/ 238328 w 915754"/>
                <a:gd name="connsiteY39" fmla="*/ 0 h 1449421"/>
                <a:gd name="connsiteX0" fmla="*/ 238328 w 915754"/>
                <a:gd name="connsiteY0" fmla="*/ 0 h 1449421"/>
                <a:gd name="connsiteX1" fmla="*/ 141052 w 915754"/>
                <a:gd name="connsiteY1" fmla="*/ 549613 h 1449421"/>
                <a:gd name="connsiteX2" fmla="*/ 160507 w 915754"/>
                <a:gd name="connsiteY2" fmla="*/ 569068 h 1449421"/>
                <a:gd name="connsiteX3" fmla="*/ 175098 w 915754"/>
                <a:gd name="connsiteY3" fmla="*/ 593387 h 1449421"/>
                <a:gd name="connsiteX4" fmla="*/ 175098 w 915754"/>
                <a:gd name="connsiteY4" fmla="*/ 671208 h 1449421"/>
                <a:gd name="connsiteX5" fmla="*/ 126460 w 915754"/>
                <a:gd name="connsiteY5" fmla="*/ 700391 h 1449421"/>
                <a:gd name="connsiteX6" fmla="*/ 107005 w 915754"/>
                <a:gd name="connsiteY6" fmla="*/ 792804 h 1449421"/>
                <a:gd name="connsiteX7" fmla="*/ 58366 w 915754"/>
                <a:gd name="connsiteY7" fmla="*/ 817123 h 1449421"/>
                <a:gd name="connsiteX8" fmla="*/ 53503 w 915754"/>
                <a:gd name="connsiteY8" fmla="*/ 880353 h 1449421"/>
                <a:gd name="connsiteX9" fmla="*/ 58366 w 915754"/>
                <a:gd name="connsiteY9" fmla="*/ 899808 h 1449421"/>
                <a:gd name="connsiteX10" fmla="*/ 72958 w 915754"/>
                <a:gd name="connsiteY10" fmla="*/ 894944 h 1449421"/>
                <a:gd name="connsiteX11" fmla="*/ 82686 w 915754"/>
                <a:gd name="connsiteY11" fmla="*/ 919264 h 1449421"/>
                <a:gd name="connsiteX12" fmla="*/ 43775 w 915754"/>
                <a:gd name="connsiteY12" fmla="*/ 997085 h 1449421"/>
                <a:gd name="connsiteX13" fmla="*/ 0 w 915754"/>
                <a:gd name="connsiteY13" fmla="*/ 1293779 h 1449421"/>
                <a:gd name="connsiteX14" fmla="*/ 846307 w 915754"/>
                <a:gd name="connsiteY14" fmla="*/ 1449421 h 1449421"/>
                <a:gd name="connsiteX15" fmla="*/ 915754 w 915754"/>
                <a:gd name="connsiteY15" fmla="*/ 970305 h 1449421"/>
                <a:gd name="connsiteX16" fmla="*/ 875802 w 915754"/>
                <a:gd name="connsiteY16" fmla="*/ 924740 h 1449421"/>
                <a:gd name="connsiteX17" fmla="*/ 851171 w 915754"/>
                <a:gd name="connsiteY17" fmla="*/ 933855 h 1449421"/>
                <a:gd name="connsiteX18" fmla="*/ 821988 w 915754"/>
                <a:gd name="connsiteY18" fmla="*/ 963038 h 1449421"/>
                <a:gd name="connsiteX19" fmla="*/ 783077 w 915754"/>
                <a:gd name="connsiteY19" fmla="*/ 972766 h 1449421"/>
                <a:gd name="connsiteX20" fmla="*/ 749030 w 915754"/>
                <a:gd name="connsiteY20" fmla="*/ 953310 h 1449421"/>
                <a:gd name="connsiteX21" fmla="*/ 666345 w 915754"/>
                <a:gd name="connsiteY21" fmla="*/ 967902 h 1449421"/>
                <a:gd name="connsiteX22" fmla="*/ 607979 w 915754"/>
                <a:gd name="connsiteY22" fmla="*/ 914400 h 1449421"/>
                <a:gd name="connsiteX23" fmla="*/ 583660 w 915754"/>
                <a:gd name="connsiteY23" fmla="*/ 890081 h 1449421"/>
                <a:gd name="connsiteX24" fmla="*/ 588524 w 915754"/>
                <a:gd name="connsiteY24" fmla="*/ 841442 h 1449421"/>
                <a:gd name="connsiteX25" fmla="*/ 564205 w 915754"/>
                <a:gd name="connsiteY25" fmla="*/ 792804 h 1449421"/>
                <a:gd name="connsiteX26" fmla="*/ 564205 w 915754"/>
                <a:gd name="connsiteY26" fmla="*/ 763621 h 1449421"/>
                <a:gd name="connsiteX27" fmla="*/ 544749 w 915754"/>
                <a:gd name="connsiteY27" fmla="*/ 700391 h 1449421"/>
                <a:gd name="connsiteX28" fmla="*/ 466928 w 915754"/>
                <a:gd name="connsiteY28" fmla="*/ 705255 h 1449421"/>
                <a:gd name="connsiteX29" fmla="*/ 462064 w 915754"/>
                <a:gd name="connsiteY29" fmla="*/ 661481 h 1449421"/>
                <a:gd name="connsiteX30" fmla="*/ 491247 w 915754"/>
                <a:gd name="connsiteY30" fmla="*/ 646889 h 1449421"/>
                <a:gd name="connsiteX31" fmla="*/ 481520 w 915754"/>
                <a:gd name="connsiteY31" fmla="*/ 588523 h 1449421"/>
                <a:gd name="connsiteX32" fmla="*/ 505839 w 915754"/>
                <a:gd name="connsiteY32" fmla="*/ 510702 h 1449421"/>
                <a:gd name="connsiteX33" fmla="*/ 428018 w 915754"/>
                <a:gd name="connsiteY33" fmla="*/ 432881 h 1449421"/>
                <a:gd name="connsiteX34" fmla="*/ 384243 w 915754"/>
                <a:gd name="connsiteY34" fmla="*/ 364787 h 1449421"/>
                <a:gd name="connsiteX35" fmla="*/ 355060 w 915754"/>
                <a:gd name="connsiteY35" fmla="*/ 325876 h 1449421"/>
                <a:gd name="connsiteX36" fmla="*/ 355060 w 915754"/>
                <a:gd name="connsiteY36" fmla="*/ 218872 h 1449421"/>
                <a:gd name="connsiteX37" fmla="*/ 350196 w 915754"/>
                <a:gd name="connsiteY37" fmla="*/ 179961 h 1449421"/>
                <a:gd name="connsiteX38" fmla="*/ 369652 w 915754"/>
                <a:gd name="connsiteY38" fmla="*/ 102140 h 1449421"/>
                <a:gd name="connsiteX39" fmla="*/ 364788 w 915754"/>
                <a:gd name="connsiteY39" fmla="*/ 34047 h 1449421"/>
                <a:gd name="connsiteX40" fmla="*/ 238328 w 915754"/>
                <a:gd name="connsiteY40" fmla="*/ 0 h 1449421"/>
                <a:gd name="connsiteX0" fmla="*/ 238328 w 915754"/>
                <a:gd name="connsiteY0" fmla="*/ 0 h 1458979"/>
                <a:gd name="connsiteX1" fmla="*/ 141052 w 915754"/>
                <a:gd name="connsiteY1" fmla="*/ 549613 h 1458979"/>
                <a:gd name="connsiteX2" fmla="*/ 160507 w 915754"/>
                <a:gd name="connsiteY2" fmla="*/ 569068 h 1458979"/>
                <a:gd name="connsiteX3" fmla="*/ 175098 w 915754"/>
                <a:gd name="connsiteY3" fmla="*/ 593387 h 1458979"/>
                <a:gd name="connsiteX4" fmla="*/ 175098 w 915754"/>
                <a:gd name="connsiteY4" fmla="*/ 671208 h 1458979"/>
                <a:gd name="connsiteX5" fmla="*/ 126460 w 915754"/>
                <a:gd name="connsiteY5" fmla="*/ 700391 h 1458979"/>
                <a:gd name="connsiteX6" fmla="*/ 107005 w 915754"/>
                <a:gd name="connsiteY6" fmla="*/ 792804 h 1458979"/>
                <a:gd name="connsiteX7" fmla="*/ 58366 w 915754"/>
                <a:gd name="connsiteY7" fmla="*/ 817123 h 1458979"/>
                <a:gd name="connsiteX8" fmla="*/ 53503 w 915754"/>
                <a:gd name="connsiteY8" fmla="*/ 880353 h 1458979"/>
                <a:gd name="connsiteX9" fmla="*/ 58366 w 915754"/>
                <a:gd name="connsiteY9" fmla="*/ 899808 h 1458979"/>
                <a:gd name="connsiteX10" fmla="*/ 72958 w 915754"/>
                <a:gd name="connsiteY10" fmla="*/ 894944 h 1458979"/>
                <a:gd name="connsiteX11" fmla="*/ 82686 w 915754"/>
                <a:gd name="connsiteY11" fmla="*/ 919264 h 1458979"/>
                <a:gd name="connsiteX12" fmla="*/ 43775 w 915754"/>
                <a:gd name="connsiteY12" fmla="*/ 997085 h 1458979"/>
                <a:gd name="connsiteX13" fmla="*/ 0 w 915754"/>
                <a:gd name="connsiteY13" fmla="*/ 1293779 h 1458979"/>
                <a:gd name="connsiteX14" fmla="*/ 852966 w 915754"/>
                <a:gd name="connsiteY14" fmla="*/ 1458979 h 1458979"/>
                <a:gd name="connsiteX15" fmla="*/ 915754 w 915754"/>
                <a:gd name="connsiteY15" fmla="*/ 970305 h 1458979"/>
                <a:gd name="connsiteX16" fmla="*/ 875802 w 915754"/>
                <a:gd name="connsiteY16" fmla="*/ 924740 h 1458979"/>
                <a:gd name="connsiteX17" fmla="*/ 851171 w 915754"/>
                <a:gd name="connsiteY17" fmla="*/ 933855 h 1458979"/>
                <a:gd name="connsiteX18" fmla="*/ 821988 w 915754"/>
                <a:gd name="connsiteY18" fmla="*/ 963038 h 1458979"/>
                <a:gd name="connsiteX19" fmla="*/ 783077 w 915754"/>
                <a:gd name="connsiteY19" fmla="*/ 972766 h 1458979"/>
                <a:gd name="connsiteX20" fmla="*/ 749030 w 915754"/>
                <a:gd name="connsiteY20" fmla="*/ 953310 h 1458979"/>
                <a:gd name="connsiteX21" fmla="*/ 666345 w 915754"/>
                <a:gd name="connsiteY21" fmla="*/ 967902 h 1458979"/>
                <a:gd name="connsiteX22" fmla="*/ 607979 w 915754"/>
                <a:gd name="connsiteY22" fmla="*/ 914400 h 1458979"/>
                <a:gd name="connsiteX23" fmla="*/ 583660 w 915754"/>
                <a:gd name="connsiteY23" fmla="*/ 890081 h 1458979"/>
                <a:gd name="connsiteX24" fmla="*/ 588524 w 915754"/>
                <a:gd name="connsiteY24" fmla="*/ 841442 h 1458979"/>
                <a:gd name="connsiteX25" fmla="*/ 564205 w 915754"/>
                <a:gd name="connsiteY25" fmla="*/ 792804 h 1458979"/>
                <a:gd name="connsiteX26" fmla="*/ 564205 w 915754"/>
                <a:gd name="connsiteY26" fmla="*/ 763621 h 1458979"/>
                <a:gd name="connsiteX27" fmla="*/ 544749 w 915754"/>
                <a:gd name="connsiteY27" fmla="*/ 700391 h 1458979"/>
                <a:gd name="connsiteX28" fmla="*/ 466928 w 915754"/>
                <a:gd name="connsiteY28" fmla="*/ 705255 h 1458979"/>
                <a:gd name="connsiteX29" fmla="*/ 462064 w 915754"/>
                <a:gd name="connsiteY29" fmla="*/ 661481 h 1458979"/>
                <a:gd name="connsiteX30" fmla="*/ 491247 w 915754"/>
                <a:gd name="connsiteY30" fmla="*/ 646889 h 1458979"/>
                <a:gd name="connsiteX31" fmla="*/ 481520 w 915754"/>
                <a:gd name="connsiteY31" fmla="*/ 588523 h 1458979"/>
                <a:gd name="connsiteX32" fmla="*/ 505839 w 915754"/>
                <a:gd name="connsiteY32" fmla="*/ 510702 h 1458979"/>
                <a:gd name="connsiteX33" fmla="*/ 428018 w 915754"/>
                <a:gd name="connsiteY33" fmla="*/ 432881 h 1458979"/>
                <a:gd name="connsiteX34" fmla="*/ 384243 w 915754"/>
                <a:gd name="connsiteY34" fmla="*/ 364787 h 1458979"/>
                <a:gd name="connsiteX35" fmla="*/ 355060 w 915754"/>
                <a:gd name="connsiteY35" fmla="*/ 325876 h 1458979"/>
                <a:gd name="connsiteX36" fmla="*/ 355060 w 915754"/>
                <a:gd name="connsiteY36" fmla="*/ 218872 h 1458979"/>
                <a:gd name="connsiteX37" fmla="*/ 350196 w 915754"/>
                <a:gd name="connsiteY37" fmla="*/ 179961 h 1458979"/>
                <a:gd name="connsiteX38" fmla="*/ 369652 w 915754"/>
                <a:gd name="connsiteY38" fmla="*/ 102140 h 1458979"/>
                <a:gd name="connsiteX39" fmla="*/ 364788 w 915754"/>
                <a:gd name="connsiteY39" fmla="*/ 34047 h 1458979"/>
                <a:gd name="connsiteX40" fmla="*/ 238328 w 915754"/>
                <a:gd name="connsiteY40" fmla="*/ 0 h 1458979"/>
                <a:gd name="connsiteX0" fmla="*/ 238328 w 915754"/>
                <a:gd name="connsiteY0" fmla="*/ 0 h 1458979"/>
                <a:gd name="connsiteX1" fmla="*/ 141052 w 915754"/>
                <a:gd name="connsiteY1" fmla="*/ 549613 h 1458979"/>
                <a:gd name="connsiteX2" fmla="*/ 160507 w 915754"/>
                <a:gd name="connsiteY2" fmla="*/ 569068 h 1458979"/>
                <a:gd name="connsiteX3" fmla="*/ 175098 w 915754"/>
                <a:gd name="connsiteY3" fmla="*/ 593387 h 1458979"/>
                <a:gd name="connsiteX4" fmla="*/ 175098 w 915754"/>
                <a:gd name="connsiteY4" fmla="*/ 671208 h 1458979"/>
                <a:gd name="connsiteX5" fmla="*/ 126460 w 915754"/>
                <a:gd name="connsiteY5" fmla="*/ 700391 h 1458979"/>
                <a:gd name="connsiteX6" fmla="*/ 107005 w 915754"/>
                <a:gd name="connsiteY6" fmla="*/ 792804 h 1458979"/>
                <a:gd name="connsiteX7" fmla="*/ 58366 w 915754"/>
                <a:gd name="connsiteY7" fmla="*/ 817123 h 1458979"/>
                <a:gd name="connsiteX8" fmla="*/ 53503 w 915754"/>
                <a:gd name="connsiteY8" fmla="*/ 880353 h 1458979"/>
                <a:gd name="connsiteX9" fmla="*/ 58366 w 915754"/>
                <a:gd name="connsiteY9" fmla="*/ 899808 h 1458979"/>
                <a:gd name="connsiteX10" fmla="*/ 72958 w 915754"/>
                <a:gd name="connsiteY10" fmla="*/ 894944 h 1458979"/>
                <a:gd name="connsiteX11" fmla="*/ 82686 w 915754"/>
                <a:gd name="connsiteY11" fmla="*/ 919264 h 1458979"/>
                <a:gd name="connsiteX12" fmla="*/ 43775 w 915754"/>
                <a:gd name="connsiteY12" fmla="*/ 997085 h 1458979"/>
                <a:gd name="connsiteX13" fmla="*/ 0 w 915754"/>
                <a:gd name="connsiteY13" fmla="*/ 1293779 h 1458979"/>
                <a:gd name="connsiteX14" fmla="*/ 852966 w 915754"/>
                <a:gd name="connsiteY14" fmla="*/ 1458979 h 1458979"/>
                <a:gd name="connsiteX15" fmla="*/ 915754 w 915754"/>
                <a:gd name="connsiteY15" fmla="*/ 970305 h 1458979"/>
                <a:gd name="connsiteX16" fmla="*/ 875802 w 915754"/>
                <a:gd name="connsiteY16" fmla="*/ 924740 h 1458979"/>
                <a:gd name="connsiteX17" fmla="*/ 851171 w 915754"/>
                <a:gd name="connsiteY17" fmla="*/ 933855 h 1458979"/>
                <a:gd name="connsiteX18" fmla="*/ 821988 w 915754"/>
                <a:gd name="connsiteY18" fmla="*/ 963038 h 1458979"/>
                <a:gd name="connsiteX19" fmla="*/ 783077 w 915754"/>
                <a:gd name="connsiteY19" fmla="*/ 972766 h 1458979"/>
                <a:gd name="connsiteX20" fmla="*/ 749030 w 915754"/>
                <a:gd name="connsiteY20" fmla="*/ 953310 h 1458979"/>
                <a:gd name="connsiteX21" fmla="*/ 666345 w 915754"/>
                <a:gd name="connsiteY21" fmla="*/ 967902 h 1458979"/>
                <a:gd name="connsiteX22" fmla="*/ 607979 w 915754"/>
                <a:gd name="connsiteY22" fmla="*/ 914400 h 1458979"/>
                <a:gd name="connsiteX23" fmla="*/ 583660 w 915754"/>
                <a:gd name="connsiteY23" fmla="*/ 890081 h 1458979"/>
                <a:gd name="connsiteX24" fmla="*/ 588524 w 915754"/>
                <a:gd name="connsiteY24" fmla="*/ 841442 h 1458979"/>
                <a:gd name="connsiteX25" fmla="*/ 564205 w 915754"/>
                <a:gd name="connsiteY25" fmla="*/ 792804 h 1458979"/>
                <a:gd name="connsiteX26" fmla="*/ 564205 w 915754"/>
                <a:gd name="connsiteY26" fmla="*/ 763621 h 1458979"/>
                <a:gd name="connsiteX27" fmla="*/ 544749 w 915754"/>
                <a:gd name="connsiteY27" fmla="*/ 700391 h 1458979"/>
                <a:gd name="connsiteX28" fmla="*/ 466928 w 915754"/>
                <a:gd name="connsiteY28" fmla="*/ 705255 h 1458979"/>
                <a:gd name="connsiteX29" fmla="*/ 462064 w 915754"/>
                <a:gd name="connsiteY29" fmla="*/ 661481 h 1458979"/>
                <a:gd name="connsiteX30" fmla="*/ 491247 w 915754"/>
                <a:gd name="connsiteY30" fmla="*/ 646889 h 1458979"/>
                <a:gd name="connsiteX31" fmla="*/ 481520 w 915754"/>
                <a:gd name="connsiteY31" fmla="*/ 588523 h 1458979"/>
                <a:gd name="connsiteX32" fmla="*/ 505839 w 915754"/>
                <a:gd name="connsiteY32" fmla="*/ 510702 h 1458979"/>
                <a:gd name="connsiteX33" fmla="*/ 428018 w 915754"/>
                <a:gd name="connsiteY33" fmla="*/ 432881 h 1458979"/>
                <a:gd name="connsiteX34" fmla="*/ 384243 w 915754"/>
                <a:gd name="connsiteY34" fmla="*/ 364787 h 1458979"/>
                <a:gd name="connsiteX35" fmla="*/ 355060 w 915754"/>
                <a:gd name="connsiteY35" fmla="*/ 325876 h 1458979"/>
                <a:gd name="connsiteX36" fmla="*/ 355060 w 915754"/>
                <a:gd name="connsiteY36" fmla="*/ 218872 h 1458979"/>
                <a:gd name="connsiteX37" fmla="*/ 350196 w 915754"/>
                <a:gd name="connsiteY37" fmla="*/ 179961 h 1458979"/>
                <a:gd name="connsiteX38" fmla="*/ 369652 w 915754"/>
                <a:gd name="connsiteY38" fmla="*/ 102140 h 1458979"/>
                <a:gd name="connsiteX39" fmla="*/ 388379 w 915754"/>
                <a:gd name="connsiteY39" fmla="*/ 29286 h 1458979"/>
                <a:gd name="connsiteX40" fmla="*/ 238328 w 915754"/>
                <a:gd name="connsiteY40" fmla="*/ 0 h 145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15754" h="1458979">
                  <a:moveTo>
                    <a:pt x="238328" y="0"/>
                  </a:moveTo>
                  <a:lnTo>
                    <a:pt x="141052" y="549613"/>
                  </a:lnTo>
                  <a:lnTo>
                    <a:pt x="160507" y="569068"/>
                  </a:lnTo>
                  <a:lnTo>
                    <a:pt x="175098" y="593387"/>
                  </a:lnTo>
                  <a:lnTo>
                    <a:pt x="175098" y="671208"/>
                  </a:lnTo>
                  <a:lnTo>
                    <a:pt x="126460" y="700391"/>
                  </a:lnTo>
                  <a:lnTo>
                    <a:pt x="107005" y="792804"/>
                  </a:lnTo>
                  <a:lnTo>
                    <a:pt x="58366" y="817123"/>
                  </a:lnTo>
                  <a:lnTo>
                    <a:pt x="53503" y="880353"/>
                  </a:lnTo>
                  <a:lnTo>
                    <a:pt x="58366" y="899808"/>
                  </a:lnTo>
                  <a:lnTo>
                    <a:pt x="72958" y="894944"/>
                  </a:lnTo>
                  <a:lnTo>
                    <a:pt x="82686" y="919264"/>
                  </a:lnTo>
                  <a:lnTo>
                    <a:pt x="43775" y="997085"/>
                  </a:lnTo>
                  <a:lnTo>
                    <a:pt x="0" y="1293779"/>
                  </a:lnTo>
                  <a:lnTo>
                    <a:pt x="852966" y="1458979"/>
                  </a:lnTo>
                  <a:lnTo>
                    <a:pt x="915754" y="970305"/>
                  </a:lnTo>
                  <a:cubicBezTo>
                    <a:pt x="897677" y="959085"/>
                    <a:pt x="893879" y="935960"/>
                    <a:pt x="875802" y="924740"/>
                  </a:cubicBezTo>
                  <a:lnTo>
                    <a:pt x="851171" y="933855"/>
                  </a:lnTo>
                  <a:lnTo>
                    <a:pt x="821988" y="963038"/>
                  </a:lnTo>
                  <a:lnTo>
                    <a:pt x="783077" y="972766"/>
                  </a:lnTo>
                  <a:lnTo>
                    <a:pt x="749030" y="953310"/>
                  </a:lnTo>
                  <a:lnTo>
                    <a:pt x="666345" y="967902"/>
                  </a:lnTo>
                  <a:lnTo>
                    <a:pt x="607979" y="914400"/>
                  </a:lnTo>
                  <a:lnTo>
                    <a:pt x="583660" y="890081"/>
                  </a:lnTo>
                  <a:lnTo>
                    <a:pt x="588524" y="841442"/>
                  </a:lnTo>
                  <a:lnTo>
                    <a:pt x="564205" y="792804"/>
                  </a:lnTo>
                  <a:lnTo>
                    <a:pt x="564205" y="763621"/>
                  </a:lnTo>
                  <a:lnTo>
                    <a:pt x="544749" y="700391"/>
                  </a:lnTo>
                  <a:lnTo>
                    <a:pt x="466928" y="705255"/>
                  </a:lnTo>
                  <a:lnTo>
                    <a:pt x="462064" y="661481"/>
                  </a:lnTo>
                  <a:lnTo>
                    <a:pt x="491247" y="646889"/>
                  </a:lnTo>
                  <a:lnTo>
                    <a:pt x="481520" y="588523"/>
                  </a:lnTo>
                  <a:lnTo>
                    <a:pt x="505839" y="510702"/>
                  </a:lnTo>
                  <a:lnTo>
                    <a:pt x="428018" y="432881"/>
                  </a:lnTo>
                  <a:lnTo>
                    <a:pt x="384243" y="364787"/>
                  </a:lnTo>
                  <a:lnTo>
                    <a:pt x="355060" y="325876"/>
                  </a:lnTo>
                  <a:lnTo>
                    <a:pt x="355060" y="218872"/>
                  </a:lnTo>
                  <a:lnTo>
                    <a:pt x="350196" y="179961"/>
                  </a:lnTo>
                  <a:lnTo>
                    <a:pt x="369652" y="102140"/>
                  </a:lnTo>
                  <a:lnTo>
                    <a:pt x="388379" y="29286"/>
                  </a:lnTo>
                  <a:lnTo>
                    <a:pt x="238328"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eaLnBrk="1" hangingPunct="1">
                <a:defRPr/>
              </a:pPr>
              <a:endParaRPr lang="en-GB" sz="1350" dirty="0"/>
            </a:p>
          </p:txBody>
        </p:sp>
        <p:sp>
          <p:nvSpPr>
            <p:cNvPr id="4" name="Freeform 3"/>
            <p:cNvSpPr>
              <a:spLocks noChangeAspect="1"/>
            </p:cNvSpPr>
            <p:nvPr/>
          </p:nvSpPr>
          <p:spPr>
            <a:xfrm>
              <a:off x="980772" y="1264673"/>
              <a:ext cx="1041431" cy="775324"/>
            </a:xfrm>
            <a:custGeom>
              <a:avLst/>
              <a:gdLst>
                <a:gd name="connsiteX0" fmla="*/ 992221 w 992221"/>
                <a:gd name="connsiteY0" fmla="*/ 184826 h 749030"/>
                <a:gd name="connsiteX1" fmla="*/ 262647 w 992221"/>
                <a:gd name="connsiteY1" fmla="*/ 0 h 749030"/>
                <a:gd name="connsiteX2" fmla="*/ 291830 w 992221"/>
                <a:gd name="connsiteY2" fmla="*/ 24319 h 749030"/>
                <a:gd name="connsiteX3" fmla="*/ 325877 w 992221"/>
                <a:gd name="connsiteY3" fmla="*/ 63230 h 749030"/>
                <a:gd name="connsiteX4" fmla="*/ 296694 w 992221"/>
                <a:gd name="connsiteY4" fmla="*/ 102141 h 749030"/>
                <a:gd name="connsiteX5" fmla="*/ 316149 w 992221"/>
                <a:gd name="connsiteY5" fmla="*/ 136187 h 749030"/>
                <a:gd name="connsiteX6" fmla="*/ 296694 w 992221"/>
                <a:gd name="connsiteY6" fmla="*/ 160506 h 749030"/>
                <a:gd name="connsiteX7" fmla="*/ 321013 w 992221"/>
                <a:gd name="connsiteY7" fmla="*/ 189689 h 749030"/>
                <a:gd name="connsiteX8" fmla="*/ 321013 w 992221"/>
                <a:gd name="connsiteY8" fmla="*/ 233464 h 749030"/>
                <a:gd name="connsiteX9" fmla="*/ 282102 w 992221"/>
                <a:gd name="connsiteY9" fmla="*/ 243192 h 749030"/>
                <a:gd name="connsiteX10" fmla="*/ 277239 w 992221"/>
                <a:gd name="connsiteY10" fmla="*/ 291830 h 749030"/>
                <a:gd name="connsiteX11" fmla="*/ 218873 w 992221"/>
                <a:gd name="connsiteY11" fmla="*/ 350196 h 749030"/>
                <a:gd name="connsiteX12" fmla="*/ 189690 w 992221"/>
                <a:gd name="connsiteY12" fmla="*/ 335604 h 749030"/>
                <a:gd name="connsiteX13" fmla="*/ 189690 w 992221"/>
                <a:gd name="connsiteY13" fmla="*/ 335604 h 749030"/>
                <a:gd name="connsiteX14" fmla="*/ 238328 w 992221"/>
                <a:gd name="connsiteY14" fmla="*/ 291830 h 749030"/>
                <a:gd name="connsiteX15" fmla="*/ 248056 w 992221"/>
                <a:gd name="connsiteY15" fmla="*/ 262647 h 749030"/>
                <a:gd name="connsiteX16" fmla="*/ 218873 w 992221"/>
                <a:gd name="connsiteY16" fmla="*/ 233464 h 749030"/>
                <a:gd name="connsiteX17" fmla="*/ 252919 w 992221"/>
                <a:gd name="connsiteY17" fmla="*/ 204281 h 749030"/>
                <a:gd name="connsiteX18" fmla="*/ 238328 w 992221"/>
                <a:gd name="connsiteY18" fmla="*/ 175098 h 749030"/>
                <a:gd name="connsiteX19" fmla="*/ 199417 w 992221"/>
                <a:gd name="connsiteY19" fmla="*/ 145915 h 749030"/>
                <a:gd name="connsiteX20" fmla="*/ 34047 w 992221"/>
                <a:gd name="connsiteY20" fmla="*/ 63230 h 749030"/>
                <a:gd name="connsiteX21" fmla="*/ 0 w 992221"/>
                <a:gd name="connsiteY21" fmla="*/ 92413 h 749030"/>
                <a:gd name="connsiteX22" fmla="*/ 29183 w 992221"/>
                <a:gd name="connsiteY22" fmla="*/ 189689 h 749030"/>
                <a:gd name="connsiteX23" fmla="*/ 24319 w 992221"/>
                <a:gd name="connsiteY23" fmla="*/ 223736 h 749030"/>
                <a:gd name="connsiteX24" fmla="*/ 9728 w 992221"/>
                <a:gd name="connsiteY24" fmla="*/ 286966 h 749030"/>
                <a:gd name="connsiteX25" fmla="*/ 14592 w 992221"/>
                <a:gd name="connsiteY25" fmla="*/ 306421 h 749030"/>
                <a:gd name="connsiteX26" fmla="*/ 34047 w 992221"/>
                <a:gd name="connsiteY26" fmla="*/ 306421 h 749030"/>
                <a:gd name="connsiteX27" fmla="*/ 48639 w 992221"/>
                <a:gd name="connsiteY27" fmla="*/ 325877 h 749030"/>
                <a:gd name="connsiteX28" fmla="*/ 43775 w 992221"/>
                <a:gd name="connsiteY28" fmla="*/ 345332 h 749030"/>
                <a:gd name="connsiteX29" fmla="*/ 14592 w 992221"/>
                <a:gd name="connsiteY29" fmla="*/ 345332 h 749030"/>
                <a:gd name="connsiteX30" fmla="*/ 29183 w 992221"/>
                <a:gd name="connsiteY30" fmla="*/ 379379 h 749030"/>
                <a:gd name="connsiteX31" fmla="*/ 0 w 992221"/>
                <a:gd name="connsiteY31" fmla="*/ 413426 h 749030"/>
                <a:gd name="connsiteX32" fmla="*/ 4864 w 992221"/>
                <a:gd name="connsiteY32" fmla="*/ 452336 h 749030"/>
                <a:gd name="connsiteX33" fmla="*/ 43775 w 992221"/>
                <a:gd name="connsiteY33" fmla="*/ 457200 h 749030"/>
                <a:gd name="connsiteX34" fmla="*/ 58366 w 992221"/>
                <a:gd name="connsiteY34" fmla="*/ 476655 h 749030"/>
                <a:gd name="connsiteX35" fmla="*/ 136187 w 992221"/>
                <a:gd name="connsiteY35" fmla="*/ 515566 h 749030"/>
                <a:gd name="connsiteX36" fmla="*/ 145915 w 992221"/>
                <a:gd name="connsiteY36" fmla="*/ 627434 h 749030"/>
                <a:gd name="connsiteX37" fmla="*/ 145915 w 992221"/>
                <a:gd name="connsiteY37" fmla="*/ 627434 h 749030"/>
                <a:gd name="connsiteX38" fmla="*/ 199417 w 992221"/>
                <a:gd name="connsiteY38" fmla="*/ 622570 h 749030"/>
                <a:gd name="connsiteX39" fmla="*/ 223736 w 992221"/>
                <a:gd name="connsiteY39" fmla="*/ 617706 h 749030"/>
                <a:gd name="connsiteX40" fmla="*/ 248056 w 992221"/>
                <a:gd name="connsiteY40" fmla="*/ 617706 h 749030"/>
                <a:gd name="connsiteX41" fmla="*/ 272375 w 992221"/>
                <a:gd name="connsiteY41" fmla="*/ 603115 h 749030"/>
                <a:gd name="connsiteX42" fmla="*/ 330741 w 992221"/>
                <a:gd name="connsiteY42" fmla="*/ 661481 h 749030"/>
                <a:gd name="connsiteX43" fmla="*/ 389107 w 992221"/>
                <a:gd name="connsiteY43" fmla="*/ 637162 h 749030"/>
                <a:gd name="connsiteX44" fmla="*/ 452336 w 992221"/>
                <a:gd name="connsiteY44" fmla="*/ 680936 h 749030"/>
                <a:gd name="connsiteX45" fmla="*/ 515566 w 992221"/>
                <a:gd name="connsiteY45" fmla="*/ 676072 h 749030"/>
                <a:gd name="connsiteX46" fmla="*/ 569068 w 992221"/>
                <a:gd name="connsiteY46" fmla="*/ 680936 h 749030"/>
                <a:gd name="connsiteX47" fmla="*/ 598251 w 992221"/>
                <a:gd name="connsiteY47" fmla="*/ 690664 h 749030"/>
                <a:gd name="connsiteX48" fmla="*/ 642026 w 992221"/>
                <a:gd name="connsiteY48" fmla="*/ 676072 h 749030"/>
                <a:gd name="connsiteX49" fmla="*/ 710119 w 992221"/>
                <a:gd name="connsiteY49" fmla="*/ 700392 h 749030"/>
                <a:gd name="connsiteX50" fmla="*/ 749030 w 992221"/>
                <a:gd name="connsiteY50" fmla="*/ 695528 h 749030"/>
                <a:gd name="connsiteX51" fmla="*/ 797668 w 992221"/>
                <a:gd name="connsiteY51" fmla="*/ 719847 h 749030"/>
                <a:gd name="connsiteX52" fmla="*/ 846307 w 992221"/>
                <a:gd name="connsiteY52" fmla="*/ 729575 h 749030"/>
                <a:gd name="connsiteX53" fmla="*/ 870626 w 992221"/>
                <a:gd name="connsiteY53" fmla="*/ 724711 h 749030"/>
                <a:gd name="connsiteX54" fmla="*/ 894945 w 992221"/>
                <a:gd name="connsiteY54" fmla="*/ 739302 h 749030"/>
                <a:gd name="connsiteX55" fmla="*/ 919264 w 992221"/>
                <a:gd name="connsiteY55" fmla="*/ 749030 h 749030"/>
                <a:gd name="connsiteX56" fmla="*/ 992221 w 992221"/>
                <a:gd name="connsiteY56" fmla="*/ 184826 h 749030"/>
                <a:gd name="connsiteX0" fmla="*/ 1006541 w 1006541"/>
                <a:gd name="connsiteY0" fmla="*/ 182379 h 749030"/>
                <a:gd name="connsiteX1" fmla="*/ 262647 w 1006541"/>
                <a:gd name="connsiteY1" fmla="*/ 0 h 749030"/>
                <a:gd name="connsiteX2" fmla="*/ 291830 w 1006541"/>
                <a:gd name="connsiteY2" fmla="*/ 24319 h 749030"/>
                <a:gd name="connsiteX3" fmla="*/ 325877 w 1006541"/>
                <a:gd name="connsiteY3" fmla="*/ 63230 h 749030"/>
                <a:gd name="connsiteX4" fmla="*/ 296694 w 1006541"/>
                <a:gd name="connsiteY4" fmla="*/ 102141 h 749030"/>
                <a:gd name="connsiteX5" fmla="*/ 316149 w 1006541"/>
                <a:gd name="connsiteY5" fmla="*/ 136187 h 749030"/>
                <a:gd name="connsiteX6" fmla="*/ 296694 w 1006541"/>
                <a:gd name="connsiteY6" fmla="*/ 160506 h 749030"/>
                <a:gd name="connsiteX7" fmla="*/ 321013 w 1006541"/>
                <a:gd name="connsiteY7" fmla="*/ 189689 h 749030"/>
                <a:gd name="connsiteX8" fmla="*/ 321013 w 1006541"/>
                <a:gd name="connsiteY8" fmla="*/ 233464 h 749030"/>
                <a:gd name="connsiteX9" fmla="*/ 282102 w 1006541"/>
                <a:gd name="connsiteY9" fmla="*/ 243192 h 749030"/>
                <a:gd name="connsiteX10" fmla="*/ 277239 w 1006541"/>
                <a:gd name="connsiteY10" fmla="*/ 291830 h 749030"/>
                <a:gd name="connsiteX11" fmla="*/ 218873 w 1006541"/>
                <a:gd name="connsiteY11" fmla="*/ 350196 h 749030"/>
                <a:gd name="connsiteX12" fmla="*/ 189690 w 1006541"/>
                <a:gd name="connsiteY12" fmla="*/ 335604 h 749030"/>
                <a:gd name="connsiteX13" fmla="*/ 189690 w 1006541"/>
                <a:gd name="connsiteY13" fmla="*/ 335604 h 749030"/>
                <a:gd name="connsiteX14" fmla="*/ 238328 w 1006541"/>
                <a:gd name="connsiteY14" fmla="*/ 291830 h 749030"/>
                <a:gd name="connsiteX15" fmla="*/ 248056 w 1006541"/>
                <a:gd name="connsiteY15" fmla="*/ 262647 h 749030"/>
                <a:gd name="connsiteX16" fmla="*/ 218873 w 1006541"/>
                <a:gd name="connsiteY16" fmla="*/ 233464 h 749030"/>
                <a:gd name="connsiteX17" fmla="*/ 252919 w 1006541"/>
                <a:gd name="connsiteY17" fmla="*/ 204281 h 749030"/>
                <a:gd name="connsiteX18" fmla="*/ 238328 w 1006541"/>
                <a:gd name="connsiteY18" fmla="*/ 175098 h 749030"/>
                <a:gd name="connsiteX19" fmla="*/ 199417 w 1006541"/>
                <a:gd name="connsiteY19" fmla="*/ 145915 h 749030"/>
                <a:gd name="connsiteX20" fmla="*/ 34047 w 1006541"/>
                <a:gd name="connsiteY20" fmla="*/ 63230 h 749030"/>
                <a:gd name="connsiteX21" fmla="*/ 0 w 1006541"/>
                <a:gd name="connsiteY21" fmla="*/ 92413 h 749030"/>
                <a:gd name="connsiteX22" fmla="*/ 29183 w 1006541"/>
                <a:gd name="connsiteY22" fmla="*/ 189689 h 749030"/>
                <a:gd name="connsiteX23" fmla="*/ 24319 w 1006541"/>
                <a:gd name="connsiteY23" fmla="*/ 223736 h 749030"/>
                <a:gd name="connsiteX24" fmla="*/ 9728 w 1006541"/>
                <a:gd name="connsiteY24" fmla="*/ 286966 h 749030"/>
                <a:gd name="connsiteX25" fmla="*/ 14592 w 1006541"/>
                <a:gd name="connsiteY25" fmla="*/ 306421 h 749030"/>
                <a:gd name="connsiteX26" fmla="*/ 34047 w 1006541"/>
                <a:gd name="connsiteY26" fmla="*/ 306421 h 749030"/>
                <a:gd name="connsiteX27" fmla="*/ 48639 w 1006541"/>
                <a:gd name="connsiteY27" fmla="*/ 325877 h 749030"/>
                <a:gd name="connsiteX28" fmla="*/ 43775 w 1006541"/>
                <a:gd name="connsiteY28" fmla="*/ 345332 h 749030"/>
                <a:gd name="connsiteX29" fmla="*/ 14592 w 1006541"/>
                <a:gd name="connsiteY29" fmla="*/ 345332 h 749030"/>
                <a:gd name="connsiteX30" fmla="*/ 29183 w 1006541"/>
                <a:gd name="connsiteY30" fmla="*/ 379379 h 749030"/>
                <a:gd name="connsiteX31" fmla="*/ 0 w 1006541"/>
                <a:gd name="connsiteY31" fmla="*/ 413426 h 749030"/>
                <a:gd name="connsiteX32" fmla="*/ 4864 w 1006541"/>
                <a:gd name="connsiteY32" fmla="*/ 452336 h 749030"/>
                <a:gd name="connsiteX33" fmla="*/ 43775 w 1006541"/>
                <a:gd name="connsiteY33" fmla="*/ 457200 h 749030"/>
                <a:gd name="connsiteX34" fmla="*/ 58366 w 1006541"/>
                <a:gd name="connsiteY34" fmla="*/ 476655 h 749030"/>
                <a:gd name="connsiteX35" fmla="*/ 136187 w 1006541"/>
                <a:gd name="connsiteY35" fmla="*/ 515566 h 749030"/>
                <a:gd name="connsiteX36" fmla="*/ 145915 w 1006541"/>
                <a:gd name="connsiteY36" fmla="*/ 627434 h 749030"/>
                <a:gd name="connsiteX37" fmla="*/ 145915 w 1006541"/>
                <a:gd name="connsiteY37" fmla="*/ 627434 h 749030"/>
                <a:gd name="connsiteX38" fmla="*/ 199417 w 1006541"/>
                <a:gd name="connsiteY38" fmla="*/ 622570 h 749030"/>
                <a:gd name="connsiteX39" fmla="*/ 223736 w 1006541"/>
                <a:gd name="connsiteY39" fmla="*/ 617706 h 749030"/>
                <a:gd name="connsiteX40" fmla="*/ 248056 w 1006541"/>
                <a:gd name="connsiteY40" fmla="*/ 617706 h 749030"/>
                <a:gd name="connsiteX41" fmla="*/ 272375 w 1006541"/>
                <a:gd name="connsiteY41" fmla="*/ 603115 h 749030"/>
                <a:gd name="connsiteX42" fmla="*/ 330741 w 1006541"/>
                <a:gd name="connsiteY42" fmla="*/ 661481 h 749030"/>
                <a:gd name="connsiteX43" fmla="*/ 389107 w 1006541"/>
                <a:gd name="connsiteY43" fmla="*/ 637162 h 749030"/>
                <a:gd name="connsiteX44" fmla="*/ 452336 w 1006541"/>
                <a:gd name="connsiteY44" fmla="*/ 680936 h 749030"/>
                <a:gd name="connsiteX45" fmla="*/ 515566 w 1006541"/>
                <a:gd name="connsiteY45" fmla="*/ 676072 h 749030"/>
                <a:gd name="connsiteX46" fmla="*/ 569068 w 1006541"/>
                <a:gd name="connsiteY46" fmla="*/ 680936 h 749030"/>
                <a:gd name="connsiteX47" fmla="*/ 598251 w 1006541"/>
                <a:gd name="connsiteY47" fmla="*/ 690664 h 749030"/>
                <a:gd name="connsiteX48" fmla="*/ 642026 w 1006541"/>
                <a:gd name="connsiteY48" fmla="*/ 676072 h 749030"/>
                <a:gd name="connsiteX49" fmla="*/ 710119 w 1006541"/>
                <a:gd name="connsiteY49" fmla="*/ 700392 h 749030"/>
                <a:gd name="connsiteX50" fmla="*/ 749030 w 1006541"/>
                <a:gd name="connsiteY50" fmla="*/ 695528 h 749030"/>
                <a:gd name="connsiteX51" fmla="*/ 797668 w 1006541"/>
                <a:gd name="connsiteY51" fmla="*/ 719847 h 749030"/>
                <a:gd name="connsiteX52" fmla="*/ 846307 w 1006541"/>
                <a:gd name="connsiteY52" fmla="*/ 729575 h 749030"/>
                <a:gd name="connsiteX53" fmla="*/ 870626 w 1006541"/>
                <a:gd name="connsiteY53" fmla="*/ 724711 h 749030"/>
                <a:gd name="connsiteX54" fmla="*/ 894945 w 1006541"/>
                <a:gd name="connsiteY54" fmla="*/ 739302 h 749030"/>
                <a:gd name="connsiteX55" fmla="*/ 919264 w 1006541"/>
                <a:gd name="connsiteY55" fmla="*/ 749030 h 749030"/>
                <a:gd name="connsiteX56" fmla="*/ 1006541 w 1006541"/>
                <a:gd name="connsiteY56" fmla="*/ 182379 h 74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06541" h="749030">
                  <a:moveTo>
                    <a:pt x="1006541" y="182379"/>
                  </a:moveTo>
                  <a:lnTo>
                    <a:pt x="262647" y="0"/>
                  </a:lnTo>
                  <a:lnTo>
                    <a:pt x="291830" y="24319"/>
                  </a:lnTo>
                  <a:lnTo>
                    <a:pt x="325877" y="63230"/>
                  </a:lnTo>
                  <a:lnTo>
                    <a:pt x="296694" y="102141"/>
                  </a:lnTo>
                  <a:lnTo>
                    <a:pt x="316149" y="136187"/>
                  </a:lnTo>
                  <a:lnTo>
                    <a:pt x="296694" y="160506"/>
                  </a:lnTo>
                  <a:lnTo>
                    <a:pt x="321013" y="189689"/>
                  </a:lnTo>
                  <a:lnTo>
                    <a:pt x="321013" y="233464"/>
                  </a:lnTo>
                  <a:lnTo>
                    <a:pt x="282102" y="243192"/>
                  </a:lnTo>
                  <a:lnTo>
                    <a:pt x="277239" y="291830"/>
                  </a:lnTo>
                  <a:lnTo>
                    <a:pt x="218873" y="350196"/>
                  </a:lnTo>
                  <a:lnTo>
                    <a:pt x="189690" y="335604"/>
                  </a:lnTo>
                  <a:lnTo>
                    <a:pt x="189690" y="335604"/>
                  </a:lnTo>
                  <a:lnTo>
                    <a:pt x="238328" y="291830"/>
                  </a:lnTo>
                  <a:lnTo>
                    <a:pt x="248056" y="262647"/>
                  </a:lnTo>
                  <a:lnTo>
                    <a:pt x="218873" y="233464"/>
                  </a:lnTo>
                  <a:lnTo>
                    <a:pt x="252919" y="204281"/>
                  </a:lnTo>
                  <a:lnTo>
                    <a:pt x="238328" y="175098"/>
                  </a:lnTo>
                  <a:lnTo>
                    <a:pt x="199417" y="145915"/>
                  </a:lnTo>
                  <a:lnTo>
                    <a:pt x="34047" y="63230"/>
                  </a:lnTo>
                  <a:lnTo>
                    <a:pt x="0" y="92413"/>
                  </a:lnTo>
                  <a:lnTo>
                    <a:pt x="29183" y="189689"/>
                  </a:lnTo>
                  <a:lnTo>
                    <a:pt x="24319" y="223736"/>
                  </a:lnTo>
                  <a:lnTo>
                    <a:pt x="9728" y="286966"/>
                  </a:lnTo>
                  <a:lnTo>
                    <a:pt x="14592" y="306421"/>
                  </a:lnTo>
                  <a:lnTo>
                    <a:pt x="34047" y="306421"/>
                  </a:lnTo>
                  <a:lnTo>
                    <a:pt x="48639" y="325877"/>
                  </a:lnTo>
                  <a:lnTo>
                    <a:pt x="43775" y="345332"/>
                  </a:lnTo>
                  <a:lnTo>
                    <a:pt x="14592" y="345332"/>
                  </a:lnTo>
                  <a:lnTo>
                    <a:pt x="29183" y="379379"/>
                  </a:lnTo>
                  <a:lnTo>
                    <a:pt x="0" y="413426"/>
                  </a:lnTo>
                  <a:lnTo>
                    <a:pt x="4864" y="452336"/>
                  </a:lnTo>
                  <a:lnTo>
                    <a:pt x="43775" y="457200"/>
                  </a:lnTo>
                  <a:lnTo>
                    <a:pt x="58366" y="476655"/>
                  </a:lnTo>
                  <a:lnTo>
                    <a:pt x="136187" y="515566"/>
                  </a:lnTo>
                  <a:lnTo>
                    <a:pt x="145915" y="627434"/>
                  </a:lnTo>
                  <a:lnTo>
                    <a:pt x="145915" y="627434"/>
                  </a:lnTo>
                  <a:lnTo>
                    <a:pt x="199417" y="622570"/>
                  </a:lnTo>
                  <a:lnTo>
                    <a:pt x="223736" y="617706"/>
                  </a:lnTo>
                  <a:lnTo>
                    <a:pt x="248056" y="617706"/>
                  </a:lnTo>
                  <a:lnTo>
                    <a:pt x="272375" y="603115"/>
                  </a:lnTo>
                  <a:lnTo>
                    <a:pt x="330741" y="661481"/>
                  </a:lnTo>
                  <a:lnTo>
                    <a:pt x="389107" y="637162"/>
                  </a:lnTo>
                  <a:lnTo>
                    <a:pt x="452336" y="680936"/>
                  </a:lnTo>
                  <a:lnTo>
                    <a:pt x="515566" y="676072"/>
                  </a:lnTo>
                  <a:lnTo>
                    <a:pt x="569068" y="680936"/>
                  </a:lnTo>
                  <a:lnTo>
                    <a:pt x="598251" y="690664"/>
                  </a:lnTo>
                  <a:lnTo>
                    <a:pt x="642026" y="676072"/>
                  </a:lnTo>
                  <a:lnTo>
                    <a:pt x="710119" y="700392"/>
                  </a:lnTo>
                  <a:lnTo>
                    <a:pt x="749030" y="695528"/>
                  </a:lnTo>
                  <a:lnTo>
                    <a:pt x="797668" y="719847"/>
                  </a:lnTo>
                  <a:lnTo>
                    <a:pt x="846307" y="729575"/>
                  </a:lnTo>
                  <a:lnTo>
                    <a:pt x="870626" y="724711"/>
                  </a:lnTo>
                  <a:lnTo>
                    <a:pt x="894945" y="739302"/>
                  </a:lnTo>
                  <a:lnTo>
                    <a:pt x="919264" y="749030"/>
                  </a:lnTo>
                  <a:lnTo>
                    <a:pt x="1006541" y="182379"/>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eaLnBrk="1" hangingPunct="1">
                <a:defRPr/>
              </a:pPr>
              <a:endParaRPr lang="en-GB" sz="1350" dirty="0"/>
            </a:p>
          </p:txBody>
        </p:sp>
        <p:sp>
          <p:nvSpPr>
            <p:cNvPr id="5" name="Freeform 4"/>
            <p:cNvSpPr>
              <a:spLocks noChangeAspect="1"/>
            </p:cNvSpPr>
            <p:nvPr/>
          </p:nvSpPr>
          <p:spPr>
            <a:xfrm>
              <a:off x="713024" y="1719685"/>
              <a:ext cx="1248403" cy="1069355"/>
            </a:xfrm>
            <a:custGeom>
              <a:avLst/>
              <a:gdLst>
                <a:gd name="connsiteX0" fmla="*/ 265568 w 1195057"/>
                <a:gd name="connsiteY0" fmla="*/ 0 h 1013988"/>
                <a:gd name="connsiteX1" fmla="*/ 250479 w 1195057"/>
                <a:gd name="connsiteY1" fmla="*/ 72428 h 1013988"/>
                <a:gd name="connsiteX2" fmla="*/ 250479 w 1195057"/>
                <a:gd name="connsiteY2" fmla="*/ 114677 h 1013988"/>
                <a:gd name="connsiteX3" fmla="*/ 232372 w 1195057"/>
                <a:gd name="connsiteY3" fmla="*/ 132784 h 1013988"/>
                <a:gd name="connsiteX4" fmla="*/ 217283 w 1195057"/>
                <a:gd name="connsiteY4" fmla="*/ 193140 h 1013988"/>
                <a:gd name="connsiteX5" fmla="*/ 172016 w 1195057"/>
                <a:gd name="connsiteY5" fmla="*/ 238408 h 1013988"/>
                <a:gd name="connsiteX6" fmla="*/ 162962 w 1195057"/>
                <a:gd name="connsiteY6" fmla="*/ 325925 h 1013988"/>
                <a:gd name="connsiteX7" fmla="*/ 54321 w 1195057"/>
                <a:gd name="connsiteY7" fmla="*/ 476816 h 1013988"/>
                <a:gd name="connsiteX8" fmla="*/ 54321 w 1195057"/>
                <a:gd name="connsiteY8" fmla="*/ 519065 h 1013988"/>
                <a:gd name="connsiteX9" fmla="*/ 21125 w 1195057"/>
                <a:gd name="connsiteY9" fmla="*/ 558297 h 1013988"/>
                <a:gd name="connsiteX10" fmla="*/ 15089 w 1195057"/>
                <a:gd name="connsiteY10" fmla="*/ 615636 h 1013988"/>
                <a:gd name="connsiteX11" fmla="*/ 0 w 1195057"/>
                <a:gd name="connsiteY11" fmla="*/ 688063 h 1013988"/>
                <a:gd name="connsiteX12" fmla="*/ 6036 w 1195057"/>
                <a:gd name="connsiteY12" fmla="*/ 748420 h 1013988"/>
                <a:gd name="connsiteX13" fmla="*/ 591493 w 1195057"/>
                <a:gd name="connsiteY13" fmla="*/ 917418 h 1013988"/>
                <a:gd name="connsiteX14" fmla="*/ 1029077 w 1195057"/>
                <a:gd name="connsiteY14" fmla="*/ 1013988 h 1013988"/>
                <a:gd name="connsiteX15" fmla="*/ 1071327 w 1195057"/>
                <a:gd name="connsiteY15" fmla="*/ 712206 h 1013988"/>
                <a:gd name="connsiteX16" fmla="*/ 1107541 w 1195057"/>
                <a:gd name="connsiteY16" fmla="*/ 642796 h 1013988"/>
                <a:gd name="connsiteX17" fmla="*/ 1092452 w 1195057"/>
                <a:gd name="connsiteY17" fmla="*/ 612618 h 1013988"/>
                <a:gd name="connsiteX18" fmla="*/ 1083398 w 1195057"/>
                <a:gd name="connsiteY18" fmla="*/ 615636 h 1013988"/>
                <a:gd name="connsiteX19" fmla="*/ 1083398 w 1195057"/>
                <a:gd name="connsiteY19" fmla="*/ 543208 h 1013988"/>
                <a:gd name="connsiteX20" fmla="*/ 1134701 w 1195057"/>
                <a:gd name="connsiteY20" fmla="*/ 519065 h 1013988"/>
                <a:gd name="connsiteX21" fmla="*/ 1149790 w 1195057"/>
                <a:gd name="connsiteY21" fmla="*/ 419477 h 1013988"/>
                <a:gd name="connsiteX22" fmla="*/ 1195057 w 1195057"/>
                <a:gd name="connsiteY22" fmla="*/ 392317 h 1013988"/>
                <a:gd name="connsiteX23" fmla="*/ 1195057 w 1195057"/>
                <a:gd name="connsiteY23" fmla="*/ 322907 h 1013988"/>
                <a:gd name="connsiteX24" fmla="*/ 1182986 w 1195057"/>
                <a:gd name="connsiteY24" fmla="*/ 292729 h 1013988"/>
                <a:gd name="connsiteX25" fmla="*/ 1164879 w 1195057"/>
                <a:gd name="connsiteY25" fmla="*/ 292729 h 1013988"/>
                <a:gd name="connsiteX26" fmla="*/ 1131683 w 1195057"/>
                <a:gd name="connsiteY26" fmla="*/ 271604 h 1013988"/>
                <a:gd name="connsiteX27" fmla="*/ 1089434 w 1195057"/>
                <a:gd name="connsiteY27" fmla="*/ 271604 h 1013988"/>
                <a:gd name="connsiteX28" fmla="*/ 1059256 w 1195057"/>
                <a:gd name="connsiteY28" fmla="*/ 268586 h 1013988"/>
                <a:gd name="connsiteX29" fmla="*/ 998899 w 1195057"/>
                <a:gd name="connsiteY29" fmla="*/ 235390 h 1013988"/>
                <a:gd name="connsiteX30" fmla="*/ 968721 w 1195057"/>
                <a:gd name="connsiteY30" fmla="*/ 247461 h 1013988"/>
                <a:gd name="connsiteX31" fmla="*/ 908364 w 1195057"/>
                <a:gd name="connsiteY31" fmla="*/ 220301 h 1013988"/>
                <a:gd name="connsiteX32" fmla="*/ 854044 w 1195057"/>
                <a:gd name="connsiteY32" fmla="*/ 235390 h 1013988"/>
                <a:gd name="connsiteX33" fmla="*/ 832919 w 1195057"/>
                <a:gd name="connsiteY33" fmla="*/ 226336 h 1013988"/>
                <a:gd name="connsiteX34" fmla="*/ 715224 w 1195057"/>
                <a:gd name="connsiteY34" fmla="*/ 226336 h 1013988"/>
                <a:gd name="connsiteX35" fmla="*/ 648832 w 1195057"/>
                <a:gd name="connsiteY35" fmla="*/ 181069 h 1013988"/>
                <a:gd name="connsiteX36" fmla="*/ 588475 w 1195057"/>
                <a:gd name="connsiteY36" fmla="*/ 208230 h 1013988"/>
                <a:gd name="connsiteX37" fmla="*/ 531137 w 1195057"/>
                <a:gd name="connsiteY37" fmla="*/ 144855 h 1013988"/>
                <a:gd name="connsiteX38" fmla="*/ 407406 w 1195057"/>
                <a:gd name="connsiteY38" fmla="*/ 172016 h 1013988"/>
                <a:gd name="connsiteX39" fmla="*/ 392317 w 1195057"/>
                <a:gd name="connsiteY39" fmla="*/ 60356 h 1013988"/>
                <a:gd name="connsiteX40" fmla="*/ 265568 w 1195057"/>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195057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5224 w 1206976"/>
                <a:gd name="connsiteY34" fmla="*/ 226336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5224 w 1206976"/>
                <a:gd name="connsiteY34" fmla="*/ 226336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32919 w 1206976"/>
                <a:gd name="connsiteY33" fmla="*/ 226336 h 1013988"/>
                <a:gd name="connsiteX34" fmla="*/ 717607 w 1206976"/>
                <a:gd name="connsiteY34" fmla="*/ 214435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65568 w 1206976"/>
                <a:gd name="connsiteY0" fmla="*/ 0 h 1013988"/>
                <a:gd name="connsiteX1" fmla="*/ 250479 w 1206976"/>
                <a:gd name="connsiteY1" fmla="*/ 72428 h 1013988"/>
                <a:gd name="connsiteX2" fmla="*/ 250479 w 1206976"/>
                <a:gd name="connsiteY2" fmla="*/ 114677 h 1013988"/>
                <a:gd name="connsiteX3" fmla="*/ 232372 w 1206976"/>
                <a:gd name="connsiteY3" fmla="*/ 132784 h 1013988"/>
                <a:gd name="connsiteX4" fmla="*/ 217283 w 1206976"/>
                <a:gd name="connsiteY4" fmla="*/ 193140 h 1013988"/>
                <a:gd name="connsiteX5" fmla="*/ 172016 w 1206976"/>
                <a:gd name="connsiteY5" fmla="*/ 238408 h 1013988"/>
                <a:gd name="connsiteX6" fmla="*/ 162962 w 1206976"/>
                <a:gd name="connsiteY6" fmla="*/ 325925 h 1013988"/>
                <a:gd name="connsiteX7" fmla="*/ 54321 w 1206976"/>
                <a:gd name="connsiteY7" fmla="*/ 476816 h 1013988"/>
                <a:gd name="connsiteX8" fmla="*/ 54321 w 1206976"/>
                <a:gd name="connsiteY8" fmla="*/ 519065 h 1013988"/>
                <a:gd name="connsiteX9" fmla="*/ 21125 w 1206976"/>
                <a:gd name="connsiteY9" fmla="*/ 558297 h 1013988"/>
                <a:gd name="connsiteX10" fmla="*/ 15089 w 1206976"/>
                <a:gd name="connsiteY10" fmla="*/ 615636 h 1013988"/>
                <a:gd name="connsiteX11" fmla="*/ 0 w 1206976"/>
                <a:gd name="connsiteY11" fmla="*/ 688063 h 1013988"/>
                <a:gd name="connsiteX12" fmla="*/ 6036 w 1206976"/>
                <a:gd name="connsiteY12" fmla="*/ 748420 h 1013988"/>
                <a:gd name="connsiteX13" fmla="*/ 591493 w 1206976"/>
                <a:gd name="connsiteY13" fmla="*/ 917418 h 1013988"/>
                <a:gd name="connsiteX14" fmla="*/ 1029077 w 1206976"/>
                <a:gd name="connsiteY14" fmla="*/ 1013988 h 1013988"/>
                <a:gd name="connsiteX15" fmla="*/ 1071327 w 1206976"/>
                <a:gd name="connsiteY15" fmla="*/ 712206 h 1013988"/>
                <a:gd name="connsiteX16" fmla="*/ 1107541 w 1206976"/>
                <a:gd name="connsiteY16" fmla="*/ 642796 h 1013988"/>
                <a:gd name="connsiteX17" fmla="*/ 1092452 w 1206976"/>
                <a:gd name="connsiteY17" fmla="*/ 612618 h 1013988"/>
                <a:gd name="connsiteX18" fmla="*/ 1083398 w 1206976"/>
                <a:gd name="connsiteY18" fmla="*/ 615636 h 1013988"/>
                <a:gd name="connsiteX19" fmla="*/ 1083398 w 1206976"/>
                <a:gd name="connsiteY19" fmla="*/ 543208 h 1013988"/>
                <a:gd name="connsiteX20" fmla="*/ 1134701 w 1206976"/>
                <a:gd name="connsiteY20" fmla="*/ 519065 h 1013988"/>
                <a:gd name="connsiteX21" fmla="*/ 1149790 w 1206976"/>
                <a:gd name="connsiteY21" fmla="*/ 419477 h 1013988"/>
                <a:gd name="connsiteX22" fmla="*/ 1206976 w 1206976"/>
                <a:gd name="connsiteY22" fmla="*/ 392317 h 1013988"/>
                <a:gd name="connsiteX23" fmla="*/ 1204592 w 1206976"/>
                <a:gd name="connsiteY23" fmla="*/ 322907 h 1013988"/>
                <a:gd name="connsiteX24" fmla="*/ 1182986 w 1206976"/>
                <a:gd name="connsiteY24" fmla="*/ 292729 h 1013988"/>
                <a:gd name="connsiteX25" fmla="*/ 1164879 w 1206976"/>
                <a:gd name="connsiteY25" fmla="*/ 292729 h 1013988"/>
                <a:gd name="connsiteX26" fmla="*/ 1131683 w 1206976"/>
                <a:gd name="connsiteY26" fmla="*/ 271604 h 1013988"/>
                <a:gd name="connsiteX27" fmla="*/ 1089434 w 1206976"/>
                <a:gd name="connsiteY27" fmla="*/ 271604 h 1013988"/>
                <a:gd name="connsiteX28" fmla="*/ 1059256 w 1206976"/>
                <a:gd name="connsiteY28" fmla="*/ 268586 h 1013988"/>
                <a:gd name="connsiteX29" fmla="*/ 998899 w 1206976"/>
                <a:gd name="connsiteY29" fmla="*/ 235390 h 1013988"/>
                <a:gd name="connsiteX30" fmla="*/ 968721 w 1206976"/>
                <a:gd name="connsiteY30" fmla="*/ 247461 h 1013988"/>
                <a:gd name="connsiteX31" fmla="*/ 908364 w 1206976"/>
                <a:gd name="connsiteY31" fmla="*/ 220301 h 1013988"/>
                <a:gd name="connsiteX32" fmla="*/ 854044 w 1206976"/>
                <a:gd name="connsiteY32" fmla="*/ 235390 h 1013988"/>
                <a:gd name="connsiteX33" fmla="*/ 823384 w 1206976"/>
                <a:gd name="connsiteY33" fmla="*/ 219195 h 1013988"/>
                <a:gd name="connsiteX34" fmla="*/ 717607 w 1206976"/>
                <a:gd name="connsiteY34" fmla="*/ 214435 h 1013988"/>
                <a:gd name="connsiteX35" fmla="*/ 648832 w 1206976"/>
                <a:gd name="connsiteY35" fmla="*/ 181069 h 1013988"/>
                <a:gd name="connsiteX36" fmla="*/ 588475 w 1206976"/>
                <a:gd name="connsiteY36" fmla="*/ 208230 h 1013988"/>
                <a:gd name="connsiteX37" fmla="*/ 531137 w 1206976"/>
                <a:gd name="connsiteY37" fmla="*/ 144855 h 1013988"/>
                <a:gd name="connsiteX38" fmla="*/ 407406 w 1206976"/>
                <a:gd name="connsiteY38" fmla="*/ 172016 h 1013988"/>
                <a:gd name="connsiteX39" fmla="*/ 392317 w 1206976"/>
                <a:gd name="connsiteY39" fmla="*/ 60356 h 1013988"/>
                <a:gd name="connsiteX40" fmla="*/ 265568 w 1206976"/>
                <a:gd name="connsiteY40" fmla="*/ 0 h 1013988"/>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59256 w 1206976"/>
                <a:gd name="connsiteY28" fmla="*/ 287628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88475 w 1206976"/>
                <a:gd name="connsiteY36" fmla="*/ 227272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59256 w 1206976"/>
                <a:gd name="connsiteY28" fmla="*/ 287628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998899 w 1206976"/>
                <a:gd name="connsiteY29" fmla="*/ 254432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08364 w 1206976"/>
                <a:gd name="connsiteY31" fmla="*/ 239343 h 1033030"/>
                <a:gd name="connsiteX32" fmla="*/ 854044 w 1206976"/>
                <a:gd name="connsiteY32" fmla="*/ 254432 h 1033030"/>
                <a:gd name="connsiteX33" fmla="*/ 823384 w 1206976"/>
                <a:gd name="connsiteY33" fmla="*/ 238237 h 1033030"/>
                <a:gd name="connsiteX34" fmla="*/ 717607 w 1206976"/>
                <a:gd name="connsiteY34" fmla="*/ 233477 h 1033030"/>
                <a:gd name="connsiteX35" fmla="*/ 648832 w 1206976"/>
                <a:gd name="connsiteY35" fmla="*/ 200111 h 1033030"/>
                <a:gd name="connsiteX36" fmla="*/ 593242 w 1206976"/>
                <a:gd name="connsiteY36" fmla="*/ 215370 h 1033030"/>
                <a:gd name="connsiteX37" fmla="*/ 531137 w 1206976"/>
                <a:gd name="connsiteY37" fmla="*/ 163897 h 1033030"/>
                <a:gd name="connsiteX38" fmla="*/ 407406 w 1206976"/>
                <a:gd name="connsiteY38" fmla="*/ 191058 h 1033030"/>
                <a:gd name="connsiteX39" fmla="*/ 392317 w 1206976"/>
                <a:gd name="connsiteY39" fmla="*/ 79398 h 1033030"/>
                <a:gd name="connsiteX40" fmla="*/ 275103 w 1206976"/>
                <a:gd name="connsiteY40"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4879 w 1206976"/>
                <a:gd name="connsiteY25" fmla="*/ 311771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66217 w 1206976"/>
                <a:gd name="connsiteY31" fmla="*/ 261034 h 1033030"/>
                <a:gd name="connsiteX32" fmla="*/ 908364 w 1206976"/>
                <a:gd name="connsiteY32" fmla="*/ 239343 h 1033030"/>
                <a:gd name="connsiteX33" fmla="*/ 854044 w 1206976"/>
                <a:gd name="connsiteY33" fmla="*/ 254432 h 1033030"/>
                <a:gd name="connsiteX34" fmla="*/ 823384 w 1206976"/>
                <a:gd name="connsiteY34" fmla="*/ 238237 h 1033030"/>
                <a:gd name="connsiteX35" fmla="*/ 717607 w 1206976"/>
                <a:gd name="connsiteY35" fmla="*/ 233477 h 1033030"/>
                <a:gd name="connsiteX36" fmla="*/ 648832 w 1206976"/>
                <a:gd name="connsiteY36" fmla="*/ 200111 h 1033030"/>
                <a:gd name="connsiteX37" fmla="*/ 593242 w 1206976"/>
                <a:gd name="connsiteY37" fmla="*/ 215370 h 1033030"/>
                <a:gd name="connsiteX38" fmla="*/ 531137 w 1206976"/>
                <a:gd name="connsiteY38" fmla="*/ 163897 h 1033030"/>
                <a:gd name="connsiteX39" fmla="*/ 407406 w 1206976"/>
                <a:gd name="connsiteY39" fmla="*/ 191058 h 1033030"/>
                <a:gd name="connsiteX40" fmla="*/ 392317 w 1206976"/>
                <a:gd name="connsiteY40" fmla="*/ 79398 h 1033030"/>
                <a:gd name="connsiteX41" fmla="*/ 275103 w 1206976"/>
                <a:gd name="connsiteY41" fmla="*/ 0 h 1033030"/>
                <a:gd name="connsiteX0" fmla="*/ 275103 w 1206976"/>
                <a:gd name="connsiteY0" fmla="*/ 0 h 1033030"/>
                <a:gd name="connsiteX1" fmla="*/ 250479 w 1206976"/>
                <a:gd name="connsiteY1" fmla="*/ 91470 h 1033030"/>
                <a:gd name="connsiteX2" fmla="*/ 250479 w 1206976"/>
                <a:gd name="connsiteY2" fmla="*/ 133719 h 1033030"/>
                <a:gd name="connsiteX3" fmla="*/ 232372 w 1206976"/>
                <a:gd name="connsiteY3" fmla="*/ 151826 h 1033030"/>
                <a:gd name="connsiteX4" fmla="*/ 217283 w 1206976"/>
                <a:gd name="connsiteY4" fmla="*/ 212182 h 1033030"/>
                <a:gd name="connsiteX5" fmla="*/ 172016 w 1206976"/>
                <a:gd name="connsiteY5" fmla="*/ 257450 h 1033030"/>
                <a:gd name="connsiteX6" fmla="*/ 162962 w 1206976"/>
                <a:gd name="connsiteY6" fmla="*/ 344967 h 1033030"/>
                <a:gd name="connsiteX7" fmla="*/ 54321 w 1206976"/>
                <a:gd name="connsiteY7" fmla="*/ 495858 h 1033030"/>
                <a:gd name="connsiteX8" fmla="*/ 54321 w 1206976"/>
                <a:gd name="connsiteY8" fmla="*/ 538107 h 1033030"/>
                <a:gd name="connsiteX9" fmla="*/ 21125 w 1206976"/>
                <a:gd name="connsiteY9" fmla="*/ 577339 h 1033030"/>
                <a:gd name="connsiteX10" fmla="*/ 15089 w 1206976"/>
                <a:gd name="connsiteY10" fmla="*/ 634678 h 1033030"/>
                <a:gd name="connsiteX11" fmla="*/ 0 w 1206976"/>
                <a:gd name="connsiteY11" fmla="*/ 707105 h 1033030"/>
                <a:gd name="connsiteX12" fmla="*/ 6036 w 1206976"/>
                <a:gd name="connsiteY12" fmla="*/ 767462 h 1033030"/>
                <a:gd name="connsiteX13" fmla="*/ 591493 w 1206976"/>
                <a:gd name="connsiteY13" fmla="*/ 936460 h 1033030"/>
                <a:gd name="connsiteX14" fmla="*/ 1029077 w 1206976"/>
                <a:gd name="connsiteY14" fmla="*/ 1033030 h 1033030"/>
                <a:gd name="connsiteX15" fmla="*/ 1071327 w 1206976"/>
                <a:gd name="connsiteY15" fmla="*/ 731248 h 1033030"/>
                <a:gd name="connsiteX16" fmla="*/ 1107541 w 1206976"/>
                <a:gd name="connsiteY16" fmla="*/ 661838 h 1033030"/>
                <a:gd name="connsiteX17" fmla="*/ 1092452 w 1206976"/>
                <a:gd name="connsiteY17" fmla="*/ 631660 h 1033030"/>
                <a:gd name="connsiteX18" fmla="*/ 1083398 w 1206976"/>
                <a:gd name="connsiteY18" fmla="*/ 634678 h 1033030"/>
                <a:gd name="connsiteX19" fmla="*/ 1083398 w 1206976"/>
                <a:gd name="connsiteY19" fmla="*/ 562250 h 1033030"/>
                <a:gd name="connsiteX20" fmla="*/ 1134701 w 1206976"/>
                <a:gd name="connsiteY20" fmla="*/ 538107 h 1033030"/>
                <a:gd name="connsiteX21" fmla="*/ 1149790 w 1206976"/>
                <a:gd name="connsiteY21" fmla="*/ 438519 h 1033030"/>
                <a:gd name="connsiteX22" fmla="*/ 1206976 w 1206976"/>
                <a:gd name="connsiteY22" fmla="*/ 411359 h 1033030"/>
                <a:gd name="connsiteX23" fmla="*/ 1204592 w 1206976"/>
                <a:gd name="connsiteY23" fmla="*/ 341949 h 1033030"/>
                <a:gd name="connsiteX24" fmla="*/ 1182986 w 1206976"/>
                <a:gd name="connsiteY24" fmla="*/ 311771 h 1033030"/>
                <a:gd name="connsiteX25" fmla="*/ 1167263 w 1206976"/>
                <a:gd name="connsiteY25" fmla="*/ 287969 h 1033030"/>
                <a:gd name="connsiteX26" fmla="*/ 1131683 w 1206976"/>
                <a:gd name="connsiteY26" fmla="*/ 290646 h 1033030"/>
                <a:gd name="connsiteX27" fmla="*/ 1089434 w 1206976"/>
                <a:gd name="connsiteY27" fmla="*/ 290646 h 1033030"/>
                <a:gd name="connsiteX28" fmla="*/ 1061640 w 1206976"/>
                <a:gd name="connsiteY28" fmla="*/ 275727 h 1033030"/>
                <a:gd name="connsiteX29" fmla="*/ 1006050 w 1206976"/>
                <a:gd name="connsiteY29" fmla="*/ 247291 h 1033030"/>
                <a:gd name="connsiteX30" fmla="*/ 968721 w 1206976"/>
                <a:gd name="connsiteY30" fmla="*/ 266503 h 1033030"/>
                <a:gd name="connsiteX31" fmla="*/ 966217 w 1206976"/>
                <a:gd name="connsiteY31" fmla="*/ 261034 h 1033030"/>
                <a:gd name="connsiteX32" fmla="*/ 908364 w 1206976"/>
                <a:gd name="connsiteY32" fmla="*/ 239343 h 1033030"/>
                <a:gd name="connsiteX33" fmla="*/ 854044 w 1206976"/>
                <a:gd name="connsiteY33" fmla="*/ 254432 h 1033030"/>
                <a:gd name="connsiteX34" fmla="*/ 823384 w 1206976"/>
                <a:gd name="connsiteY34" fmla="*/ 238237 h 1033030"/>
                <a:gd name="connsiteX35" fmla="*/ 717607 w 1206976"/>
                <a:gd name="connsiteY35" fmla="*/ 233477 h 1033030"/>
                <a:gd name="connsiteX36" fmla="*/ 648832 w 1206976"/>
                <a:gd name="connsiteY36" fmla="*/ 200111 h 1033030"/>
                <a:gd name="connsiteX37" fmla="*/ 593242 w 1206976"/>
                <a:gd name="connsiteY37" fmla="*/ 215370 h 1033030"/>
                <a:gd name="connsiteX38" fmla="*/ 531137 w 1206976"/>
                <a:gd name="connsiteY38" fmla="*/ 163897 h 1033030"/>
                <a:gd name="connsiteX39" fmla="*/ 407406 w 1206976"/>
                <a:gd name="connsiteY39" fmla="*/ 191058 h 1033030"/>
                <a:gd name="connsiteX40" fmla="*/ 392317 w 1206976"/>
                <a:gd name="connsiteY40" fmla="*/ 79398 h 1033030"/>
                <a:gd name="connsiteX41" fmla="*/ 275103 w 1206976"/>
                <a:gd name="connsiteY41" fmla="*/ 0 h 103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06976" h="1033030">
                  <a:moveTo>
                    <a:pt x="275103" y="0"/>
                  </a:moveTo>
                  <a:lnTo>
                    <a:pt x="250479" y="91470"/>
                  </a:lnTo>
                  <a:lnTo>
                    <a:pt x="250479" y="133719"/>
                  </a:lnTo>
                  <a:lnTo>
                    <a:pt x="232372" y="151826"/>
                  </a:lnTo>
                  <a:lnTo>
                    <a:pt x="217283" y="212182"/>
                  </a:lnTo>
                  <a:lnTo>
                    <a:pt x="172016" y="257450"/>
                  </a:lnTo>
                  <a:lnTo>
                    <a:pt x="162962" y="344967"/>
                  </a:lnTo>
                  <a:lnTo>
                    <a:pt x="54321" y="495858"/>
                  </a:lnTo>
                  <a:lnTo>
                    <a:pt x="54321" y="538107"/>
                  </a:lnTo>
                  <a:lnTo>
                    <a:pt x="21125" y="577339"/>
                  </a:lnTo>
                  <a:lnTo>
                    <a:pt x="15089" y="634678"/>
                  </a:lnTo>
                  <a:lnTo>
                    <a:pt x="0" y="707105"/>
                  </a:lnTo>
                  <a:lnTo>
                    <a:pt x="6036" y="767462"/>
                  </a:lnTo>
                  <a:lnTo>
                    <a:pt x="591493" y="936460"/>
                  </a:lnTo>
                  <a:lnTo>
                    <a:pt x="1029077" y="1033030"/>
                  </a:lnTo>
                  <a:lnTo>
                    <a:pt x="1071327" y="731248"/>
                  </a:lnTo>
                  <a:lnTo>
                    <a:pt x="1107541" y="661838"/>
                  </a:lnTo>
                  <a:lnTo>
                    <a:pt x="1092452" y="631660"/>
                  </a:lnTo>
                  <a:lnTo>
                    <a:pt x="1083398" y="634678"/>
                  </a:lnTo>
                  <a:lnTo>
                    <a:pt x="1083398" y="562250"/>
                  </a:lnTo>
                  <a:lnTo>
                    <a:pt x="1134701" y="538107"/>
                  </a:lnTo>
                  <a:lnTo>
                    <a:pt x="1149790" y="438519"/>
                  </a:lnTo>
                  <a:lnTo>
                    <a:pt x="1206976" y="411359"/>
                  </a:lnTo>
                  <a:cubicBezTo>
                    <a:pt x="1206181" y="388222"/>
                    <a:pt x="1205387" y="365086"/>
                    <a:pt x="1204592" y="341949"/>
                  </a:cubicBezTo>
                  <a:lnTo>
                    <a:pt x="1182986" y="311771"/>
                  </a:lnTo>
                  <a:lnTo>
                    <a:pt x="1167263" y="287969"/>
                  </a:lnTo>
                  <a:lnTo>
                    <a:pt x="1131683" y="290646"/>
                  </a:lnTo>
                  <a:lnTo>
                    <a:pt x="1089434" y="290646"/>
                  </a:lnTo>
                  <a:lnTo>
                    <a:pt x="1061640" y="275727"/>
                  </a:lnTo>
                  <a:lnTo>
                    <a:pt x="1006050" y="247291"/>
                  </a:lnTo>
                  <a:lnTo>
                    <a:pt x="968721" y="266503"/>
                  </a:lnTo>
                  <a:cubicBezTo>
                    <a:pt x="965502" y="266267"/>
                    <a:pt x="969436" y="261270"/>
                    <a:pt x="966217" y="261034"/>
                  </a:cubicBezTo>
                  <a:lnTo>
                    <a:pt x="908364" y="239343"/>
                  </a:lnTo>
                  <a:lnTo>
                    <a:pt x="854044" y="254432"/>
                  </a:lnTo>
                  <a:lnTo>
                    <a:pt x="823384" y="238237"/>
                  </a:lnTo>
                  <a:lnTo>
                    <a:pt x="717607" y="233477"/>
                  </a:lnTo>
                  <a:lnTo>
                    <a:pt x="648832" y="200111"/>
                  </a:lnTo>
                  <a:lnTo>
                    <a:pt x="593242" y="215370"/>
                  </a:lnTo>
                  <a:lnTo>
                    <a:pt x="531137" y="163897"/>
                  </a:lnTo>
                  <a:lnTo>
                    <a:pt x="407406" y="191058"/>
                  </a:lnTo>
                  <a:lnTo>
                    <a:pt x="392317" y="79398"/>
                  </a:lnTo>
                  <a:lnTo>
                    <a:pt x="275103" y="0"/>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6" name="Freeform 5"/>
            <p:cNvSpPr>
              <a:spLocks noChangeAspect="1"/>
            </p:cNvSpPr>
            <p:nvPr/>
          </p:nvSpPr>
          <p:spPr>
            <a:xfrm>
              <a:off x="1200886" y="2695410"/>
              <a:ext cx="1013506" cy="1549004"/>
            </a:xfrm>
            <a:custGeom>
              <a:avLst/>
              <a:gdLst>
                <a:gd name="connsiteX0" fmla="*/ 111660 w 965703"/>
                <a:gd name="connsiteY0" fmla="*/ 0 h 1481751"/>
                <a:gd name="connsiteX1" fmla="*/ 0 w 965703"/>
                <a:gd name="connsiteY1" fmla="*/ 552262 h 1481751"/>
                <a:gd name="connsiteX2" fmla="*/ 669957 w 965703"/>
                <a:gd name="connsiteY2" fmla="*/ 1481751 h 1481751"/>
                <a:gd name="connsiteX3" fmla="*/ 700135 w 965703"/>
                <a:gd name="connsiteY3" fmla="*/ 1421394 h 1481751"/>
                <a:gd name="connsiteX4" fmla="*/ 688064 w 965703"/>
                <a:gd name="connsiteY4" fmla="*/ 1351984 h 1481751"/>
                <a:gd name="connsiteX5" fmla="*/ 712206 w 965703"/>
                <a:gd name="connsiteY5" fmla="*/ 1276539 h 1481751"/>
                <a:gd name="connsiteX6" fmla="*/ 808777 w 965703"/>
                <a:gd name="connsiteY6" fmla="*/ 1309735 h 1481751"/>
                <a:gd name="connsiteX7" fmla="*/ 965703 w 965703"/>
                <a:gd name="connsiteY7" fmla="*/ 178052 h 1481751"/>
                <a:gd name="connsiteX8" fmla="*/ 111660 w 965703"/>
                <a:gd name="connsiteY8" fmla="*/ 0 h 1481751"/>
                <a:gd name="connsiteX0" fmla="*/ 125955 w 979998"/>
                <a:gd name="connsiteY0" fmla="*/ 0 h 1481751"/>
                <a:gd name="connsiteX1" fmla="*/ 0 w 979998"/>
                <a:gd name="connsiteY1" fmla="*/ 552491 h 1481751"/>
                <a:gd name="connsiteX2" fmla="*/ 684252 w 979998"/>
                <a:gd name="connsiteY2" fmla="*/ 1481751 h 1481751"/>
                <a:gd name="connsiteX3" fmla="*/ 714430 w 979998"/>
                <a:gd name="connsiteY3" fmla="*/ 1421394 h 1481751"/>
                <a:gd name="connsiteX4" fmla="*/ 702359 w 979998"/>
                <a:gd name="connsiteY4" fmla="*/ 1351984 h 1481751"/>
                <a:gd name="connsiteX5" fmla="*/ 726501 w 979998"/>
                <a:gd name="connsiteY5" fmla="*/ 1276539 h 1481751"/>
                <a:gd name="connsiteX6" fmla="*/ 823072 w 979998"/>
                <a:gd name="connsiteY6" fmla="*/ 1309735 h 1481751"/>
                <a:gd name="connsiteX7" fmla="*/ 979998 w 979998"/>
                <a:gd name="connsiteY7" fmla="*/ 178052 h 1481751"/>
                <a:gd name="connsiteX8" fmla="*/ 125955 w 979998"/>
                <a:gd name="connsiteY8" fmla="*/ 0 h 1481751"/>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02359 w 979998"/>
                <a:gd name="connsiteY4" fmla="*/ 1351984 h 1496659"/>
                <a:gd name="connsiteX5" fmla="*/ 726501 w 979998"/>
                <a:gd name="connsiteY5" fmla="*/ 1276539 h 1496659"/>
                <a:gd name="connsiteX6" fmla="*/ 823072 w 979998"/>
                <a:gd name="connsiteY6" fmla="*/ 1309735 h 1496659"/>
                <a:gd name="connsiteX7" fmla="*/ 979998 w 979998"/>
                <a:gd name="connsiteY7" fmla="*/ 178052 h 1496659"/>
                <a:gd name="connsiteX8" fmla="*/ 125955 w 979998"/>
                <a:gd name="connsiteY8" fmla="*/ 0 h 1496659"/>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12255 w 979998"/>
                <a:gd name="connsiteY4" fmla="*/ 1359690 h 1496659"/>
                <a:gd name="connsiteX5" fmla="*/ 726501 w 979998"/>
                <a:gd name="connsiteY5" fmla="*/ 1276539 h 1496659"/>
                <a:gd name="connsiteX6" fmla="*/ 823072 w 979998"/>
                <a:gd name="connsiteY6" fmla="*/ 1309735 h 1496659"/>
                <a:gd name="connsiteX7" fmla="*/ 979998 w 979998"/>
                <a:gd name="connsiteY7" fmla="*/ 178052 h 1496659"/>
                <a:gd name="connsiteX8" fmla="*/ 125955 w 979998"/>
                <a:gd name="connsiteY8" fmla="*/ 0 h 1496659"/>
                <a:gd name="connsiteX0" fmla="*/ 125955 w 979998"/>
                <a:gd name="connsiteY0" fmla="*/ 0 h 1496659"/>
                <a:gd name="connsiteX1" fmla="*/ 0 w 979998"/>
                <a:gd name="connsiteY1" fmla="*/ 552491 h 1496659"/>
                <a:gd name="connsiteX2" fmla="*/ 684608 w 979998"/>
                <a:gd name="connsiteY2" fmla="*/ 1496659 h 1496659"/>
                <a:gd name="connsiteX3" fmla="*/ 714430 w 979998"/>
                <a:gd name="connsiteY3" fmla="*/ 1421394 h 1496659"/>
                <a:gd name="connsiteX4" fmla="*/ 712255 w 979998"/>
                <a:gd name="connsiteY4" fmla="*/ 1359690 h 1496659"/>
                <a:gd name="connsiteX5" fmla="*/ 743557 w 979998"/>
                <a:gd name="connsiteY5" fmla="*/ 1288979 h 1496659"/>
                <a:gd name="connsiteX6" fmla="*/ 823072 w 979998"/>
                <a:gd name="connsiteY6" fmla="*/ 1309735 h 1496659"/>
                <a:gd name="connsiteX7" fmla="*/ 979998 w 979998"/>
                <a:gd name="connsiteY7" fmla="*/ 178052 h 1496659"/>
                <a:gd name="connsiteX8" fmla="*/ 125955 w 979998"/>
                <a:gd name="connsiteY8" fmla="*/ 0 h 149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9998" h="1496659">
                  <a:moveTo>
                    <a:pt x="125955" y="0"/>
                  </a:moveTo>
                  <a:lnTo>
                    <a:pt x="0" y="552491"/>
                  </a:lnTo>
                  <a:lnTo>
                    <a:pt x="684608" y="1496659"/>
                  </a:lnTo>
                  <a:lnTo>
                    <a:pt x="714430" y="1421394"/>
                  </a:lnTo>
                  <a:lnTo>
                    <a:pt x="712255" y="1359690"/>
                  </a:lnTo>
                  <a:lnTo>
                    <a:pt x="743557" y="1288979"/>
                  </a:lnTo>
                  <a:lnTo>
                    <a:pt x="823072" y="1309735"/>
                  </a:lnTo>
                  <a:lnTo>
                    <a:pt x="979998" y="178052"/>
                  </a:lnTo>
                  <a:lnTo>
                    <a:pt x="125955"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0" name="Freeform 9"/>
            <p:cNvSpPr>
              <a:spLocks noChangeAspect="1"/>
            </p:cNvSpPr>
            <p:nvPr/>
          </p:nvSpPr>
          <p:spPr>
            <a:xfrm>
              <a:off x="2076411" y="2879385"/>
              <a:ext cx="865668" cy="1113706"/>
            </a:xfrm>
            <a:custGeom>
              <a:avLst/>
              <a:gdLst>
                <a:gd name="connsiteX0" fmla="*/ 132784 w 835937"/>
                <a:gd name="connsiteY0" fmla="*/ 0 h 1059255"/>
                <a:gd name="connsiteX1" fmla="*/ 0 w 835937"/>
                <a:gd name="connsiteY1" fmla="*/ 956649 h 1059255"/>
                <a:gd name="connsiteX2" fmla="*/ 775580 w 835937"/>
                <a:gd name="connsiteY2" fmla="*/ 1059255 h 1059255"/>
                <a:gd name="connsiteX3" fmla="*/ 835937 w 835937"/>
                <a:gd name="connsiteY3" fmla="*/ 286693 h 1059255"/>
                <a:gd name="connsiteX4" fmla="*/ 540190 w 835937"/>
                <a:gd name="connsiteY4" fmla="*/ 250479 h 1059255"/>
                <a:gd name="connsiteX5" fmla="*/ 555279 w 835937"/>
                <a:gd name="connsiteY5" fmla="*/ 69410 h 1059255"/>
                <a:gd name="connsiteX6" fmla="*/ 132784 w 835937"/>
                <a:gd name="connsiteY6" fmla="*/ 0 h 1059255"/>
                <a:gd name="connsiteX0" fmla="*/ 132784 w 835937"/>
                <a:gd name="connsiteY0" fmla="*/ 0 h 1075929"/>
                <a:gd name="connsiteX1" fmla="*/ 0 w 835937"/>
                <a:gd name="connsiteY1" fmla="*/ 956649 h 1075929"/>
                <a:gd name="connsiteX2" fmla="*/ 763683 w 835937"/>
                <a:gd name="connsiteY2" fmla="*/ 1075929 h 1075929"/>
                <a:gd name="connsiteX3" fmla="*/ 835937 w 835937"/>
                <a:gd name="connsiteY3" fmla="*/ 286693 h 1075929"/>
                <a:gd name="connsiteX4" fmla="*/ 540190 w 835937"/>
                <a:gd name="connsiteY4" fmla="*/ 250479 h 1075929"/>
                <a:gd name="connsiteX5" fmla="*/ 555279 w 835937"/>
                <a:gd name="connsiteY5" fmla="*/ 69410 h 1075929"/>
                <a:gd name="connsiteX6" fmla="*/ 132784 w 835937"/>
                <a:gd name="connsiteY6" fmla="*/ 0 h 1075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5937" h="1075929">
                  <a:moveTo>
                    <a:pt x="132784" y="0"/>
                  </a:moveTo>
                  <a:lnTo>
                    <a:pt x="0" y="956649"/>
                  </a:lnTo>
                  <a:lnTo>
                    <a:pt x="763683" y="1075929"/>
                  </a:lnTo>
                  <a:lnTo>
                    <a:pt x="835937" y="286693"/>
                  </a:lnTo>
                  <a:lnTo>
                    <a:pt x="540190" y="250479"/>
                  </a:lnTo>
                  <a:lnTo>
                    <a:pt x="555279" y="69410"/>
                  </a:lnTo>
                  <a:lnTo>
                    <a:pt x="132784"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1" name="Freeform 10"/>
            <p:cNvSpPr>
              <a:spLocks noChangeAspect="1"/>
            </p:cNvSpPr>
            <p:nvPr/>
          </p:nvSpPr>
          <p:spPr>
            <a:xfrm>
              <a:off x="1846442" y="3871537"/>
              <a:ext cx="1026646" cy="1243474"/>
            </a:xfrm>
            <a:custGeom>
              <a:avLst/>
              <a:gdLst>
                <a:gd name="connsiteX0" fmla="*/ 223319 w 995882"/>
                <a:gd name="connsiteY0" fmla="*/ 0 h 1201093"/>
                <a:gd name="connsiteX1" fmla="*/ 199177 w 995882"/>
                <a:gd name="connsiteY1" fmla="*/ 172016 h 1201093"/>
                <a:gd name="connsiteX2" fmla="*/ 108642 w 995882"/>
                <a:gd name="connsiteY2" fmla="*/ 147873 h 1201093"/>
                <a:gd name="connsiteX3" fmla="*/ 75446 w 995882"/>
                <a:gd name="connsiteY3" fmla="*/ 223319 h 1201093"/>
                <a:gd name="connsiteX4" fmla="*/ 84499 w 995882"/>
                <a:gd name="connsiteY4" fmla="*/ 286693 h 1201093"/>
                <a:gd name="connsiteX5" fmla="*/ 66392 w 995882"/>
                <a:gd name="connsiteY5" fmla="*/ 344032 h 1201093"/>
                <a:gd name="connsiteX6" fmla="*/ 78464 w 995882"/>
                <a:gd name="connsiteY6" fmla="*/ 383264 h 1201093"/>
                <a:gd name="connsiteX7" fmla="*/ 132785 w 995882"/>
                <a:gd name="connsiteY7" fmla="*/ 510012 h 1201093"/>
                <a:gd name="connsiteX8" fmla="*/ 132785 w 995882"/>
                <a:gd name="connsiteY8" fmla="*/ 528119 h 1201093"/>
                <a:gd name="connsiteX9" fmla="*/ 78464 w 995882"/>
                <a:gd name="connsiteY9" fmla="*/ 552262 h 1201093"/>
                <a:gd name="connsiteX10" fmla="*/ 66392 w 995882"/>
                <a:gd name="connsiteY10" fmla="*/ 633743 h 1201093"/>
                <a:gd name="connsiteX11" fmla="*/ 15089 w 995882"/>
                <a:gd name="connsiteY11" fmla="*/ 715224 h 1201093"/>
                <a:gd name="connsiteX12" fmla="*/ 45268 w 995882"/>
                <a:gd name="connsiteY12" fmla="*/ 802741 h 1201093"/>
                <a:gd name="connsiteX13" fmla="*/ 21125 w 995882"/>
                <a:gd name="connsiteY13" fmla="*/ 787652 h 1201093"/>
                <a:gd name="connsiteX14" fmla="*/ 0 w 995882"/>
                <a:gd name="connsiteY14" fmla="*/ 811794 h 1201093"/>
                <a:gd name="connsiteX15" fmla="*/ 0 w 995882"/>
                <a:gd name="connsiteY15" fmla="*/ 838955 h 1201093"/>
                <a:gd name="connsiteX16" fmla="*/ 576404 w 995882"/>
                <a:gd name="connsiteY16" fmla="*/ 1170915 h 1201093"/>
                <a:gd name="connsiteX17" fmla="*/ 908365 w 995882"/>
                <a:gd name="connsiteY17" fmla="*/ 1201093 h 1201093"/>
                <a:gd name="connsiteX18" fmla="*/ 995882 w 995882"/>
                <a:gd name="connsiteY18" fmla="*/ 102606 h 1201093"/>
                <a:gd name="connsiteX19" fmla="*/ 223319 w 995882"/>
                <a:gd name="connsiteY19" fmla="*/ 0 h 1201093"/>
                <a:gd name="connsiteX0" fmla="*/ 223319 w 995882"/>
                <a:gd name="connsiteY0" fmla="*/ 0 h 1201093"/>
                <a:gd name="connsiteX1" fmla="*/ 199177 w 995882"/>
                <a:gd name="connsiteY1" fmla="*/ 172016 h 1201093"/>
                <a:gd name="connsiteX2" fmla="*/ 108642 w 995882"/>
                <a:gd name="connsiteY2" fmla="*/ 147873 h 1201093"/>
                <a:gd name="connsiteX3" fmla="*/ 75446 w 995882"/>
                <a:gd name="connsiteY3" fmla="*/ 223319 h 1201093"/>
                <a:gd name="connsiteX4" fmla="*/ 84499 w 995882"/>
                <a:gd name="connsiteY4" fmla="*/ 286693 h 1201093"/>
                <a:gd name="connsiteX5" fmla="*/ 66392 w 995882"/>
                <a:gd name="connsiteY5" fmla="*/ 344032 h 1201093"/>
                <a:gd name="connsiteX6" fmla="*/ 78464 w 995882"/>
                <a:gd name="connsiteY6" fmla="*/ 383264 h 1201093"/>
                <a:gd name="connsiteX7" fmla="*/ 132785 w 995882"/>
                <a:gd name="connsiteY7" fmla="*/ 510012 h 1201093"/>
                <a:gd name="connsiteX8" fmla="*/ 132785 w 995882"/>
                <a:gd name="connsiteY8" fmla="*/ 528119 h 1201093"/>
                <a:gd name="connsiteX9" fmla="*/ 78464 w 995882"/>
                <a:gd name="connsiteY9" fmla="*/ 552262 h 1201093"/>
                <a:gd name="connsiteX10" fmla="*/ 66392 w 995882"/>
                <a:gd name="connsiteY10" fmla="*/ 633743 h 1201093"/>
                <a:gd name="connsiteX11" fmla="*/ 15089 w 995882"/>
                <a:gd name="connsiteY11" fmla="*/ 715224 h 1201093"/>
                <a:gd name="connsiteX12" fmla="*/ 21125 w 995882"/>
                <a:gd name="connsiteY12" fmla="*/ 787652 h 1201093"/>
                <a:gd name="connsiteX13" fmla="*/ 0 w 995882"/>
                <a:gd name="connsiteY13" fmla="*/ 811794 h 1201093"/>
                <a:gd name="connsiteX14" fmla="*/ 0 w 995882"/>
                <a:gd name="connsiteY14" fmla="*/ 838955 h 1201093"/>
                <a:gd name="connsiteX15" fmla="*/ 576404 w 995882"/>
                <a:gd name="connsiteY15" fmla="*/ 1170915 h 1201093"/>
                <a:gd name="connsiteX16" fmla="*/ 908365 w 995882"/>
                <a:gd name="connsiteY16" fmla="*/ 1201093 h 1201093"/>
                <a:gd name="connsiteX17" fmla="*/ 995882 w 995882"/>
                <a:gd name="connsiteY17" fmla="*/ 102606 h 1201093"/>
                <a:gd name="connsiteX18" fmla="*/ 223319 w 995882"/>
                <a:gd name="connsiteY18" fmla="*/ 0 h 1201093"/>
                <a:gd name="connsiteX0" fmla="*/ 223319 w 991638"/>
                <a:gd name="connsiteY0" fmla="*/ 0 h 1201093"/>
                <a:gd name="connsiteX1" fmla="*/ 199177 w 991638"/>
                <a:gd name="connsiteY1" fmla="*/ 172016 h 1201093"/>
                <a:gd name="connsiteX2" fmla="*/ 108642 w 991638"/>
                <a:gd name="connsiteY2" fmla="*/ 147873 h 1201093"/>
                <a:gd name="connsiteX3" fmla="*/ 75446 w 991638"/>
                <a:gd name="connsiteY3" fmla="*/ 223319 h 1201093"/>
                <a:gd name="connsiteX4" fmla="*/ 84499 w 991638"/>
                <a:gd name="connsiteY4" fmla="*/ 286693 h 1201093"/>
                <a:gd name="connsiteX5" fmla="*/ 66392 w 991638"/>
                <a:gd name="connsiteY5" fmla="*/ 344032 h 1201093"/>
                <a:gd name="connsiteX6" fmla="*/ 78464 w 991638"/>
                <a:gd name="connsiteY6" fmla="*/ 383264 h 1201093"/>
                <a:gd name="connsiteX7" fmla="*/ 132785 w 991638"/>
                <a:gd name="connsiteY7" fmla="*/ 510012 h 1201093"/>
                <a:gd name="connsiteX8" fmla="*/ 132785 w 991638"/>
                <a:gd name="connsiteY8" fmla="*/ 528119 h 1201093"/>
                <a:gd name="connsiteX9" fmla="*/ 78464 w 991638"/>
                <a:gd name="connsiteY9" fmla="*/ 552262 h 1201093"/>
                <a:gd name="connsiteX10" fmla="*/ 66392 w 991638"/>
                <a:gd name="connsiteY10" fmla="*/ 633743 h 1201093"/>
                <a:gd name="connsiteX11" fmla="*/ 15089 w 991638"/>
                <a:gd name="connsiteY11" fmla="*/ 715224 h 1201093"/>
                <a:gd name="connsiteX12" fmla="*/ 21125 w 991638"/>
                <a:gd name="connsiteY12" fmla="*/ 787652 h 1201093"/>
                <a:gd name="connsiteX13" fmla="*/ 0 w 991638"/>
                <a:gd name="connsiteY13" fmla="*/ 811794 h 1201093"/>
                <a:gd name="connsiteX14" fmla="*/ 0 w 991638"/>
                <a:gd name="connsiteY14" fmla="*/ 838955 h 1201093"/>
                <a:gd name="connsiteX15" fmla="*/ 576404 w 991638"/>
                <a:gd name="connsiteY15" fmla="*/ 1170915 h 1201093"/>
                <a:gd name="connsiteX16" fmla="*/ 908365 w 991638"/>
                <a:gd name="connsiteY16" fmla="*/ 1201093 h 1201093"/>
                <a:gd name="connsiteX17" fmla="*/ 991638 w 991638"/>
                <a:gd name="connsiteY17" fmla="*/ 112071 h 1201093"/>
                <a:gd name="connsiteX18" fmla="*/ 223319 w 991638"/>
                <a:gd name="connsiteY18" fmla="*/ 0 h 1201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91638" h="1201093">
                  <a:moveTo>
                    <a:pt x="223319" y="0"/>
                  </a:moveTo>
                  <a:lnTo>
                    <a:pt x="199177" y="172016"/>
                  </a:lnTo>
                  <a:lnTo>
                    <a:pt x="108642" y="147873"/>
                  </a:lnTo>
                  <a:lnTo>
                    <a:pt x="75446" y="223319"/>
                  </a:lnTo>
                  <a:lnTo>
                    <a:pt x="84499" y="286693"/>
                  </a:lnTo>
                  <a:lnTo>
                    <a:pt x="66392" y="344032"/>
                  </a:lnTo>
                  <a:lnTo>
                    <a:pt x="78464" y="383264"/>
                  </a:lnTo>
                  <a:lnTo>
                    <a:pt x="132785" y="510012"/>
                  </a:lnTo>
                  <a:lnTo>
                    <a:pt x="132785" y="528119"/>
                  </a:lnTo>
                  <a:lnTo>
                    <a:pt x="78464" y="552262"/>
                  </a:lnTo>
                  <a:lnTo>
                    <a:pt x="66392" y="633743"/>
                  </a:lnTo>
                  <a:lnTo>
                    <a:pt x="15089" y="715224"/>
                  </a:lnTo>
                  <a:lnTo>
                    <a:pt x="21125" y="787652"/>
                  </a:lnTo>
                  <a:lnTo>
                    <a:pt x="0" y="811794"/>
                  </a:lnTo>
                  <a:lnTo>
                    <a:pt x="0" y="838955"/>
                  </a:lnTo>
                  <a:lnTo>
                    <a:pt x="576404" y="1170915"/>
                  </a:lnTo>
                  <a:lnTo>
                    <a:pt x="908365" y="1201093"/>
                  </a:lnTo>
                  <a:lnTo>
                    <a:pt x="991638" y="112071"/>
                  </a:lnTo>
                  <a:lnTo>
                    <a:pt x="223319"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2" name="Freeform 11"/>
            <p:cNvSpPr>
              <a:spLocks noChangeAspect="1"/>
            </p:cNvSpPr>
            <p:nvPr/>
          </p:nvSpPr>
          <p:spPr>
            <a:xfrm>
              <a:off x="2779459" y="3984878"/>
              <a:ext cx="1061142" cy="1144917"/>
            </a:xfrm>
            <a:custGeom>
              <a:avLst/>
              <a:gdLst>
                <a:gd name="connsiteX0" fmla="*/ 87517 w 1026059"/>
                <a:gd name="connsiteY0" fmla="*/ 0 h 1107540"/>
                <a:gd name="connsiteX1" fmla="*/ 0 w 1026059"/>
                <a:gd name="connsiteY1" fmla="*/ 1098487 h 1107540"/>
                <a:gd name="connsiteX2" fmla="*/ 165980 w 1026059"/>
                <a:gd name="connsiteY2" fmla="*/ 1107540 h 1107540"/>
                <a:gd name="connsiteX3" fmla="*/ 172016 w 1026059"/>
                <a:gd name="connsiteY3" fmla="*/ 1029077 h 1107540"/>
                <a:gd name="connsiteX4" fmla="*/ 416459 w 1026059"/>
                <a:gd name="connsiteY4" fmla="*/ 1032095 h 1107540"/>
                <a:gd name="connsiteX5" fmla="*/ 425513 w 1026059"/>
                <a:gd name="connsiteY5" fmla="*/ 992863 h 1107540"/>
                <a:gd name="connsiteX6" fmla="*/ 1010970 w 1026059"/>
                <a:gd name="connsiteY6" fmla="*/ 1020023 h 1107540"/>
                <a:gd name="connsiteX7" fmla="*/ 1026059 w 1026059"/>
                <a:gd name="connsiteY7" fmla="*/ 54321 h 1107540"/>
                <a:gd name="connsiteX8" fmla="*/ 377228 w 1026059"/>
                <a:gd name="connsiteY8" fmla="*/ 24142 h 1107540"/>
                <a:gd name="connsiteX9" fmla="*/ 238408 w 1026059"/>
                <a:gd name="connsiteY9" fmla="*/ 9053 h 1107540"/>
                <a:gd name="connsiteX10" fmla="*/ 87517 w 1026059"/>
                <a:gd name="connsiteY10" fmla="*/ 0 h 110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6059" h="1107540">
                  <a:moveTo>
                    <a:pt x="87517" y="0"/>
                  </a:moveTo>
                  <a:lnTo>
                    <a:pt x="0" y="1098487"/>
                  </a:lnTo>
                  <a:lnTo>
                    <a:pt x="165980" y="1107540"/>
                  </a:lnTo>
                  <a:lnTo>
                    <a:pt x="172016" y="1029077"/>
                  </a:lnTo>
                  <a:lnTo>
                    <a:pt x="416459" y="1032095"/>
                  </a:lnTo>
                  <a:lnTo>
                    <a:pt x="425513" y="992863"/>
                  </a:lnTo>
                  <a:lnTo>
                    <a:pt x="1010970" y="1020023"/>
                  </a:lnTo>
                  <a:lnTo>
                    <a:pt x="1026059" y="54321"/>
                  </a:lnTo>
                  <a:lnTo>
                    <a:pt x="377228" y="24142"/>
                  </a:lnTo>
                  <a:lnTo>
                    <a:pt x="238408" y="9053"/>
                  </a:lnTo>
                  <a:lnTo>
                    <a:pt x="87517"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3" name="Freeform 12"/>
            <p:cNvSpPr>
              <a:spLocks noChangeAspect="1"/>
            </p:cNvSpPr>
            <p:nvPr/>
          </p:nvSpPr>
          <p:spPr>
            <a:xfrm>
              <a:off x="2868161" y="3175059"/>
              <a:ext cx="1135060" cy="868953"/>
            </a:xfrm>
            <a:custGeom>
              <a:avLst/>
              <a:gdLst>
                <a:gd name="connsiteX0" fmla="*/ 54321 w 1083398"/>
                <a:gd name="connsiteY0" fmla="*/ 0 h 838954"/>
                <a:gd name="connsiteX1" fmla="*/ 0 w 1083398"/>
                <a:gd name="connsiteY1" fmla="*/ 778598 h 838954"/>
                <a:gd name="connsiteX2" fmla="*/ 359121 w 1083398"/>
                <a:gd name="connsiteY2" fmla="*/ 811794 h 838954"/>
                <a:gd name="connsiteX3" fmla="*/ 926471 w 1083398"/>
                <a:gd name="connsiteY3" fmla="*/ 838954 h 838954"/>
                <a:gd name="connsiteX4" fmla="*/ 1071327 w 1083398"/>
                <a:gd name="connsiteY4" fmla="*/ 832919 h 838954"/>
                <a:gd name="connsiteX5" fmla="*/ 1083398 w 1083398"/>
                <a:gd name="connsiteY5" fmla="*/ 69410 h 838954"/>
                <a:gd name="connsiteX6" fmla="*/ 639778 w 1083398"/>
                <a:gd name="connsiteY6" fmla="*/ 45267 h 838954"/>
                <a:gd name="connsiteX7" fmla="*/ 416460 w 1083398"/>
                <a:gd name="connsiteY7" fmla="*/ 27160 h 838954"/>
                <a:gd name="connsiteX8" fmla="*/ 54321 w 1083398"/>
                <a:gd name="connsiteY8" fmla="*/ 0 h 838954"/>
                <a:gd name="connsiteX0" fmla="*/ 68618 w 1097695"/>
                <a:gd name="connsiteY0" fmla="*/ 0 h 838954"/>
                <a:gd name="connsiteX1" fmla="*/ 0 w 1097695"/>
                <a:gd name="connsiteY1" fmla="*/ 780977 h 838954"/>
                <a:gd name="connsiteX2" fmla="*/ 373418 w 1097695"/>
                <a:gd name="connsiteY2" fmla="*/ 811794 h 838954"/>
                <a:gd name="connsiteX3" fmla="*/ 940768 w 1097695"/>
                <a:gd name="connsiteY3" fmla="*/ 838954 h 838954"/>
                <a:gd name="connsiteX4" fmla="*/ 1085624 w 1097695"/>
                <a:gd name="connsiteY4" fmla="*/ 832919 h 838954"/>
                <a:gd name="connsiteX5" fmla="*/ 1097695 w 1097695"/>
                <a:gd name="connsiteY5" fmla="*/ 69410 h 838954"/>
                <a:gd name="connsiteX6" fmla="*/ 654075 w 1097695"/>
                <a:gd name="connsiteY6" fmla="*/ 45267 h 838954"/>
                <a:gd name="connsiteX7" fmla="*/ 430757 w 1097695"/>
                <a:gd name="connsiteY7" fmla="*/ 27160 h 838954"/>
                <a:gd name="connsiteX8" fmla="*/ 68618 w 1097695"/>
                <a:gd name="connsiteY8" fmla="*/ 0 h 838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695" h="838954">
                  <a:moveTo>
                    <a:pt x="68618" y="0"/>
                  </a:moveTo>
                  <a:lnTo>
                    <a:pt x="0" y="780977"/>
                  </a:lnTo>
                  <a:lnTo>
                    <a:pt x="373418" y="811794"/>
                  </a:lnTo>
                  <a:lnTo>
                    <a:pt x="940768" y="838954"/>
                  </a:lnTo>
                  <a:lnTo>
                    <a:pt x="1085624" y="832919"/>
                  </a:lnTo>
                  <a:lnTo>
                    <a:pt x="1097695" y="69410"/>
                  </a:lnTo>
                  <a:lnTo>
                    <a:pt x="654075" y="45267"/>
                  </a:lnTo>
                  <a:lnTo>
                    <a:pt x="430757" y="27160"/>
                  </a:lnTo>
                  <a:lnTo>
                    <a:pt x="68618"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4" name="Freeform 13"/>
            <p:cNvSpPr>
              <a:spLocks noChangeAspect="1"/>
            </p:cNvSpPr>
            <p:nvPr/>
          </p:nvSpPr>
          <p:spPr>
            <a:xfrm>
              <a:off x="2641478" y="2357027"/>
              <a:ext cx="1084139" cy="880452"/>
            </a:xfrm>
            <a:custGeom>
              <a:avLst/>
              <a:gdLst>
                <a:gd name="connsiteX0" fmla="*/ 81481 w 1047184"/>
                <a:gd name="connsiteY0" fmla="*/ 0 h 851025"/>
                <a:gd name="connsiteX1" fmla="*/ 12071 w 1047184"/>
                <a:gd name="connsiteY1" fmla="*/ 576404 h 851025"/>
                <a:gd name="connsiteX2" fmla="*/ 0 w 1047184"/>
                <a:gd name="connsiteY2" fmla="*/ 751437 h 851025"/>
                <a:gd name="connsiteX3" fmla="*/ 289711 w 1047184"/>
                <a:gd name="connsiteY3" fmla="*/ 796705 h 851025"/>
                <a:gd name="connsiteX4" fmla="*/ 1017006 w 1047184"/>
                <a:gd name="connsiteY4" fmla="*/ 851025 h 851025"/>
                <a:gd name="connsiteX5" fmla="*/ 1047184 w 1047184"/>
                <a:gd name="connsiteY5" fmla="*/ 78463 h 851025"/>
                <a:gd name="connsiteX6" fmla="*/ 81481 w 1047184"/>
                <a:gd name="connsiteY6" fmla="*/ 0 h 85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47184" h="851025">
                  <a:moveTo>
                    <a:pt x="81481" y="0"/>
                  </a:moveTo>
                  <a:lnTo>
                    <a:pt x="12071" y="576404"/>
                  </a:lnTo>
                  <a:lnTo>
                    <a:pt x="0" y="751437"/>
                  </a:lnTo>
                  <a:lnTo>
                    <a:pt x="289711" y="796705"/>
                  </a:lnTo>
                  <a:lnTo>
                    <a:pt x="1017006" y="851025"/>
                  </a:lnTo>
                  <a:lnTo>
                    <a:pt x="1047184" y="78463"/>
                  </a:lnTo>
                  <a:lnTo>
                    <a:pt x="81481"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5" name="Freeform 14"/>
            <p:cNvSpPr>
              <a:spLocks noChangeAspect="1"/>
            </p:cNvSpPr>
            <p:nvPr/>
          </p:nvSpPr>
          <p:spPr>
            <a:xfrm>
              <a:off x="2137188" y="1476575"/>
              <a:ext cx="1629494" cy="985581"/>
            </a:xfrm>
            <a:custGeom>
              <a:avLst/>
              <a:gdLst>
                <a:gd name="connsiteX0" fmla="*/ 27160 w 1572285"/>
                <a:gd name="connsiteY0" fmla="*/ 0 h 944578"/>
                <a:gd name="connsiteX1" fmla="*/ 24142 w 1572285"/>
                <a:gd name="connsiteY1" fmla="*/ 63374 h 944578"/>
                <a:gd name="connsiteX2" fmla="*/ 0 w 1572285"/>
                <a:gd name="connsiteY2" fmla="*/ 129766 h 944578"/>
                <a:gd name="connsiteX3" fmla="*/ 12071 w 1572285"/>
                <a:gd name="connsiteY3" fmla="*/ 301782 h 944578"/>
                <a:gd name="connsiteX4" fmla="*/ 69410 w 1572285"/>
                <a:gd name="connsiteY4" fmla="*/ 374210 h 944578"/>
                <a:gd name="connsiteX5" fmla="*/ 93552 w 1572285"/>
                <a:gd name="connsiteY5" fmla="*/ 422495 h 944578"/>
                <a:gd name="connsiteX6" fmla="*/ 132784 w 1572285"/>
                <a:gd name="connsiteY6" fmla="*/ 455691 h 944578"/>
                <a:gd name="connsiteX7" fmla="*/ 162962 w 1572285"/>
                <a:gd name="connsiteY7" fmla="*/ 485869 h 944578"/>
                <a:gd name="connsiteX8" fmla="*/ 135802 w 1572285"/>
                <a:gd name="connsiteY8" fmla="*/ 567350 h 944578"/>
                <a:gd name="connsiteX9" fmla="*/ 144855 w 1572285"/>
                <a:gd name="connsiteY9" fmla="*/ 618653 h 944578"/>
                <a:gd name="connsiteX10" fmla="*/ 111659 w 1572285"/>
                <a:gd name="connsiteY10" fmla="*/ 645814 h 944578"/>
                <a:gd name="connsiteX11" fmla="*/ 117695 w 1572285"/>
                <a:gd name="connsiteY11" fmla="*/ 679010 h 944578"/>
                <a:gd name="connsiteX12" fmla="*/ 190122 w 1572285"/>
                <a:gd name="connsiteY12" fmla="*/ 675992 h 944578"/>
                <a:gd name="connsiteX13" fmla="*/ 208229 w 1572285"/>
                <a:gd name="connsiteY13" fmla="*/ 739366 h 944578"/>
                <a:gd name="connsiteX14" fmla="*/ 214265 w 1572285"/>
                <a:gd name="connsiteY14" fmla="*/ 775580 h 944578"/>
                <a:gd name="connsiteX15" fmla="*/ 235390 w 1572285"/>
                <a:gd name="connsiteY15" fmla="*/ 817830 h 944578"/>
                <a:gd name="connsiteX16" fmla="*/ 235390 w 1572285"/>
                <a:gd name="connsiteY16" fmla="*/ 848008 h 944578"/>
                <a:gd name="connsiteX17" fmla="*/ 307817 w 1572285"/>
                <a:gd name="connsiteY17" fmla="*/ 935525 h 944578"/>
                <a:gd name="connsiteX18" fmla="*/ 404388 w 1572285"/>
                <a:gd name="connsiteY18" fmla="*/ 917418 h 944578"/>
                <a:gd name="connsiteX19" fmla="*/ 422495 w 1572285"/>
                <a:gd name="connsiteY19" fmla="*/ 938542 h 944578"/>
                <a:gd name="connsiteX20" fmla="*/ 506994 w 1572285"/>
                <a:gd name="connsiteY20" fmla="*/ 899311 h 944578"/>
                <a:gd name="connsiteX21" fmla="*/ 546225 w 1572285"/>
                <a:gd name="connsiteY21" fmla="*/ 944578 h 944578"/>
                <a:gd name="connsiteX22" fmla="*/ 564332 w 1572285"/>
                <a:gd name="connsiteY22" fmla="*/ 844990 h 944578"/>
                <a:gd name="connsiteX23" fmla="*/ 1530035 w 1572285"/>
                <a:gd name="connsiteY23" fmla="*/ 935525 h 944578"/>
                <a:gd name="connsiteX24" fmla="*/ 1572285 w 1572285"/>
                <a:gd name="connsiteY24" fmla="*/ 190123 h 944578"/>
                <a:gd name="connsiteX25" fmla="*/ 1189021 w 1572285"/>
                <a:gd name="connsiteY25" fmla="*/ 156927 h 944578"/>
                <a:gd name="connsiteX26" fmla="*/ 1007952 w 1572285"/>
                <a:gd name="connsiteY26" fmla="*/ 141837 h 944578"/>
                <a:gd name="connsiteX27" fmla="*/ 908364 w 1572285"/>
                <a:gd name="connsiteY27" fmla="*/ 138820 h 944578"/>
                <a:gd name="connsiteX28" fmla="*/ 742384 w 1572285"/>
                <a:gd name="connsiteY28" fmla="*/ 111659 h 944578"/>
                <a:gd name="connsiteX29" fmla="*/ 597528 w 1572285"/>
                <a:gd name="connsiteY29" fmla="*/ 93552 h 944578"/>
                <a:gd name="connsiteX30" fmla="*/ 27160 w 1572285"/>
                <a:gd name="connsiteY30" fmla="*/ 0 h 944578"/>
                <a:gd name="connsiteX0" fmla="*/ 27160 w 1572285"/>
                <a:gd name="connsiteY0" fmla="*/ 0 h 944594"/>
                <a:gd name="connsiteX1" fmla="*/ 24142 w 1572285"/>
                <a:gd name="connsiteY1" fmla="*/ 63374 h 944594"/>
                <a:gd name="connsiteX2" fmla="*/ 0 w 1572285"/>
                <a:gd name="connsiteY2" fmla="*/ 129766 h 944594"/>
                <a:gd name="connsiteX3" fmla="*/ 12071 w 1572285"/>
                <a:gd name="connsiteY3" fmla="*/ 301782 h 944594"/>
                <a:gd name="connsiteX4" fmla="*/ 69410 w 1572285"/>
                <a:gd name="connsiteY4" fmla="*/ 374210 h 944594"/>
                <a:gd name="connsiteX5" fmla="*/ 93552 w 1572285"/>
                <a:gd name="connsiteY5" fmla="*/ 422495 h 944594"/>
                <a:gd name="connsiteX6" fmla="*/ 132784 w 1572285"/>
                <a:gd name="connsiteY6" fmla="*/ 455691 h 944594"/>
                <a:gd name="connsiteX7" fmla="*/ 162962 w 1572285"/>
                <a:gd name="connsiteY7" fmla="*/ 485869 h 944594"/>
                <a:gd name="connsiteX8" fmla="*/ 135802 w 1572285"/>
                <a:gd name="connsiteY8" fmla="*/ 567350 h 944594"/>
                <a:gd name="connsiteX9" fmla="*/ 144855 w 1572285"/>
                <a:gd name="connsiteY9" fmla="*/ 618653 h 944594"/>
                <a:gd name="connsiteX10" fmla="*/ 111659 w 1572285"/>
                <a:gd name="connsiteY10" fmla="*/ 645814 h 944594"/>
                <a:gd name="connsiteX11" fmla="*/ 117695 w 1572285"/>
                <a:gd name="connsiteY11" fmla="*/ 679010 h 944594"/>
                <a:gd name="connsiteX12" fmla="*/ 190122 w 1572285"/>
                <a:gd name="connsiteY12" fmla="*/ 675992 h 944594"/>
                <a:gd name="connsiteX13" fmla="*/ 208229 w 1572285"/>
                <a:gd name="connsiteY13" fmla="*/ 739366 h 944594"/>
                <a:gd name="connsiteX14" fmla="*/ 214265 w 1572285"/>
                <a:gd name="connsiteY14" fmla="*/ 775580 h 944594"/>
                <a:gd name="connsiteX15" fmla="*/ 235390 w 1572285"/>
                <a:gd name="connsiteY15" fmla="*/ 817830 h 944594"/>
                <a:gd name="connsiteX16" fmla="*/ 235390 w 1572285"/>
                <a:gd name="connsiteY16" fmla="*/ 848008 h 944594"/>
                <a:gd name="connsiteX17" fmla="*/ 307817 w 1572285"/>
                <a:gd name="connsiteY17" fmla="*/ 935525 h 944594"/>
                <a:gd name="connsiteX18" fmla="*/ 404388 w 1572285"/>
                <a:gd name="connsiteY18" fmla="*/ 917418 h 944594"/>
                <a:gd name="connsiteX19" fmla="*/ 422495 w 1572285"/>
                <a:gd name="connsiteY19" fmla="*/ 938542 h 944594"/>
                <a:gd name="connsiteX20" fmla="*/ 506994 w 1572285"/>
                <a:gd name="connsiteY20" fmla="*/ 899311 h 944594"/>
                <a:gd name="connsiteX21" fmla="*/ 557802 w 1572285"/>
                <a:gd name="connsiteY21" fmla="*/ 944594 h 944594"/>
                <a:gd name="connsiteX22" fmla="*/ 564332 w 1572285"/>
                <a:gd name="connsiteY22" fmla="*/ 844990 h 944594"/>
                <a:gd name="connsiteX23" fmla="*/ 1530035 w 1572285"/>
                <a:gd name="connsiteY23" fmla="*/ 935525 h 944594"/>
                <a:gd name="connsiteX24" fmla="*/ 1572285 w 1572285"/>
                <a:gd name="connsiteY24" fmla="*/ 190123 h 944594"/>
                <a:gd name="connsiteX25" fmla="*/ 1189021 w 1572285"/>
                <a:gd name="connsiteY25" fmla="*/ 156927 h 944594"/>
                <a:gd name="connsiteX26" fmla="*/ 1007952 w 1572285"/>
                <a:gd name="connsiteY26" fmla="*/ 141837 h 944594"/>
                <a:gd name="connsiteX27" fmla="*/ 908364 w 1572285"/>
                <a:gd name="connsiteY27" fmla="*/ 138820 h 944594"/>
                <a:gd name="connsiteX28" fmla="*/ 742384 w 1572285"/>
                <a:gd name="connsiteY28" fmla="*/ 111659 h 944594"/>
                <a:gd name="connsiteX29" fmla="*/ 597528 w 1572285"/>
                <a:gd name="connsiteY29" fmla="*/ 93552 h 944594"/>
                <a:gd name="connsiteX30" fmla="*/ 27160 w 1572285"/>
                <a:gd name="connsiteY30"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71625 w 1574500"/>
                <a:gd name="connsiteY4" fmla="*/ 374210 h 944594"/>
                <a:gd name="connsiteX5" fmla="*/ 95767 w 1574500"/>
                <a:gd name="connsiteY5" fmla="*/ 422495 h 944594"/>
                <a:gd name="connsiteX6" fmla="*/ 134999 w 1574500"/>
                <a:gd name="connsiteY6" fmla="*/ 455691 h 944594"/>
                <a:gd name="connsiteX7" fmla="*/ 165177 w 1574500"/>
                <a:gd name="connsiteY7" fmla="*/ 485869 h 944594"/>
                <a:gd name="connsiteX8" fmla="*/ 138017 w 1574500"/>
                <a:gd name="connsiteY8" fmla="*/ 567350 h 944594"/>
                <a:gd name="connsiteX9" fmla="*/ 147070 w 1574500"/>
                <a:gd name="connsiteY9" fmla="*/ 618653 h 944594"/>
                <a:gd name="connsiteX10" fmla="*/ 113874 w 1574500"/>
                <a:gd name="connsiteY10" fmla="*/ 645814 h 944594"/>
                <a:gd name="connsiteX11" fmla="*/ 119910 w 1574500"/>
                <a:gd name="connsiteY11" fmla="*/ 679010 h 944594"/>
                <a:gd name="connsiteX12" fmla="*/ 192337 w 1574500"/>
                <a:gd name="connsiteY12" fmla="*/ 675992 h 944594"/>
                <a:gd name="connsiteX13" fmla="*/ 210444 w 1574500"/>
                <a:gd name="connsiteY13" fmla="*/ 739366 h 944594"/>
                <a:gd name="connsiteX14" fmla="*/ 216480 w 1574500"/>
                <a:gd name="connsiteY14" fmla="*/ 775580 h 944594"/>
                <a:gd name="connsiteX15" fmla="*/ 237605 w 1574500"/>
                <a:gd name="connsiteY15" fmla="*/ 817830 h 944594"/>
                <a:gd name="connsiteX16" fmla="*/ 237605 w 1574500"/>
                <a:gd name="connsiteY16" fmla="*/ 848008 h 944594"/>
                <a:gd name="connsiteX17" fmla="*/ 310032 w 1574500"/>
                <a:gd name="connsiteY17" fmla="*/ 935525 h 944594"/>
                <a:gd name="connsiteX18" fmla="*/ 406603 w 1574500"/>
                <a:gd name="connsiteY18" fmla="*/ 917418 h 944594"/>
                <a:gd name="connsiteX19" fmla="*/ 424710 w 1574500"/>
                <a:gd name="connsiteY19" fmla="*/ 938542 h 944594"/>
                <a:gd name="connsiteX20" fmla="*/ 509209 w 1574500"/>
                <a:gd name="connsiteY20" fmla="*/ 899311 h 944594"/>
                <a:gd name="connsiteX21" fmla="*/ 560017 w 1574500"/>
                <a:gd name="connsiteY21" fmla="*/ 944594 h 944594"/>
                <a:gd name="connsiteX22" fmla="*/ 566547 w 1574500"/>
                <a:gd name="connsiteY22" fmla="*/ 844990 h 944594"/>
                <a:gd name="connsiteX23" fmla="*/ 1532250 w 1574500"/>
                <a:gd name="connsiteY23" fmla="*/ 935525 h 944594"/>
                <a:gd name="connsiteX24" fmla="*/ 1574500 w 1574500"/>
                <a:gd name="connsiteY24" fmla="*/ 190123 h 944594"/>
                <a:gd name="connsiteX25" fmla="*/ 1191236 w 1574500"/>
                <a:gd name="connsiteY25" fmla="*/ 156927 h 944594"/>
                <a:gd name="connsiteX26" fmla="*/ 1010167 w 1574500"/>
                <a:gd name="connsiteY26" fmla="*/ 141837 h 944594"/>
                <a:gd name="connsiteX27" fmla="*/ 910579 w 1574500"/>
                <a:gd name="connsiteY27" fmla="*/ 138820 h 944594"/>
                <a:gd name="connsiteX28" fmla="*/ 744599 w 1574500"/>
                <a:gd name="connsiteY28" fmla="*/ 111659 h 944594"/>
                <a:gd name="connsiteX29" fmla="*/ 599743 w 1574500"/>
                <a:gd name="connsiteY29" fmla="*/ 93552 h 944594"/>
                <a:gd name="connsiteX30" fmla="*/ 29375 w 1574500"/>
                <a:gd name="connsiteY30"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95767 w 1574500"/>
                <a:gd name="connsiteY4" fmla="*/ 422495 h 944594"/>
                <a:gd name="connsiteX5" fmla="*/ 134999 w 1574500"/>
                <a:gd name="connsiteY5" fmla="*/ 455691 h 944594"/>
                <a:gd name="connsiteX6" fmla="*/ 165177 w 1574500"/>
                <a:gd name="connsiteY6" fmla="*/ 485869 h 944594"/>
                <a:gd name="connsiteX7" fmla="*/ 138017 w 1574500"/>
                <a:gd name="connsiteY7" fmla="*/ 567350 h 944594"/>
                <a:gd name="connsiteX8" fmla="*/ 147070 w 1574500"/>
                <a:gd name="connsiteY8" fmla="*/ 618653 h 944594"/>
                <a:gd name="connsiteX9" fmla="*/ 113874 w 1574500"/>
                <a:gd name="connsiteY9" fmla="*/ 645814 h 944594"/>
                <a:gd name="connsiteX10" fmla="*/ 119910 w 1574500"/>
                <a:gd name="connsiteY10" fmla="*/ 679010 h 944594"/>
                <a:gd name="connsiteX11" fmla="*/ 192337 w 1574500"/>
                <a:gd name="connsiteY11" fmla="*/ 675992 h 944594"/>
                <a:gd name="connsiteX12" fmla="*/ 210444 w 1574500"/>
                <a:gd name="connsiteY12" fmla="*/ 739366 h 944594"/>
                <a:gd name="connsiteX13" fmla="*/ 216480 w 1574500"/>
                <a:gd name="connsiteY13" fmla="*/ 775580 h 944594"/>
                <a:gd name="connsiteX14" fmla="*/ 237605 w 1574500"/>
                <a:gd name="connsiteY14" fmla="*/ 817830 h 944594"/>
                <a:gd name="connsiteX15" fmla="*/ 237605 w 1574500"/>
                <a:gd name="connsiteY15" fmla="*/ 848008 h 944594"/>
                <a:gd name="connsiteX16" fmla="*/ 310032 w 1574500"/>
                <a:gd name="connsiteY16" fmla="*/ 935525 h 944594"/>
                <a:gd name="connsiteX17" fmla="*/ 406603 w 1574500"/>
                <a:gd name="connsiteY17" fmla="*/ 917418 h 944594"/>
                <a:gd name="connsiteX18" fmla="*/ 424710 w 1574500"/>
                <a:gd name="connsiteY18" fmla="*/ 938542 h 944594"/>
                <a:gd name="connsiteX19" fmla="*/ 509209 w 1574500"/>
                <a:gd name="connsiteY19" fmla="*/ 899311 h 944594"/>
                <a:gd name="connsiteX20" fmla="*/ 560017 w 1574500"/>
                <a:gd name="connsiteY20" fmla="*/ 944594 h 944594"/>
                <a:gd name="connsiteX21" fmla="*/ 566547 w 1574500"/>
                <a:gd name="connsiteY21" fmla="*/ 844990 h 944594"/>
                <a:gd name="connsiteX22" fmla="*/ 1532250 w 1574500"/>
                <a:gd name="connsiteY22" fmla="*/ 935525 h 944594"/>
                <a:gd name="connsiteX23" fmla="*/ 1574500 w 1574500"/>
                <a:gd name="connsiteY23" fmla="*/ 190123 h 944594"/>
                <a:gd name="connsiteX24" fmla="*/ 1191236 w 1574500"/>
                <a:gd name="connsiteY24" fmla="*/ 156927 h 944594"/>
                <a:gd name="connsiteX25" fmla="*/ 1010167 w 1574500"/>
                <a:gd name="connsiteY25" fmla="*/ 141837 h 944594"/>
                <a:gd name="connsiteX26" fmla="*/ 910579 w 1574500"/>
                <a:gd name="connsiteY26" fmla="*/ 138820 h 944594"/>
                <a:gd name="connsiteX27" fmla="*/ 744599 w 1574500"/>
                <a:gd name="connsiteY27" fmla="*/ 111659 h 944594"/>
                <a:gd name="connsiteX28" fmla="*/ 599743 w 1574500"/>
                <a:gd name="connsiteY28" fmla="*/ 93552 h 944594"/>
                <a:gd name="connsiteX29" fmla="*/ 29375 w 1574500"/>
                <a:gd name="connsiteY29"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95767 w 1574500"/>
                <a:gd name="connsiteY4" fmla="*/ 422495 h 944594"/>
                <a:gd name="connsiteX5" fmla="*/ 165177 w 1574500"/>
                <a:gd name="connsiteY5" fmla="*/ 485869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65177 w 1574500"/>
                <a:gd name="connsiteY5" fmla="*/ 485869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38017 w 1574500"/>
                <a:gd name="connsiteY6" fmla="*/ 56735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47070 w 1574500"/>
                <a:gd name="connsiteY7" fmla="*/ 61865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32705 w 1574500"/>
                <a:gd name="connsiteY7" fmla="*/ 61866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37605 w 1574500"/>
                <a:gd name="connsiteY14" fmla="*/ 848008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44594"/>
                <a:gd name="connsiteX1" fmla="*/ 26357 w 1574500"/>
                <a:gd name="connsiteY1" fmla="*/ 63374 h 944594"/>
                <a:gd name="connsiteX2" fmla="*/ 2215 w 1574500"/>
                <a:gd name="connsiteY2" fmla="*/ 129766 h 944594"/>
                <a:gd name="connsiteX3" fmla="*/ 0 w 1574500"/>
                <a:gd name="connsiteY3" fmla="*/ 308931 h 944594"/>
                <a:gd name="connsiteX4" fmla="*/ 86191 w 1574500"/>
                <a:gd name="connsiteY4" fmla="*/ 429646 h 944594"/>
                <a:gd name="connsiteX5" fmla="*/ 148421 w 1574500"/>
                <a:gd name="connsiteY5" fmla="*/ 485877 h 944594"/>
                <a:gd name="connsiteX6" fmla="*/ 123656 w 1574500"/>
                <a:gd name="connsiteY6" fmla="*/ 567360 h 944594"/>
                <a:gd name="connsiteX7" fmla="*/ 132705 w 1574500"/>
                <a:gd name="connsiteY7" fmla="*/ 618663 h 944594"/>
                <a:gd name="connsiteX8" fmla="*/ 113874 w 1574500"/>
                <a:gd name="connsiteY8" fmla="*/ 645814 h 944594"/>
                <a:gd name="connsiteX9" fmla="*/ 119910 w 1574500"/>
                <a:gd name="connsiteY9" fmla="*/ 679010 h 944594"/>
                <a:gd name="connsiteX10" fmla="*/ 192337 w 1574500"/>
                <a:gd name="connsiteY10" fmla="*/ 675992 h 944594"/>
                <a:gd name="connsiteX11" fmla="*/ 210444 w 1574500"/>
                <a:gd name="connsiteY11" fmla="*/ 739366 h 944594"/>
                <a:gd name="connsiteX12" fmla="*/ 216480 w 1574500"/>
                <a:gd name="connsiteY12" fmla="*/ 775580 h 944594"/>
                <a:gd name="connsiteX13" fmla="*/ 237605 w 1574500"/>
                <a:gd name="connsiteY13" fmla="*/ 817830 h 944594"/>
                <a:gd name="connsiteX14" fmla="*/ 227946 w 1574500"/>
                <a:gd name="connsiteY14" fmla="*/ 874216 h 944594"/>
                <a:gd name="connsiteX15" fmla="*/ 310032 w 1574500"/>
                <a:gd name="connsiteY15" fmla="*/ 935525 h 944594"/>
                <a:gd name="connsiteX16" fmla="*/ 406603 w 1574500"/>
                <a:gd name="connsiteY16" fmla="*/ 917418 h 944594"/>
                <a:gd name="connsiteX17" fmla="*/ 424710 w 1574500"/>
                <a:gd name="connsiteY17" fmla="*/ 938542 h 944594"/>
                <a:gd name="connsiteX18" fmla="*/ 509209 w 1574500"/>
                <a:gd name="connsiteY18" fmla="*/ 899311 h 944594"/>
                <a:gd name="connsiteX19" fmla="*/ 560017 w 1574500"/>
                <a:gd name="connsiteY19" fmla="*/ 944594 h 944594"/>
                <a:gd name="connsiteX20" fmla="*/ 566547 w 1574500"/>
                <a:gd name="connsiteY20" fmla="*/ 844990 h 944594"/>
                <a:gd name="connsiteX21" fmla="*/ 1532250 w 1574500"/>
                <a:gd name="connsiteY21" fmla="*/ 935525 h 944594"/>
                <a:gd name="connsiteX22" fmla="*/ 1574500 w 1574500"/>
                <a:gd name="connsiteY22" fmla="*/ 190123 h 944594"/>
                <a:gd name="connsiteX23" fmla="*/ 1191236 w 1574500"/>
                <a:gd name="connsiteY23" fmla="*/ 156927 h 944594"/>
                <a:gd name="connsiteX24" fmla="*/ 1010167 w 1574500"/>
                <a:gd name="connsiteY24" fmla="*/ 141837 h 944594"/>
                <a:gd name="connsiteX25" fmla="*/ 910579 w 1574500"/>
                <a:gd name="connsiteY25" fmla="*/ 138820 h 944594"/>
                <a:gd name="connsiteX26" fmla="*/ 744599 w 1574500"/>
                <a:gd name="connsiteY26" fmla="*/ 111659 h 944594"/>
                <a:gd name="connsiteX27" fmla="*/ 599743 w 1574500"/>
                <a:gd name="connsiteY27" fmla="*/ 93552 h 944594"/>
                <a:gd name="connsiteX28" fmla="*/ 29375 w 1574500"/>
                <a:gd name="connsiteY28" fmla="*/ 0 h 944594"/>
                <a:gd name="connsiteX0" fmla="*/ 29375 w 1574500"/>
                <a:gd name="connsiteY0" fmla="*/ 0 h 952209"/>
                <a:gd name="connsiteX1" fmla="*/ 26357 w 1574500"/>
                <a:gd name="connsiteY1" fmla="*/ 63374 h 952209"/>
                <a:gd name="connsiteX2" fmla="*/ 2215 w 1574500"/>
                <a:gd name="connsiteY2" fmla="*/ 129766 h 952209"/>
                <a:gd name="connsiteX3" fmla="*/ 0 w 1574500"/>
                <a:gd name="connsiteY3" fmla="*/ 308931 h 952209"/>
                <a:gd name="connsiteX4" fmla="*/ 86191 w 1574500"/>
                <a:gd name="connsiteY4" fmla="*/ 429646 h 952209"/>
                <a:gd name="connsiteX5" fmla="*/ 148421 w 1574500"/>
                <a:gd name="connsiteY5" fmla="*/ 485877 h 952209"/>
                <a:gd name="connsiteX6" fmla="*/ 123656 w 1574500"/>
                <a:gd name="connsiteY6" fmla="*/ 567360 h 952209"/>
                <a:gd name="connsiteX7" fmla="*/ 132705 w 1574500"/>
                <a:gd name="connsiteY7" fmla="*/ 618663 h 952209"/>
                <a:gd name="connsiteX8" fmla="*/ 113874 w 1574500"/>
                <a:gd name="connsiteY8" fmla="*/ 645814 h 952209"/>
                <a:gd name="connsiteX9" fmla="*/ 119910 w 1574500"/>
                <a:gd name="connsiteY9" fmla="*/ 679010 h 952209"/>
                <a:gd name="connsiteX10" fmla="*/ 192337 w 1574500"/>
                <a:gd name="connsiteY10" fmla="*/ 675992 h 952209"/>
                <a:gd name="connsiteX11" fmla="*/ 210444 w 1574500"/>
                <a:gd name="connsiteY11" fmla="*/ 739366 h 952209"/>
                <a:gd name="connsiteX12" fmla="*/ 216480 w 1574500"/>
                <a:gd name="connsiteY12" fmla="*/ 775580 h 952209"/>
                <a:gd name="connsiteX13" fmla="*/ 237605 w 1574500"/>
                <a:gd name="connsiteY13" fmla="*/ 817830 h 952209"/>
                <a:gd name="connsiteX14" fmla="*/ 227946 w 1574500"/>
                <a:gd name="connsiteY14" fmla="*/ 874216 h 952209"/>
                <a:gd name="connsiteX15" fmla="*/ 312230 w 1574500"/>
                <a:gd name="connsiteY15" fmla="*/ 952209 h 952209"/>
                <a:gd name="connsiteX16" fmla="*/ 406603 w 1574500"/>
                <a:gd name="connsiteY16" fmla="*/ 917418 h 952209"/>
                <a:gd name="connsiteX17" fmla="*/ 424710 w 1574500"/>
                <a:gd name="connsiteY17" fmla="*/ 938542 h 952209"/>
                <a:gd name="connsiteX18" fmla="*/ 509209 w 1574500"/>
                <a:gd name="connsiteY18" fmla="*/ 899311 h 952209"/>
                <a:gd name="connsiteX19" fmla="*/ 560017 w 1574500"/>
                <a:gd name="connsiteY19" fmla="*/ 944594 h 952209"/>
                <a:gd name="connsiteX20" fmla="*/ 566547 w 1574500"/>
                <a:gd name="connsiteY20" fmla="*/ 844990 h 952209"/>
                <a:gd name="connsiteX21" fmla="*/ 1532250 w 1574500"/>
                <a:gd name="connsiteY21" fmla="*/ 935525 h 952209"/>
                <a:gd name="connsiteX22" fmla="*/ 1574500 w 1574500"/>
                <a:gd name="connsiteY22" fmla="*/ 190123 h 952209"/>
                <a:gd name="connsiteX23" fmla="*/ 1191236 w 1574500"/>
                <a:gd name="connsiteY23" fmla="*/ 156927 h 952209"/>
                <a:gd name="connsiteX24" fmla="*/ 1010167 w 1574500"/>
                <a:gd name="connsiteY24" fmla="*/ 141837 h 952209"/>
                <a:gd name="connsiteX25" fmla="*/ 910579 w 1574500"/>
                <a:gd name="connsiteY25" fmla="*/ 138820 h 952209"/>
                <a:gd name="connsiteX26" fmla="*/ 744599 w 1574500"/>
                <a:gd name="connsiteY26" fmla="*/ 111659 h 952209"/>
                <a:gd name="connsiteX27" fmla="*/ 599743 w 1574500"/>
                <a:gd name="connsiteY27" fmla="*/ 93552 h 952209"/>
                <a:gd name="connsiteX28" fmla="*/ 29375 w 1574500"/>
                <a:gd name="connsiteY28" fmla="*/ 0 h 952209"/>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406603 w 1574500"/>
                <a:gd name="connsiteY16" fmla="*/ 917418 h 952845"/>
                <a:gd name="connsiteX17" fmla="*/ 455399 w 1574500"/>
                <a:gd name="connsiteY17" fmla="*/ 952845 h 952845"/>
                <a:gd name="connsiteX18" fmla="*/ 509209 w 1574500"/>
                <a:gd name="connsiteY18" fmla="*/ 899311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396844 w 1574500"/>
                <a:gd name="connsiteY16" fmla="*/ 938866 h 952845"/>
                <a:gd name="connsiteX17" fmla="*/ 455399 w 1574500"/>
                <a:gd name="connsiteY17" fmla="*/ 952845 h 952845"/>
                <a:gd name="connsiteX18" fmla="*/ 509209 w 1574500"/>
                <a:gd name="connsiteY18" fmla="*/ 899311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 name="connsiteX0" fmla="*/ 29375 w 1574500"/>
                <a:gd name="connsiteY0" fmla="*/ 0 h 952845"/>
                <a:gd name="connsiteX1" fmla="*/ 26357 w 1574500"/>
                <a:gd name="connsiteY1" fmla="*/ 63374 h 952845"/>
                <a:gd name="connsiteX2" fmla="*/ 2215 w 1574500"/>
                <a:gd name="connsiteY2" fmla="*/ 129766 h 952845"/>
                <a:gd name="connsiteX3" fmla="*/ 0 w 1574500"/>
                <a:gd name="connsiteY3" fmla="*/ 308931 h 952845"/>
                <a:gd name="connsiteX4" fmla="*/ 86191 w 1574500"/>
                <a:gd name="connsiteY4" fmla="*/ 429646 h 952845"/>
                <a:gd name="connsiteX5" fmla="*/ 148421 w 1574500"/>
                <a:gd name="connsiteY5" fmla="*/ 485877 h 952845"/>
                <a:gd name="connsiteX6" fmla="*/ 123656 w 1574500"/>
                <a:gd name="connsiteY6" fmla="*/ 567360 h 952845"/>
                <a:gd name="connsiteX7" fmla="*/ 132705 w 1574500"/>
                <a:gd name="connsiteY7" fmla="*/ 618663 h 952845"/>
                <a:gd name="connsiteX8" fmla="*/ 113874 w 1574500"/>
                <a:gd name="connsiteY8" fmla="*/ 645814 h 952845"/>
                <a:gd name="connsiteX9" fmla="*/ 119910 w 1574500"/>
                <a:gd name="connsiteY9" fmla="*/ 679010 h 952845"/>
                <a:gd name="connsiteX10" fmla="*/ 192337 w 1574500"/>
                <a:gd name="connsiteY10" fmla="*/ 675992 h 952845"/>
                <a:gd name="connsiteX11" fmla="*/ 210444 w 1574500"/>
                <a:gd name="connsiteY11" fmla="*/ 739366 h 952845"/>
                <a:gd name="connsiteX12" fmla="*/ 216480 w 1574500"/>
                <a:gd name="connsiteY12" fmla="*/ 775580 h 952845"/>
                <a:gd name="connsiteX13" fmla="*/ 237605 w 1574500"/>
                <a:gd name="connsiteY13" fmla="*/ 817830 h 952845"/>
                <a:gd name="connsiteX14" fmla="*/ 227946 w 1574500"/>
                <a:gd name="connsiteY14" fmla="*/ 874216 h 952845"/>
                <a:gd name="connsiteX15" fmla="*/ 312230 w 1574500"/>
                <a:gd name="connsiteY15" fmla="*/ 952209 h 952845"/>
                <a:gd name="connsiteX16" fmla="*/ 396844 w 1574500"/>
                <a:gd name="connsiteY16" fmla="*/ 938866 h 952845"/>
                <a:gd name="connsiteX17" fmla="*/ 455399 w 1574500"/>
                <a:gd name="connsiteY17" fmla="*/ 952845 h 952845"/>
                <a:gd name="connsiteX18" fmla="*/ 513669 w 1574500"/>
                <a:gd name="connsiteY18" fmla="*/ 904089 h 952845"/>
                <a:gd name="connsiteX19" fmla="*/ 560017 w 1574500"/>
                <a:gd name="connsiteY19" fmla="*/ 944594 h 952845"/>
                <a:gd name="connsiteX20" fmla="*/ 566547 w 1574500"/>
                <a:gd name="connsiteY20" fmla="*/ 844990 h 952845"/>
                <a:gd name="connsiteX21" fmla="*/ 1532250 w 1574500"/>
                <a:gd name="connsiteY21" fmla="*/ 935525 h 952845"/>
                <a:gd name="connsiteX22" fmla="*/ 1574500 w 1574500"/>
                <a:gd name="connsiteY22" fmla="*/ 190123 h 952845"/>
                <a:gd name="connsiteX23" fmla="*/ 1191236 w 1574500"/>
                <a:gd name="connsiteY23" fmla="*/ 156927 h 952845"/>
                <a:gd name="connsiteX24" fmla="*/ 1010167 w 1574500"/>
                <a:gd name="connsiteY24" fmla="*/ 141837 h 952845"/>
                <a:gd name="connsiteX25" fmla="*/ 910579 w 1574500"/>
                <a:gd name="connsiteY25" fmla="*/ 138820 h 952845"/>
                <a:gd name="connsiteX26" fmla="*/ 744599 w 1574500"/>
                <a:gd name="connsiteY26" fmla="*/ 111659 h 952845"/>
                <a:gd name="connsiteX27" fmla="*/ 599743 w 1574500"/>
                <a:gd name="connsiteY27" fmla="*/ 93552 h 952845"/>
                <a:gd name="connsiteX28" fmla="*/ 29375 w 1574500"/>
                <a:gd name="connsiteY28" fmla="*/ 0 h 952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74500" h="952845">
                  <a:moveTo>
                    <a:pt x="29375" y="0"/>
                  </a:moveTo>
                  <a:lnTo>
                    <a:pt x="26357" y="63374"/>
                  </a:lnTo>
                  <a:lnTo>
                    <a:pt x="2215" y="129766"/>
                  </a:lnTo>
                  <a:cubicBezTo>
                    <a:pt x="1477" y="189488"/>
                    <a:pt x="738" y="249209"/>
                    <a:pt x="0" y="308931"/>
                  </a:cubicBezTo>
                  <a:lnTo>
                    <a:pt x="86191" y="429646"/>
                  </a:lnTo>
                  <a:lnTo>
                    <a:pt x="148421" y="485877"/>
                  </a:lnTo>
                  <a:lnTo>
                    <a:pt x="123656" y="567360"/>
                  </a:lnTo>
                  <a:lnTo>
                    <a:pt x="132705" y="618663"/>
                  </a:lnTo>
                  <a:lnTo>
                    <a:pt x="113874" y="645814"/>
                  </a:lnTo>
                  <a:lnTo>
                    <a:pt x="119910" y="679010"/>
                  </a:lnTo>
                  <a:lnTo>
                    <a:pt x="192337" y="675992"/>
                  </a:lnTo>
                  <a:lnTo>
                    <a:pt x="210444" y="739366"/>
                  </a:lnTo>
                  <a:lnTo>
                    <a:pt x="216480" y="775580"/>
                  </a:lnTo>
                  <a:lnTo>
                    <a:pt x="237605" y="817830"/>
                  </a:lnTo>
                  <a:lnTo>
                    <a:pt x="227946" y="874216"/>
                  </a:lnTo>
                  <a:lnTo>
                    <a:pt x="312230" y="952209"/>
                  </a:lnTo>
                  <a:lnTo>
                    <a:pt x="396844" y="938866"/>
                  </a:lnTo>
                  <a:lnTo>
                    <a:pt x="455399" y="952845"/>
                  </a:lnTo>
                  <a:lnTo>
                    <a:pt x="513669" y="904089"/>
                  </a:lnTo>
                  <a:lnTo>
                    <a:pt x="560017" y="944594"/>
                  </a:lnTo>
                  <a:lnTo>
                    <a:pt x="566547" y="844990"/>
                  </a:lnTo>
                  <a:lnTo>
                    <a:pt x="1532250" y="935525"/>
                  </a:lnTo>
                  <a:lnTo>
                    <a:pt x="1574500" y="190123"/>
                  </a:lnTo>
                  <a:lnTo>
                    <a:pt x="1191236" y="156927"/>
                  </a:lnTo>
                  <a:lnTo>
                    <a:pt x="1010167" y="141837"/>
                  </a:lnTo>
                  <a:lnTo>
                    <a:pt x="910579" y="138820"/>
                  </a:lnTo>
                  <a:lnTo>
                    <a:pt x="744599" y="111659"/>
                  </a:lnTo>
                  <a:lnTo>
                    <a:pt x="599743" y="93552"/>
                  </a:lnTo>
                  <a:lnTo>
                    <a:pt x="29375"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6" name="Freeform 15"/>
            <p:cNvSpPr>
              <a:spLocks noChangeAspect="1"/>
            </p:cNvSpPr>
            <p:nvPr/>
          </p:nvSpPr>
          <p:spPr>
            <a:xfrm>
              <a:off x="3735473" y="1649051"/>
              <a:ext cx="1036502" cy="617631"/>
            </a:xfrm>
            <a:custGeom>
              <a:avLst/>
              <a:gdLst>
                <a:gd name="connsiteX0" fmla="*/ 27160 w 1001916"/>
                <a:gd name="connsiteY0" fmla="*/ 18107 h 597529"/>
                <a:gd name="connsiteX1" fmla="*/ 0 w 1001916"/>
                <a:gd name="connsiteY1" fmla="*/ 597529 h 597529"/>
                <a:gd name="connsiteX2" fmla="*/ 998899 w 1001916"/>
                <a:gd name="connsiteY2" fmla="*/ 588475 h 597529"/>
                <a:gd name="connsiteX3" fmla="*/ 1001916 w 1001916"/>
                <a:gd name="connsiteY3" fmla="*/ 537172 h 597529"/>
                <a:gd name="connsiteX4" fmla="*/ 974756 w 1001916"/>
                <a:gd name="connsiteY4" fmla="*/ 416459 h 597529"/>
                <a:gd name="connsiteX5" fmla="*/ 971738 w 1001916"/>
                <a:gd name="connsiteY5" fmla="*/ 316871 h 597529"/>
                <a:gd name="connsiteX6" fmla="*/ 932506 w 1001916"/>
                <a:gd name="connsiteY6" fmla="*/ 223319 h 597529"/>
                <a:gd name="connsiteX7" fmla="*/ 905346 w 1001916"/>
                <a:gd name="connsiteY7" fmla="*/ 196158 h 597529"/>
                <a:gd name="connsiteX8" fmla="*/ 911382 w 1001916"/>
                <a:gd name="connsiteY8" fmla="*/ 78463 h 597529"/>
                <a:gd name="connsiteX9" fmla="*/ 878186 w 1001916"/>
                <a:gd name="connsiteY9" fmla="*/ 0 h 597529"/>
                <a:gd name="connsiteX10" fmla="*/ 485869 w 1001916"/>
                <a:gd name="connsiteY10" fmla="*/ 27160 h 597529"/>
                <a:gd name="connsiteX11" fmla="*/ 350067 w 1001916"/>
                <a:gd name="connsiteY11" fmla="*/ 30178 h 597529"/>
                <a:gd name="connsiteX12" fmla="*/ 27160 w 1001916"/>
                <a:gd name="connsiteY12" fmla="*/ 18107 h 597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1916" h="597529">
                  <a:moveTo>
                    <a:pt x="27160" y="18107"/>
                  </a:moveTo>
                  <a:lnTo>
                    <a:pt x="0" y="597529"/>
                  </a:lnTo>
                  <a:lnTo>
                    <a:pt x="998899" y="588475"/>
                  </a:lnTo>
                  <a:lnTo>
                    <a:pt x="1001916" y="537172"/>
                  </a:lnTo>
                  <a:lnTo>
                    <a:pt x="974756" y="416459"/>
                  </a:lnTo>
                  <a:lnTo>
                    <a:pt x="971738" y="316871"/>
                  </a:lnTo>
                  <a:lnTo>
                    <a:pt x="932506" y="223319"/>
                  </a:lnTo>
                  <a:lnTo>
                    <a:pt x="905346" y="196158"/>
                  </a:lnTo>
                  <a:lnTo>
                    <a:pt x="911382" y="78463"/>
                  </a:lnTo>
                  <a:lnTo>
                    <a:pt x="878186" y="0"/>
                  </a:lnTo>
                  <a:lnTo>
                    <a:pt x="485869" y="27160"/>
                  </a:lnTo>
                  <a:lnTo>
                    <a:pt x="350067" y="30178"/>
                  </a:lnTo>
                  <a:lnTo>
                    <a:pt x="27160" y="18107"/>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7" name="Freeform 16"/>
            <p:cNvSpPr>
              <a:spLocks noChangeAspect="1"/>
            </p:cNvSpPr>
            <p:nvPr/>
          </p:nvSpPr>
          <p:spPr>
            <a:xfrm>
              <a:off x="3704262" y="2248613"/>
              <a:ext cx="1136703" cy="673480"/>
            </a:xfrm>
            <a:custGeom>
              <a:avLst/>
              <a:gdLst>
                <a:gd name="connsiteX0" fmla="*/ 36214 w 1095470"/>
                <a:gd name="connsiteY0" fmla="*/ 12071 h 636760"/>
                <a:gd name="connsiteX1" fmla="*/ 0 w 1095470"/>
                <a:gd name="connsiteY1" fmla="*/ 555279 h 636760"/>
                <a:gd name="connsiteX2" fmla="*/ 437584 w 1095470"/>
                <a:gd name="connsiteY2" fmla="*/ 570368 h 636760"/>
                <a:gd name="connsiteX3" fmla="*/ 642796 w 1095470"/>
                <a:gd name="connsiteY3" fmla="*/ 567350 h 636760"/>
                <a:gd name="connsiteX4" fmla="*/ 772563 w 1095470"/>
                <a:gd name="connsiteY4" fmla="*/ 564333 h 636760"/>
                <a:gd name="connsiteX5" fmla="*/ 811794 w 1095470"/>
                <a:gd name="connsiteY5" fmla="*/ 570368 h 636760"/>
                <a:gd name="connsiteX6" fmla="*/ 863097 w 1095470"/>
                <a:gd name="connsiteY6" fmla="*/ 588475 h 636760"/>
                <a:gd name="connsiteX7" fmla="*/ 923454 w 1095470"/>
                <a:gd name="connsiteY7" fmla="*/ 567350 h 636760"/>
                <a:gd name="connsiteX8" fmla="*/ 974757 w 1095470"/>
                <a:gd name="connsiteY8" fmla="*/ 588475 h 636760"/>
                <a:gd name="connsiteX9" fmla="*/ 989846 w 1095470"/>
                <a:gd name="connsiteY9" fmla="*/ 609600 h 636760"/>
                <a:gd name="connsiteX10" fmla="*/ 1035113 w 1095470"/>
                <a:gd name="connsiteY10" fmla="*/ 603564 h 636760"/>
                <a:gd name="connsiteX11" fmla="*/ 1095470 w 1095470"/>
                <a:gd name="connsiteY11" fmla="*/ 636760 h 636760"/>
                <a:gd name="connsiteX12" fmla="*/ 1086416 w 1095470"/>
                <a:gd name="connsiteY12" fmla="*/ 585457 h 636760"/>
                <a:gd name="connsiteX13" fmla="*/ 1095470 w 1095470"/>
                <a:gd name="connsiteY13" fmla="*/ 528119 h 636760"/>
                <a:gd name="connsiteX14" fmla="*/ 1077363 w 1095470"/>
                <a:gd name="connsiteY14" fmla="*/ 461727 h 636760"/>
                <a:gd name="connsiteX15" fmla="*/ 1065291 w 1095470"/>
                <a:gd name="connsiteY15" fmla="*/ 111659 h 636760"/>
                <a:gd name="connsiteX16" fmla="*/ 1020024 w 1095470"/>
                <a:gd name="connsiteY16" fmla="*/ 81481 h 636760"/>
                <a:gd name="connsiteX17" fmla="*/ 1023042 w 1095470"/>
                <a:gd name="connsiteY17" fmla="*/ 45267 h 636760"/>
                <a:gd name="connsiteX18" fmla="*/ 1032095 w 1095470"/>
                <a:gd name="connsiteY18" fmla="*/ 0 h 636760"/>
                <a:gd name="connsiteX19" fmla="*/ 36214 w 1095470"/>
                <a:gd name="connsiteY19" fmla="*/ 12071 h 636760"/>
                <a:gd name="connsiteX0" fmla="*/ 26691 w 1095470"/>
                <a:gd name="connsiteY0" fmla="*/ 4928 h 636760"/>
                <a:gd name="connsiteX1" fmla="*/ 0 w 1095470"/>
                <a:gd name="connsiteY1" fmla="*/ 555279 h 636760"/>
                <a:gd name="connsiteX2" fmla="*/ 437584 w 1095470"/>
                <a:gd name="connsiteY2" fmla="*/ 570368 h 636760"/>
                <a:gd name="connsiteX3" fmla="*/ 642796 w 1095470"/>
                <a:gd name="connsiteY3" fmla="*/ 567350 h 636760"/>
                <a:gd name="connsiteX4" fmla="*/ 772563 w 1095470"/>
                <a:gd name="connsiteY4" fmla="*/ 564333 h 636760"/>
                <a:gd name="connsiteX5" fmla="*/ 811794 w 1095470"/>
                <a:gd name="connsiteY5" fmla="*/ 570368 h 636760"/>
                <a:gd name="connsiteX6" fmla="*/ 863097 w 1095470"/>
                <a:gd name="connsiteY6" fmla="*/ 588475 h 636760"/>
                <a:gd name="connsiteX7" fmla="*/ 923454 w 1095470"/>
                <a:gd name="connsiteY7" fmla="*/ 567350 h 636760"/>
                <a:gd name="connsiteX8" fmla="*/ 974757 w 1095470"/>
                <a:gd name="connsiteY8" fmla="*/ 588475 h 636760"/>
                <a:gd name="connsiteX9" fmla="*/ 989846 w 1095470"/>
                <a:gd name="connsiteY9" fmla="*/ 609600 h 636760"/>
                <a:gd name="connsiteX10" fmla="*/ 1035113 w 1095470"/>
                <a:gd name="connsiteY10" fmla="*/ 603564 h 636760"/>
                <a:gd name="connsiteX11" fmla="*/ 1095470 w 1095470"/>
                <a:gd name="connsiteY11" fmla="*/ 636760 h 636760"/>
                <a:gd name="connsiteX12" fmla="*/ 1086416 w 1095470"/>
                <a:gd name="connsiteY12" fmla="*/ 585457 h 636760"/>
                <a:gd name="connsiteX13" fmla="*/ 1095470 w 1095470"/>
                <a:gd name="connsiteY13" fmla="*/ 528119 h 636760"/>
                <a:gd name="connsiteX14" fmla="*/ 1077363 w 1095470"/>
                <a:gd name="connsiteY14" fmla="*/ 461727 h 636760"/>
                <a:gd name="connsiteX15" fmla="*/ 1065291 w 1095470"/>
                <a:gd name="connsiteY15" fmla="*/ 111659 h 636760"/>
                <a:gd name="connsiteX16" fmla="*/ 1020024 w 1095470"/>
                <a:gd name="connsiteY16" fmla="*/ 81481 h 636760"/>
                <a:gd name="connsiteX17" fmla="*/ 1023042 w 1095470"/>
                <a:gd name="connsiteY17" fmla="*/ 45267 h 636760"/>
                <a:gd name="connsiteX18" fmla="*/ 1032095 w 1095470"/>
                <a:gd name="connsiteY18" fmla="*/ 0 h 636760"/>
                <a:gd name="connsiteX19" fmla="*/ 26691 w 1095470"/>
                <a:gd name="connsiteY19" fmla="*/ 4928 h 636760"/>
                <a:gd name="connsiteX0" fmla="*/ 26691 w 1095470"/>
                <a:gd name="connsiteY0" fmla="*/ 16837 h 648669"/>
                <a:gd name="connsiteX1" fmla="*/ 0 w 1095470"/>
                <a:gd name="connsiteY1" fmla="*/ 567188 h 648669"/>
                <a:gd name="connsiteX2" fmla="*/ 437584 w 1095470"/>
                <a:gd name="connsiteY2" fmla="*/ 582277 h 648669"/>
                <a:gd name="connsiteX3" fmla="*/ 642796 w 1095470"/>
                <a:gd name="connsiteY3" fmla="*/ 579259 h 648669"/>
                <a:gd name="connsiteX4" fmla="*/ 772563 w 1095470"/>
                <a:gd name="connsiteY4" fmla="*/ 576242 h 648669"/>
                <a:gd name="connsiteX5" fmla="*/ 811794 w 1095470"/>
                <a:gd name="connsiteY5" fmla="*/ 582277 h 648669"/>
                <a:gd name="connsiteX6" fmla="*/ 863097 w 1095470"/>
                <a:gd name="connsiteY6" fmla="*/ 600384 h 648669"/>
                <a:gd name="connsiteX7" fmla="*/ 923454 w 1095470"/>
                <a:gd name="connsiteY7" fmla="*/ 579259 h 648669"/>
                <a:gd name="connsiteX8" fmla="*/ 974757 w 1095470"/>
                <a:gd name="connsiteY8" fmla="*/ 600384 h 648669"/>
                <a:gd name="connsiteX9" fmla="*/ 989846 w 1095470"/>
                <a:gd name="connsiteY9" fmla="*/ 621509 h 648669"/>
                <a:gd name="connsiteX10" fmla="*/ 1035113 w 1095470"/>
                <a:gd name="connsiteY10" fmla="*/ 615473 h 648669"/>
                <a:gd name="connsiteX11" fmla="*/ 1095470 w 1095470"/>
                <a:gd name="connsiteY11" fmla="*/ 648669 h 648669"/>
                <a:gd name="connsiteX12" fmla="*/ 1086416 w 1095470"/>
                <a:gd name="connsiteY12" fmla="*/ 597366 h 648669"/>
                <a:gd name="connsiteX13" fmla="*/ 1095470 w 1095470"/>
                <a:gd name="connsiteY13" fmla="*/ 540028 h 648669"/>
                <a:gd name="connsiteX14" fmla="*/ 1077363 w 1095470"/>
                <a:gd name="connsiteY14" fmla="*/ 473636 h 648669"/>
                <a:gd name="connsiteX15" fmla="*/ 1065291 w 1095470"/>
                <a:gd name="connsiteY15" fmla="*/ 123568 h 648669"/>
                <a:gd name="connsiteX16" fmla="*/ 1020024 w 1095470"/>
                <a:gd name="connsiteY16" fmla="*/ 93390 h 648669"/>
                <a:gd name="connsiteX17" fmla="*/ 1023042 w 1095470"/>
                <a:gd name="connsiteY17" fmla="*/ 57176 h 648669"/>
                <a:gd name="connsiteX18" fmla="*/ 1034566 w 1095470"/>
                <a:gd name="connsiteY18" fmla="*/ 0 h 648669"/>
                <a:gd name="connsiteX19" fmla="*/ 26691 w 1095470"/>
                <a:gd name="connsiteY19" fmla="*/ 16837 h 648669"/>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65291 w 1095470"/>
                <a:gd name="connsiteY15" fmla="*/ 125951 h 651052"/>
                <a:gd name="connsiteX16" fmla="*/ 1020024 w 1095470"/>
                <a:gd name="connsiteY16" fmla="*/ 95773 h 651052"/>
                <a:gd name="connsiteX17" fmla="*/ 1023042 w 1095470"/>
                <a:gd name="connsiteY17" fmla="*/ 59559 h 651052"/>
                <a:gd name="connsiteX18" fmla="*/ 1044182 w 1095470"/>
                <a:gd name="connsiteY18" fmla="*/ 0 h 651052"/>
                <a:gd name="connsiteX19" fmla="*/ 26691 w 1095470"/>
                <a:gd name="connsiteY19" fmla="*/ 19220 h 651052"/>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65291 w 1095470"/>
                <a:gd name="connsiteY15" fmla="*/ 125951 h 651052"/>
                <a:gd name="connsiteX16" fmla="*/ 1020024 w 1095470"/>
                <a:gd name="connsiteY16" fmla="*/ 95773 h 651052"/>
                <a:gd name="connsiteX17" fmla="*/ 1035038 w 1095470"/>
                <a:gd name="connsiteY17" fmla="*/ 59575 h 651052"/>
                <a:gd name="connsiteX18" fmla="*/ 1044182 w 1095470"/>
                <a:gd name="connsiteY18" fmla="*/ 0 h 651052"/>
                <a:gd name="connsiteX19" fmla="*/ 26691 w 1095470"/>
                <a:gd name="connsiteY19" fmla="*/ 19220 h 651052"/>
                <a:gd name="connsiteX0" fmla="*/ 26691 w 1095470"/>
                <a:gd name="connsiteY0" fmla="*/ 19220 h 651052"/>
                <a:gd name="connsiteX1" fmla="*/ 0 w 1095470"/>
                <a:gd name="connsiteY1" fmla="*/ 569571 h 651052"/>
                <a:gd name="connsiteX2" fmla="*/ 437584 w 1095470"/>
                <a:gd name="connsiteY2" fmla="*/ 584660 h 651052"/>
                <a:gd name="connsiteX3" fmla="*/ 642796 w 1095470"/>
                <a:gd name="connsiteY3" fmla="*/ 581642 h 651052"/>
                <a:gd name="connsiteX4" fmla="*/ 772563 w 1095470"/>
                <a:gd name="connsiteY4" fmla="*/ 578625 h 651052"/>
                <a:gd name="connsiteX5" fmla="*/ 811794 w 1095470"/>
                <a:gd name="connsiteY5" fmla="*/ 584660 h 651052"/>
                <a:gd name="connsiteX6" fmla="*/ 863097 w 1095470"/>
                <a:gd name="connsiteY6" fmla="*/ 602767 h 651052"/>
                <a:gd name="connsiteX7" fmla="*/ 923454 w 1095470"/>
                <a:gd name="connsiteY7" fmla="*/ 581642 h 651052"/>
                <a:gd name="connsiteX8" fmla="*/ 974757 w 1095470"/>
                <a:gd name="connsiteY8" fmla="*/ 602767 h 651052"/>
                <a:gd name="connsiteX9" fmla="*/ 989846 w 1095470"/>
                <a:gd name="connsiteY9" fmla="*/ 623892 h 651052"/>
                <a:gd name="connsiteX10" fmla="*/ 1035113 w 1095470"/>
                <a:gd name="connsiteY10" fmla="*/ 617856 h 651052"/>
                <a:gd name="connsiteX11" fmla="*/ 1095470 w 1095470"/>
                <a:gd name="connsiteY11" fmla="*/ 651052 h 651052"/>
                <a:gd name="connsiteX12" fmla="*/ 1086416 w 1095470"/>
                <a:gd name="connsiteY12" fmla="*/ 599749 h 651052"/>
                <a:gd name="connsiteX13" fmla="*/ 1095470 w 1095470"/>
                <a:gd name="connsiteY13" fmla="*/ 542411 h 651052"/>
                <a:gd name="connsiteX14" fmla="*/ 1077363 w 1095470"/>
                <a:gd name="connsiteY14" fmla="*/ 476019 h 651052"/>
                <a:gd name="connsiteX15" fmla="*/ 1077291 w 1095470"/>
                <a:gd name="connsiteY15" fmla="*/ 125985 h 651052"/>
                <a:gd name="connsiteX16" fmla="*/ 1020024 w 1095470"/>
                <a:gd name="connsiteY16" fmla="*/ 95773 h 651052"/>
                <a:gd name="connsiteX17" fmla="*/ 1035038 w 1095470"/>
                <a:gd name="connsiteY17" fmla="*/ 59575 h 651052"/>
                <a:gd name="connsiteX18" fmla="*/ 1044182 w 1095470"/>
                <a:gd name="connsiteY18" fmla="*/ 0 h 651052"/>
                <a:gd name="connsiteX19" fmla="*/ 26691 w 1095470"/>
                <a:gd name="connsiteY19" fmla="*/ 19220 h 651052"/>
                <a:gd name="connsiteX0" fmla="*/ 26691 w 1098889"/>
                <a:gd name="connsiteY0" fmla="*/ 19220 h 651052"/>
                <a:gd name="connsiteX1" fmla="*/ 0 w 1098889"/>
                <a:gd name="connsiteY1" fmla="*/ 569571 h 651052"/>
                <a:gd name="connsiteX2" fmla="*/ 437584 w 1098889"/>
                <a:gd name="connsiteY2" fmla="*/ 584660 h 651052"/>
                <a:gd name="connsiteX3" fmla="*/ 642796 w 1098889"/>
                <a:gd name="connsiteY3" fmla="*/ 581642 h 651052"/>
                <a:gd name="connsiteX4" fmla="*/ 772563 w 1098889"/>
                <a:gd name="connsiteY4" fmla="*/ 578625 h 651052"/>
                <a:gd name="connsiteX5" fmla="*/ 811794 w 1098889"/>
                <a:gd name="connsiteY5" fmla="*/ 584660 h 651052"/>
                <a:gd name="connsiteX6" fmla="*/ 863097 w 1098889"/>
                <a:gd name="connsiteY6" fmla="*/ 602767 h 651052"/>
                <a:gd name="connsiteX7" fmla="*/ 923454 w 1098889"/>
                <a:gd name="connsiteY7" fmla="*/ 581642 h 651052"/>
                <a:gd name="connsiteX8" fmla="*/ 974757 w 1098889"/>
                <a:gd name="connsiteY8" fmla="*/ 602767 h 651052"/>
                <a:gd name="connsiteX9" fmla="*/ 989846 w 1098889"/>
                <a:gd name="connsiteY9" fmla="*/ 623892 h 651052"/>
                <a:gd name="connsiteX10" fmla="*/ 1035113 w 1098889"/>
                <a:gd name="connsiteY10" fmla="*/ 617856 h 651052"/>
                <a:gd name="connsiteX11" fmla="*/ 1095470 w 1098889"/>
                <a:gd name="connsiteY11" fmla="*/ 651052 h 651052"/>
                <a:gd name="connsiteX12" fmla="*/ 1086416 w 1098889"/>
                <a:gd name="connsiteY12" fmla="*/ 599749 h 651052"/>
                <a:gd name="connsiteX13" fmla="*/ 1095470 w 1098889"/>
                <a:gd name="connsiteY13" fmla="*/ 542411 h 651052"/>
                <a:gd name="connsiteX14" fmla="*/ 1098889 w 1098889"/>
                <a:gd name="connsiteY14" fmla="*/ 476148 h 651052"/>
                <a:gd name="connsiteX15" fmla="*/ 1077291 w 1098889"/>
                <a:gd name="connsiteY15" fmla="*/ 125985 h 651052"/>
                <a:gd name="connsiteX16" fmla="*/ 1020024 w 1098889"/>
                <a:gd name="connsiteY16" fmla="*/ 95773 h 651052"/>
                <a:gd name="connsiteX17" fmla="*/ 1035038 w 1098889"/>
                <a:gd name="connsiteY17" fmla="*/ 59575 h 651052"/>
                <a:gd name="connsiteX18" fmla="*/ 1044182 w 1098889"/>
                <a:gd name="connsiteY18" fmla="*/ 0 h 651052"/>
                <a:gd name="connsiteX19" fmla="*/ 26691 w 1098889"/>
                <a:gd name="connsiteY19" fmla="*/ 19220 h 651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98889" h="651052">
                  <a:moveTo>
                    <a:pt x="26691" y="19220"/>
                  </a:moveTo>
                  <a:lnTo>
                    <a:pt x="0" y="569571"/>
                  </a:lnTo>
                  <a:lnTo>
                    <a:pt x="437584" y="584660"/>
                  </a:lnTo>
                  <a:lnTo>
                    <a:pt x="642796" y="581642"/>
                  </a:lnTo>
                  <a:lnTo>
                    <a:pt x="772563" y="578625"/>
                  </a:lnTo>
                  <a:lnTo>
                    <a:pt x="811794" y="584660"/>
                  </a:lnTo>
                  <a:lnTo>
                    <a:pt x="863097" y="602767"/>
                  </a:lnTo>
                  <a:lnTo>
                    <a:pt x="923454" y="581642"/>
                  </a:lnTo>
                  <a:lnTo>
                    <a:pt x="974757" y="602767"/>
                  </a:lnTo>
                  <a:lnTo>
                    <a:pt x="989846" y="623892"/>
                  </a:lnTo>
                  <a:lnTo>
                    <a:pt x="1035113" y="617856"/>
                  </a:lnTo>
                  <a:lnTo>
                    <a:pt x="1095470" y="651052"/>
                  </a:lnTo>
                  <a:lnTo>
                    <a:pt x="1086416" y="599749"/>
                  </a:lnTo>
                  <a:lnTo>
                    <a:pt x="1095470" y="542411"/>
                  </a:lnTo>
                  <a:lnTo>
                    <a:pt x="1098889" y="476148"/>
                  </a:lnTo>
                  <a:lnTo>
                    <a:pt x="1077291" y="125985"/>
                  </a:lnTo>
                  <a:lnTo>
                    <a:pt x="1020024" y="95773"/>
                  </a:lnTo>
                  <a:lnTo>
                    <a:pt x="1035038" y="59575"/>
                  </a:lnTo>
                  <a:lnTo>
                    <a:pt x="1044182" y="0"/>
                  </a:lnTo>
                  <a:lnTo>
                    <a:pt x="26691" y="1922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19" name="Freeform 18"/>
            <p:cNvSpPr>
              <a:spLocks noChangeAspect="1"/>
            </p:cNvSpPr>
            <p:nvPr/>
          </p:nvSpPr>
          <p:spPr>
            <a:xfrm>
              <a:off x="3691121" y="2835033"/>
              <a:ext cx="1343675" cy="596277"/>
            </a:xfrm>
            <a:custGeom>
              <a:avLst/>
              <a:gdLst>
                <a:gd name="connsiteX0" fmla="*/ 9054 w 1297663"/>
                <a:gd name="connsiteY0" fmla="*/ 0 h 567350"/>
                <a:gd name="connsiteX1" fmla="*/ 0 w 1297663"/>
                <a:gd name="connsiteY1" fmla="*/ 377227 h 567350"/>
                <a:gd name="connsiteX2" fmla="*/ 298764 w 1297663"/>
                <a:gd name="connsiteY2" fmla="*/ 404388 h 567350"/>
                <a:gd name="connsiteX3" fmla="*/ 301782 w 1297663"/>
                <a:gd name="connsiteY3" fmla="*/ 567350 h 567350"/>
                <a:gd name="connsiteX4" fmla="*/ 754455 w 1297663"/>
                <a:gd name="connsiteY4" fmla="*/ 555279 h 567350"/>
                <a:gd name="connsiteX5" fmla="*/ 838955 w 1297663"/>
                <a:gd name="connsiteY5" fmla="*/ 555279 h 567350"/>
                <a:gd name="connsiteX6" fmla="*/ 1219200 w 1297663"/>
                <a:gd name="connsiteY6" fmla="*/ 534154 h 567350"/>
                <a:gd name="connsiteX7" fmla="*/ 1282574 w 1297663"/>
                <a:gd name="connsiteY7" fmla="*/ 534154 h 567350"/>
                <a:gd name="connsiteX8" fmla="*/ 1297663 w 1297663"/>
                <a:gd name="connsiteY8" fmla="*/ 534154 h 567350"/>
                <a:gd name="connsiteX9" fmla="*/ 1249378 w 1297663"/>
                <a:gd name="connsiteY9" fmla="*/ 467762 h 567350"/>
                <a:gd name="connsiteX10" fmla="*/ 1222218 w 1297663"/>
                <a:gd name="connsiteY10" fmla="*/ 413441 h 567350"/>
                <a:gd name="connsiteX11" fmla="*/ 1222218 w 1297663"/>
                <a:gd name="connsiteY11" fmla="*/ 334978 h 567350"/>
                <a:gd name="connsiteX12" fmla="*/ 1201093 w 1297663"/>
                <a:gd name="connsiteY12" fmla="*/ 283675 h 567350"/>
                <a:gd name="connsiteX13" fmla="*/ 1201093 w 1297663"/>
                <a:gd name="connsiteY13" fmla="*/ 256515 h 567350"/>
                <a:gd name="connsiteX14" fmla="*/ 1173933 w 1297663"/>
                <a:gd name="connsiteY14" fmla="*/ 229354 h 567350"/>
                <a:gd name="connsiteX15" fmla="*/ 1170915 w 1297663"/>
                <a:gd name="connsiteY15" fmla="*/ 202194 h 567350"/>
                <a:gd name="connsiteX16" fmla="*/ 1134701 w 1297663"/>
                <a:gd name="connsiteY16" fmla="*/ 147873 h 567350"/>
                <a:gd name="connsiteX17" fmla="*/ 1113576 w 1297663"/>
                <a:gd name="connsiteY17" fmla="*/ 75445 h 567350"/>
                <a:gd name="connsiteX18" fmla="*/ 1056238 w 1297663"/>
                <a:gd name="connsiteY18" fmla="*/ 45267 h 567350"/>
                <a:gd name="connsiteX19" fmla="*/ 1001917 w 1297663"/>
                <a:gd name="connsiteY19" fmla="*/ 48285 h 567350"/>
                <a:gd name="connsiteX20" fmla="*/ 983810 w 1297663"/>
                <a:gd name="connsiteY20" fmla="*/ 27160 h 567350"/>
                <a:gd name="connsiteX21" fmla="*/ 935525 w 1297663"/>
                <a:gd name="connsiteY21" fmla="*/ 9053 h 567350"/>
                <a:gd name="connsiteX22" fmla="*/ 872151 w 1297663"/>
                <a:gd name="connsiteY22" fmla="*/ 33196 h 567350"/>
                <a:gd name="connsiteX23" fmla="*/ 802741 w 1297663"/>
                <a:gd name="connsiteY23" fmla="*/ 0 h 567350"/>
                <a:gd name="connsiteX24" fmla="*/ 9054 w 1297663"/>
                <a:gd name="connsiteY24" fmla="*/ 0 h 567350"/>
                <a:gd name="connsiteX0" fmla="*/ 13813 w 1297663"/>
                <a:gd name="connsiteY0" fmla="*/ 0 h 576885"/>
                <a:gd name="connsiteX1" fmla="*/ 0 w 1297663"/>
                <a:gd name="connsiteY1" fmla="*/ 386762 h 576885"/>
                <a:gd name="connsiteX2" fmla="*/ 298764 w 1297663"/>
                <a:gd name="connsiteY2" fmla="*/ 413923 h 576885"/>
                <a:gd name="connsiteX3" fmla="*/ 301782 w 1297663"/>
                <a:gd name="connsiteY3" fmla="*/ 576885 h 576885"/>
                <a:gd name="connsiteX4" fmla="*/ 754455 w 1297663"/>
                <a:gd name="connsiteY4" fmla="*/ 564814 h 576885"/>
                <a:gd name="connsiteX5" fmla="*/ 838955 w 1297663"/>
                <a:gd name="connsiteY5" fmla="*/ 564814 h 576885"/>
                <a:gd name="connsiteX6" fmla="*/ 1219200 w 1297663"/>
                <a:gd name="connsiteY6" fmla="*/ 543689 h 576885"/>
                <a:gd name="connsiteX7" fmla="*/ 1282574 w 1297663"/>
                <a:gd name="connsiteY7" fmla="*/ 543689 h 576885"/>
                <a:gd name="connsiteX8" fmla="*/ 1297663 w 1297663"/>
                <a:gd name="connsiteY8" fmla="*/ 543689 h 576885"/>
                <a:gd name="connsiteX9" fmla="*/ 1249378 w 1297663"/>
                <a:gd name="connsiteY9" fmla="*/ 477297 h 576885"/>
                <a:gd name="connsiteX10" fmla="*/ 1222218 w 1297663"/>
                <a:gd name="connsiteY10" fmla="*/ 422976 h 576885"/>
                <a:gd name="connsiteX11" fmla="*/ 1222218 w 1297663"/>
                <a:gd name="connsiteY11" fmla="*/ 344513 h 576885"/>
                <a:gd name="connsiteX12" fmla="*/ 1201093 w 1297663"/>
                <a:gd name="connsiteY12" fmla="*/ 293210 h 576885"/>
                <a:gd name="connsiteX13" fmla="*/ 1201093 w 1297663"/>
                <a:gd name="connsiteY13" fmla="*/ 266050 h 576885"/>
                <a:gd name="connsiteX14" fmla="*/ 1173933 w 1297663"/>
                <a:gd name="connsiteY14" fmla="*/ 238889 h 576885"/>
                <a:gd name="connsiteX15" fmla="*/ 1170915 w 1297663"/>
                <a:gd name="connsiteY15" fmla="*/ 211729 h 576885"/>
                <a:gd name="connsiteX16" fmla="*/ 1134701 w 1297663"/>
                <a:gd name="connsiteY16" fmla="*/ 157408 h 576885"/>
                <a:gd name="connsiteX17" fmla="*/ 1113576 w 1297663"/>
                <a:gd name="connsiteY17" fmla="*/ 84980 h 576885"/>
                <a:gd name="connsiteX18" fmla="*/ 1056238 w 1297663"/>
                <a:gd name="connsiteY18" fmla="*/ 54802 h 576885"/>
                <a:gd name="connsiteX19" fmla="*/ 1001917 w 1297663"/>
                <a:gd name="connsiteY19" fmla="*/ 57820 h 576885"/>
                <a:gd name="connsiteX20" fmla="*/ 983810 w 1297663"/>
                <a:gd name="connsiteY20" fmla="*/ 36695 h 576885"/>
                <a:gd name="connsiteX21" fmla="*/ 935525 w 1297663"/>
                <a:gd name="connsiteY21" fmla="*/ 18588 h 576885"/>
                <a:gd name="connsiteX22" fmla="*/ 872151 w 1297663"/>
                <a:gd name="connsiteY22" fmla="*/ 42731 h 576885"/>
                <a:gd name="connsiteX23" fmla="*/ 802741 w 1297663"/>
                <a:gd name="connsiteY23" fmla="*/ 9535 h 576885"/>
                <a:gd name="connsiteX24" fmla="*/ 13813 w 1297663"/>
                <a:gd name="connsiteY24" fmla="*/ 0 h 576885"/>
                <a:gd name="connsiteX0" fmla="*/ 13813 w 1297663"/>
                <a:gd name="connsiteY0" fmla="*/ 0 h 576885"/>
                <a:gd name="connsiteX1" fmla="*/ 0 w 1297663"/>
                <a:gd name="connsiteY1" fmla="*/ 386762 h 576885"/>
                <a:gd name="connsiteX2" fmla="*/ 298764 w 1297663"/>
                <a:gd name="connsiteY2" fmla="*/ 413923 h 576885"/>
                <a:gd name="connsiteX3" fmla="*/ 301782 w 1297663"/>
                <a:gd name="connsiteY3" fmla="*/ 576885 h 576885"/>
                <a:gd name="connsiteX4" fmla="*/ 754455 w 1297663"/>
                <a:gd name="connsiteY4" fmla="*/ 564814 h 576885"/>
                <a:gd name="connsiteX5" fmla="*/ 838955 w 1297663"/>
                <a:gd name="connsiteY5" fmla="*/ 564814 h 576885"/>
                <a:gd name="connsiteX6" fmla="*/ 1219200 w 1297663"/>
                <a:gd name="connsiteY6" fmla="*/ 543689 h 576885"/>
                <a:gd name="connsiteX7" fmla="*/ 1282574 w 1297663"/>
                <a:gd name="connsiteY7" fmla="*/ 543689 h 576885"/>
                <a:gd name="connsiteX8" fmla="*/ 1297663 w 1297663"/>
                <a:gd name="connsiteY8" fmla="*/ 543689 h 576885"/>
                <a:gd name="connsiteX9" fmla="*/ 1249378 w 1297663"/>
                <a:gd name="connsiteY9" fmla="*/ 477297 h 576885"/>
                <a:gd name="connsiteX10" fmla="*/ 1222218 w 1297663"/>
                <a:gd name="connsiteY10" fmla="*/ 422976 h 576885"/>
                <a:gd name="connsiteX11" fmla="*/ 1222218 w 1297663"/>
                <a:gd name="connsiteY11" fmla="*/ 344513 h 576885"/>
                <a:gd name="connsiteX12" fmla="*/ 1201093 w 1297663"/>
                <a:gd name="connsiteY12" fmla="*/ 293210 h 576885"/>
                <a:gd name="connsiteX13" fmla="*/ 1201093 w 1297663"/>
                <a:gd name="connsiteY13" fmla="*/ 266050 h 576885"/>
                <a:gd name="connsiteX14" fmla="*/ 1173933 w 1297663"/>
                <a:gd name="connsiteY14" fmla="*/ 238889 h 576885"/>
                <a:gd name="connsiteX15" fmla="*/ 1170915 w 1297663"/>
                <a:gd name="connsiteY15" fmla="*/ 211729 h 576885"/>
                <a:gd name="connsiteX16" fmla="*/ 1134701 w 1297663"/>
                <a:gd name="connsiteY16" fmla="*/ 157408 h 576885"/>
                <a:gd name="connsiteX17" fmla="*/ 1113576 w 1297663"/>
                <a:gd name="connsiteY17" fmla="*/ 84980 h 576885"/>
                <a:gd name="connsiteX18" fmla="*/ 1056238 w 1297663"/>
                <a:gd name="connsiteY18" fmla="*/ 54802 h 576885"/>
                <a:gd name="connsiteX19" fmla="*/ 1001917 w 1297663"/>
                <a:gd name="connsiteY19" fmla="*/ 57820 h 576885"/>
                <a:gd name="connsiteX20" fmla="*/ 983810 w 1297663"/>
                <a:gd name="connsiteY20" fmla="*/ 36695 h 576885"/>
                <a:gd name="connsiteX21" fmla="*/ 935525 w 1297663"/>
                <a:gd name="connsiteY21" fmla="*/ 18588 h 576885"/>
                <a:gd name="connsiteX22" fmla="*/ 874530 w 1297663"/>
                <a:gd name="connsiteY22" fmla="*/ 30812 h 576885"/>
                <a:gd name="connsiteX23" fmla="*/ 802741 w 1297663"/>
                <a:gd name="connsiteY23" fmla="*/ 9535 h 576885"/>
                <a:gd name="connsiteX24" fmla="*/ 13813 w 1297663"/>
                <a:gd name="connsiteY24" fmla="*/ 0 h 576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97663" h="576885">
                  <a:moveTo>
                    <a:pt x="13813" y="0"/>
                  </a:moveTo>
                  <a:lnTo>
                    <a:pt x="0" y="386762"/>
                  </a:lnTo>
                  <a:lnTo>
                    <a:pt x="298764" y="413923"/>
                  </a:lnTo>
                  <a:lnTo>
                    <a:pt x="301782" y="576885"/>
                  </a:lnTo>
                  <a:lnTo>
                    <a:pt x="754455" y="564814"/>
                  </a:lnTo>
                  <a:lnTo>
                    <a:pt x="838955" y="564814"/>
                  </a:lnTo>
                  <a:lnTo>
                    <a:pt x="1219200" y="543689"/>
                  </a:lnTo>
                  <a:lnTo>
                    <a:pt x="1282574" y="543689"/>
                  </a:lnTo>
                  <a:lnTo>
                    <a:pt x="1297663" y="543689"/>
                  </a:lnTo>
                  <a:lnTo>
                    <a:pt x="1249378" y="477297"/>
                  </a:lnTo>
                  <a:lnTo>
                    <a:pt x="1222218" y="422976"/>
                  </a:lnTo>
                  <a:lnTo>
                    <a:pt x="1222218" y="344513"/>
                  </a:lnTo>
                  <a:lnTo>
                    <a:pt x="1201093" y="293210"/>
                  </a:lnTo>
                  <a:lnTo>
                    <a:pt x="1201093" y="266050"/>
                  </a:lnTo>
                  <a:lnTo>
                    <a:pt x="1173933" y="238889"/>
                  </a:lnTo>
                  <a:lnTo>
                    <a:pt x="1170915" y="211729"/>
                  </a:lnTo>
                  <a:lnTo>
                    <a:pt x="1134701" y="157408"/>
                  </a:lnTo>
                  <a:lnTo>
                    <a:pt x="1113576" y="84980"/>
                  </a:lnTo>
                  <a:lnTo>
                    <a:pt x="1056238" y="54802"/>
                  </a:lnTo>
                  <a:lnTo>
                    <a:pt x="1001917" y="57820"/>
                  </a:lnTo>
                  <a:lnTo>
                    <a:pt x="983810" y="36695"/>
                  </a:lnTo>
                  <a:lnTo>
                    <a:pt x="935525" y="18588"/>
                  </a:lnTo>
                  <a:lnTo>
                    <a:pt x="874530" y="30812"/>
                  </a:lnTo>
                  <a:lnTo>
                    <a:pt x="802741" y="9535"/>
                  </a:lnTo>
                  <a:lnTo>
                    <a:pt x="13813"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0" name="Freeform 19"/>
            <p:cNvSpPr>
              <a:spLocks noChangeAspect="1"/>
            </p:cNvSpPr>
            <p:nvPr/>
          </p:nvSpPr>
          <p:spPr>
            <a:xfrm>
              <a:off x="3985153" y="3393529"/>
              <a:ext cx="1210621" cy="650483"/>
            </a:xfrm>
            <a:custGeom>
              <a:avLst/>
              <a:gdLst>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43755 w 1170915"/>
                <a:gd name="connsiteY6" fmla="*/ 168998 h 618653"/>
                <a:gd name="connsiteX7" fmla="*/ 1068309 w 1170915"/>
                <a:gd name="connsiteY7" fmla="*/ 93552 h 618653"/>
                <a:gd name="connsiteX8" fmla="*/ 1080380 w 1170915"/>
                <a:gd name="connsiteY8" fmla="*/ 45267 h 618653"/>
                <a:gd name="connsiteX9" fmla="*/ 1017006 w 1170915"/>
                <a:gd name="connsiteY9" fmla="*/ 0 h 618653"/>
                <a:gd name="connsiteX10" fmla="*/ 15089 w 1170915"/>
                <a:gd name="connsiteY10" fmla="*/ 21125 h 618653"/>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53288 w 1170915"/>
                <a:gd name="connsiteY6" fmla="*/ 168998 h 618653"/>
                <a:gd name="connsiteX7" fmla="*/ 1068309 w 1170915"/>
                <a:gd name="connsiteY7" fmla="*/ 93552 h 618653"/>
                <a:gd name="connsiteX8" fmla="*/ 1080380 w 1170915"/>
                <a:gd name="connsiteY8" fmla="*/ 45267 h 618653"/>
                <a:gd name="connsiteX9" fmla="*/ 1017006 w 1170915"/>
                <a:gd name="connsiteY9" fmla="*/ 0 h 618653"/>
                <a:gd name="connsiteX10" fmla="*/ 15089 w 1170915"/>
                <a:gd name="connsiteY10" fmla="*/ 21125 h 618653"/>
                <a:gd name="connsiteX0" fmla="*/ 15089 w 1170915"/>
                <a:gd name="connsiteY0" fmla="*/ 21125 h 618653"/>
                <a:gd name="connsiteX1" fmla="*/ 0 w 1170915"/>
                <a:gd name="connsiteY1" fmla="*/ 618653 h 618653"/>
                <a:gd name="connsiteX2" fmla="*/ 467763 w 1170915"/>
                <a:gd name="connsiteY2" fmla="*/ 615636 h 618653"/>
                <a:gd name="connsiteX3" fmla="*/ 636761 w 1170915"/>
                <a:gd name="connsiteY3" fmla="*/ 612618 h 618653"/>
                <a:gd name="connsiteX4" fmla="*/ 887240 w 1170915"/>
                <a:gd name="connsiteY4" fmla="*/ 588475 h 618653"/>
                <a:gd name="connsiteX5" fmla="*/ 1170915 w 1170915"/>
                <a:gd name="connsiteY5" fmla="*/ 561315 h 618653"/>
                <a:gd name="connsiteX6" fmla="*/ 1153288 w 1170915"/>
                <a:gd name="connsiteY6" fmla="*/ 168998 h 618653"/>
                <a:gd name="connsiteX7" fmla="*/ 1087505 w 1170915"/>
                <a:gd name="connsiteY7" fmla="*/ 98350 h 618653"/>
                <a:gd name="connsiteX8" fmla="*/ 1068309 w 1170915"/>
                <a:gd name="connsiteY8" fmla="*/ 93552 h 618653"/>
                <a:gd name="connsiteX9" fmla="*/ 1080380 w 1170915"/>
                <a:gd name="connsiteY9" fmla="*/ 45267 h 618653"/>
                <a:gd name="connsiteX10" fmla="*/ 1017006 w 1170915"/>
                <a:gd name="connsiteY10" fmla="*/ 0 h 618653"/>
                <a:gd name="connsiteX11" fmla="*/ 15089 w 1170915"/>
                <a:gd name="connsiteY11" fmla="*/ 21125 h 618653"/>
                <a:gd name="connsiteX0" fmla="*/ 15089 w 1170915"/>
                <a:gd name="connsiteY0" fmla="*/ 30643 h 628171"/>
                <a:gd name="connsiteX1" fmla="*/ 0 w 1170915"/>
                <a:gd name="connsiteY1" fmla="*/ 628171 h 628171"/>
                <a:gd name="connsiteX2" fmla="*/ 467763 w 1170915"/>
                <a:gd name="connsiteY2" fmla="*/ 625154 h 628171"/>
                <a:gd name="connsiteX3" fmla="*/ 636761 w 1170915"/>
                <a:gd name="connsiteY3" fmla="*/ 622136 h 628171"/>
                <a:gd name="connsiteX4" fmla="*/ 887240 w 1170915"/>
                <a:gd name="connsiteY4" fmla="*/ 597993 h 628171"/>
                <a:gd name="connsiteX5" fmla="*/ 1170915 w 1170915"/>
                <a:gd name="connsiteY5" fmla="*/ 570833 h 628171"/>
                <a:gd name="connsiteX6" fmla="*/ 1153288 w 1170915"/>
                <a:gd name="connsiteY6" fmla="*/ 178516 h 628171"/>
                <a:gd name="connsiteX7" fmla="*/ 1087505 w 1170915"/>
                <a:gd name="connsiteY7" fmla="*/ 107868 h 628171"/>
                <a:gd name="connsiteX8" fmla="*/ 1068309 w 1170915"/>
                <a:gd name="connsiteY8" fmla="*/ 103070 h 628171"/>
                <a:gd name="connsiteX9" fmla="*/ 1080380 w 1170915"/>
                <a:gd name="connsiteY9" fmla="*/ 54785 h 628171"/>
                <a:gd name="connsiteX10" fmla="*/ 1021773 w 1170915"/>
                <a:gd name="connsiteY10" fmla="*/ 0 h 628171"/>
                <a:gd name="connsiteX11" fmla="*/ 15089 w 1170915"/>
                <a:gd name="connsiteY11" fmla="*/ 30643 h 628171"/>
                <a:gd name="connsiteX0" fmla="*/ 15089 w 1170915"/>
                <a:gd name="connsiteY0" fmla="*/ 30643 h 628171"/>
                <a:gd name="connsiteX1" fmla="*/ 0 w 1170915"/>
                <a:gd name="connsiteY1" fmla="*/ 628171 h 628171"/>
                <a:gd name="connsiteX2" fmla="*/ 467763 w 1170915"/>
                <a:gd name="connsiteY2" fmla="*/ 625154 h 628171"/>
                <a:gd name="connsiteX3" fmla="*/ 636761 w 1170915"/>
                <a:gd name="connsiteY3" fmla="*/ 622136 h 628171"/>
                <a:gd name="connsiteX4" fmla="*/ 887240 w 1170915"/>
                <a:gd name="connsiteY4" fmla="*/ 597993 h 628171"/>
                <a:gd name="connsiteX5" fmla="*/ 1170915 w 1170915"/>
                <a:gd name="connsiteY5" fmla="*/ 570833 h 628171"/>
                <a:gd name="connsiteX6" fmla="*/ 1153288 w 1170915"/>
                <a:gd name="connsiteY6" fmla="*/ 178516 h 628171"/>
                <a:gd name="connsiteX7" fmla="*/ 1087505 w 1170915"/>
                <a:gd name="connsiteY7" fmla="*/ 107868 h 628171"/>
                <a:gd name="connsiteX8" fmla="*/ 1080380 w 1170915"/>
                <a:gd name="connsiteY8" fmla="*/ 54785 h 628171"/>
                <a:gd name="connsiteX9" fmla="*/ 1021773 w 1170915"/>
                <a:gd name="connsiteY9" fmla="*/ 0 h 628171"/>
                <a:gd name="connsiteX10" fmla="*/ 15089 w 1170915"/>
                <a:gd name="connsiteY10" fmla="*/ 30643 h 62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70915" h="628171">
                  <a:moveTo>
                    <a:pt x="15089" y="30643"/>
                  </a:moveTo>
                  <a:lnTo>
                    <a:pt x="0" y="628171"/>
                  </a:lnTo>
                  <a:lnTo>
                    <a:pt x="467763" y="625154"/>
                  </a:lnTo>
                  <a:lnTo>
                    <a:pt x="636761" y="622136"/>
                  </a:lnTo>
                  <a:lnTo>
                    <a:pt x="887240" y="597993"/>
                  </a:lnTo>
                  <a:lnTo>
                    <a:pt x="1170915" y="570833"/>
                  </a:lnTo>
                  <a:lnTo>
                    <a:pt x="1153288" y="178516"/>
                  </a:lnTo>
                  <a:cubicBezTo>
                    <a:pt x="1128183" y="154967"/>
                    <a:pt x="1112610" y="131417"/>
                    <a:pt x="1087505" y="107868"/>
                  </a:cubicBezTo>
                  <a:lnTo>
                    <a:pt x="1080380" y="54785"/>
                  </a:lnTo>
                  <a:lnTo>
                    <a:pt x="1021773" y="0"/>
                  </a:lnTo>
                  <a:lnTo>
                    <a:pt x="15089" y="30643"/>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2" name="Freeform 21"/>
            <p:cNvSpPr>
              <a:spLocks noChangeAspect="1"/>
            </p:cNvSpPr>
            <p:nvPr/>
          </p:nvSpPr>
          <p:spPr>
            <a:xfrm>
              <a:off x="3837316" y="3988163"/>
              <a:ext cx="1438948" cy="701406"/>
            </a:xfrm>
            <a:custGeom>
              <a:avLst/>
              <a:gdLst>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9600 w 1376126"/>
                <a:gd name="connsiteY8" fmla="*/ 540190 h 663920"/>
                <a:gd name="connsiteX9" fmla="*/ 633742 w 1376126"/>
                <a:gd name="connsiteY9" fmla="*/ 585457 h 663920"/>
                <a:gd name="connsiteX10" fmla="*/ 663920 w 1376126"/>
                <a:gd name="connsiteY10" fmla="*/ 579421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7114 w 1376126"/>
                <a:gd name="connsiteY8" fmla="*/ 550001 h 663920"/>
                <a:gd name="connsiteX9" fmla="*/ 633742 w 1376126"/>
                <a:gd name="connsiteY9" fmla="*/ 585457 h 663920"/>
                <a:gd name="connsiteX10" fmla="*/ 663920 w 1376126"/>
                <a:gd name="connsiteY10" fmla="*/ 579421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76126"/>
                <a:gd name="connsiteY0" fmla="*/ 51303 h 663920"/>
                <a:gd name="connsiteX1" fmla="*/ 3017 w 1376126"/>
                <a:gd name="connsiteY1" fmla="*/ 147873 h 663920"/>
                <a:gd name="connsiteX2" fmla="*/ 464744 w 1376126"/>
                <a:gd name="connsiteY2" fmla="*/ 156926 h 663920"/>
                <a:gd name="connsiteX3" fmla="*/ 461726 w 1376126"/>
                <a:gd name="connsiteY3" fmla="*/ 513029 h 663920"/>
                <a:gd name="connsiteX4" fmla="*/ 482851 w 1376126"/>
                <a:gd name="connsiteY4" fmla="*/ 525101 h 663920"/>
                <a:gd name="connsiteX5" fmla="*/ 525101 w 1376126"/>
                <a:gd name="connsiteY5" fmla="*/ 528118 h 663920"/>
                <a:gd name="connsiteX6" fmla="*/ 549243 w 1376126"/>
                <a:gd name="connsiteY6" fmla="*/ 534154 h 663920"/>
                <a:gd name="connsiteX7" fmla="*/ 564332 w 1376126"/>
                <a:gd name="connsiteY7" fmla="*/ 546225 h 663920"/>
                <a:gd name="connsiteX8" fmla="*/ 607114 w 1376126"/>
                <a:gd name="connsiteY8" fmla="*/ 550001 h 663920"/>
                <a:gd name="connsiteX9" fmla="*/ 633742 w 1376126"/>
                <a:gd name="connsiteY9" fmla="*/ 585457 h 663920"/>
                <a:gd name="connsiteX10" fmla="*/ 666187 w 1376126"/>
                <a:gd name="connsiteY10" fmla="*/ 589252 h 663920"/>
                <a:gd name="connsiteX11" fmla="*/ 691081 w 1376126"/>
                <a:gd name="connsiteY11" fmla="*/ 597528 h 663920"/>
                <a:gd name="connsiteX12" fmla="*/ 757473 w 1376126"/>
                <a:gd name="connsiteY12" fmla="*/ 585457 h 663920"/>
                <a:gd name="connsiteX13" fmla="*/ 841972 w 1376126"/>
                <a:gd name="connsiteY13" fmla="*/ 630724 h 663920"/>
                <a:gd name="connsiteX14" fmla="*/ 884221 w 1376126"/>
                <a:gd name="connsiteY14" fmla="*/ 615635 h 663920"/>
                <a:gd name="connsiteX15" fmla="*/ 920435 w 1376126"/>
                <a:gd name="connsiteY15" fmla="*/ 642796 h 663920"/>
                <a:gd name="connsiteX16" fmla="*/ 962685 w 1376126"/>
                <a:gd name="connsiteY16" fmla="*/ 636760 h 663920"/>
                <a:gd name="connsiteX17" fmla="*/ 1001917 w 1376126"/>
                <a:gd name="connsiteY17" fmla="*/ 648831 h 663920"/>
                <a:gd name="connsiteX18" fmla="*/ 1038130 w 1376126"/>
                <a:gd name="connsiteY18" fmla="*/ 645813 h 663920"/>
                <a:gd name="connsiteX19" fmla="*/ 1074344 w 1376126"/>
                <a:gd name="connsiteY19" fmla="*/ 663920 h 663920"/>
                <a:gd name="connsiteX20" fmla="*/ 1095469 w 1376126"/>
                <a:gd name="connsiteY20" fmla="*/ 660903 h 663920"/>
                <a:gd name="connsiteX21" fmla="*/ 1146772 w 1376126"/>
                <a:gd name="connsiteY21" fmla="*/ 624689 h 663920"/>
                <a:gd name="connsiteX22" fmla="*/ 1186004 w 1376126"/>
                <a:gd name="connsiteY22" fmla="*/ 615635 h 663920"/>
                <a:gd name="connsiteX23" fmla="*/ 1237307 w 1376126"/>
                <a:gd name="connsiteY23" fmla="*/ 621671 h 663920"/>
                <a:gd name="connsiteX24" fmla="*/ 1270503 w 1376126"/>
                <a:gd name="connsiteY24" fmla="*/ 609600 h 663920"/>
                <a:gd name="connsiteX25" fmla="*/ 1376126 w 1376126"/>
                <a:gd name="connsiteY25" fmla="*/ 657885 h 663920"/>
                <a:gd name="connsiteX26" fmla="*/ 1370091 w 1376126"/>
                <a:gd name="connsiteY26" fmla="*/ 353085 h 663920"/>
                <a:gd name="connsiteX27" fmla="*/ 1345948 w 1376126"/>
                <a:gd name="connsiteY27" fmla="*/ 196158 h 663920"/>
                <a:gd name="connsiteX28" fmla="*/ 1333877 w 1376126"/>
                <a:gd name="connsiteY28" fmla="*/ 90534 h 663920"/>
                <a:gd name="connsiteX29" fmla="*/ 1312752 w 1376126"/>
                <a:gd name="connsiteY29" fmla="*/ 0 h 663920"/>
                <a:gd name="connsiteX30" fmla="*/ 742384 w 1376126"/>
                <a:gd name="connsiteY30" fmla="*/ 45267 h 663920"/>
                <a:gd name="connsiteX31" fmla="*/ 0 w 1376126"/>
                <a:gd name="connsiteY31" fmla="*/ 51303 h 663920"/>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70091 w 1390176"/>
                <a:gd name="connsiteY26" fmla="*/ 353085 h 677287"/>
                <a:gd name="connsiteX27" fmla="*/ 1345948 w 1390176"/>
                <a:gd name="connsiteY27" fmla="*/ 196158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81761 w 1390176"/>
                <a:gd name="connsiteY26" fmla="*/ 353269 h 677287"/>
                <a:gd name="connsiteX27" fmla="*/ 1345948 w 1390176"/>
                <a:gd name="connsiteY27" fmla="*/ 196158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287"/>
                <a:gd name="connsiteX1" fmla="*/ 3017 w 1390176"/>
                <a:gd name="connsiteY1" fmla="*/ 147873 h 677287"/>
                <a:gd name="connsiteX2" fmla="*/ 464744 w 1390176"/>
                <a:gd name="connsiteY2" fmla="*/ 156926 h 677287"/>
                <a:gd name="connsiteX3" fmla="*/ 461726 w 1390176"/>
                <a:gd name="connsiteY3" fmla="*/ 513029 h 677287"/>
                <a:gd name="connsiteX4" fmla="*/ 482851 w 1390176"/>
                <a:gd name="connsiteY4" fmla="*/ 525101 h 677287"/>
                <a:gd name="connsiteX5" fmla="*/ 525101 w 1390176"/>
                <a:gd name="connsiteY5" fmla="*/ 528118 h 677287"/>
                <a:gd name="connsiteX6" fmla="*/ 549243 w 1390176"/>
                <a:gd name="connsiteY6" fmla="*/ 534154 h 677287"/>
                <a:gd name="connsiteX7" fmla="*/ 564332 w 1390176"/>
                <a:gd name="connsiteY7" fmla="*/ 546225 h 677287"/>
                <a:gd name="connsiteX8" fmla="*/ 607114 w 1390176"/>
                <a:gd name="connsiteY8" fmla="*/ 550001 h 677287"/>
                <a:gd name="connsiteX9" fmla="*/ 633742 w 1390176"/>
                <a:gd name="connsiteY9" fmla="*/ 585457 h 677287"/>
                <a:gd name="connsiteX10" fmla="*/ 666187 w 1390176"/>
                <a:gd name="connsiteY10" fmla="*/ 589252 h 677287"/>
                <a:gd name="connsiteX11" fmla="*/ 691081 w 1390176"/>
                <a:gd name="connsiteY11" fmla="*/ 597528 h 677287"/>
                <a:gd name="connsiteX12" fmla="*/ 757473 w 1390176"/>
                <a:gd name="connsiteY12" fmla="*/ 585457 h 677287"/>
                <a:gd name="connsiteX13" fmla="*/ 841972 w 1390176"/>
                <a:gd name="connsiteY13" fmla="*/ 630724 h 677287"/>
                <a:gd name="connsiteX14" fmla="*/ 884221 w 1390176"/>
                <a:gd name="connsiteY14" fmla="*/ 615635 h 677287"/>
                <a:gd name="connsiteX15" fmla="*/ 920435 w 1390176"/>
                <a:gd name="connsiteY15" fmla="*/ 642796 h 677287"/>
                <a:gd name="connsiteX16" fmla="*/ 962685 w 1390176"/>
                <a:gd name="connsiteY16" fmla="*/ 636760 h 677287"/>
                <a:gd name="connsiteX17" fmla="*/ 1001917 w 1390176"/>
                <a:gd name="connsiteY17" fmla="*/ 648831 h 677287"/>
                <a:gd name="connsiteX18" fmla="*/ 1038130 w 1390176"/>
                <a:gd name="connsiteY18" fmla="*/ 645813 h 677287"/>
                <a:gd name="connsiteX19" fmla="*/ 1074344 w 1390176"/>
                <a:gd name="connsiteY19" fmla="*/ 663920 h 677287"/>
                <a:gd name="connsiteX20" fmla="*/ 1095469 w 1390176"/>
                <a:gd name="connsiteY20" fmla="*/ 660903 h 677287"/>
                <a:gd name="connsiteX21" fmla="*/ 1146772 w 1390176"/>
                <a:gd name="connsiteY21" fmla="*/ 624689 h 677287"/>
                <a:gd name="connsiteX22" fmla="*/ 1186004 w 1390176"/>
                <a:gd name="connsiteY22" fmla="*/ 615635 h 677287"/>
                <a:gd name="connsiteX23" fmla="*/ 1237307 w 1390176"/>
                <a:gd name="connsiteY23" fmla="*/ 621671 h 677287"/>
                <a:gd name="connsiteX24" fmla="*/ 1270503 w 1390176"/>
                <a:gd name="connsiteY24" fmla="*/ 609600 h 677287"/>
                <a:gd name="connsiteX25" fmla="*/ 1390176 w 1390176"/>
                <a:gd name="connsiteY25" fmla="*/ 677287 h 677287"/>
                <a:gd name="connsiteX26" fmla="*/ 1381761 w 1390176"/>
                <a:gd name="connsiteY26" fmla="*/ 353269 h 677287"/>
                <a:gd name="connsiteX27" fmla="*/ 1362384 w 1390176"/>
                <a:gd name="connsiteY27" fmla="*/ 196260 h 677287"/>
                <a:gd name="connsiteX28" fmla="*/ 1333877 w 1390176"/>
                <a:gd name="connsiteY28" fmla="*/ 90534 h 677287"/>
                <a:gd name="connsiteX29" fmla="*/ 1312752 w 1390176"/>
                <a:gd name="connsiteY29" fmla="*/ 0 h 677287"/>
                <a:gd name="connsiteX30" fmla="*/ 742384 w 1390176"/>
                <a:gd name="connsiteY30" fmla="*/ 45267 h 677287"/>
                <a:gd name="connsiteX31" fmla="*/ 0 w 1390176"/>
                <a:gd name="connsiteY31" fmla="*/ 51303 h 677287"/>
                <a:gd name="connsiteX0" fmla="*/ 0 w 1390176"/>
                <a:gd name="connsiteY0" fmla="*/ 51303 h 677924"/>
                <a:gd name="connsiteX1" fmla="*/ 3017 w 1390176"/>
                <a:gd name="connsiteY1" fmla="*/ 147873 h 677924"/>
                <a:gd name="connsiteX2" fmla="*/ 464744 w 1390176"/>
                <a:gd name="connsiteY2" fmla="*/ 156926 h 677924"/>
                <a:gd name="connsiteX3" fmla="*/ 461726 w 1390176"/>
                <a:gd name="connsiteY3" fmla="*/ 513029 h 677924"/>
                <a:gd name="connsiteX4" fmla="*/ 482851 w 1390176"/>
                <a:gd name="connsiteY4" fmla="*/ 525101 h 677924"/>
                <a:gd name="connsiteX5" fmla="*/ 525101 w 1390176"/>
                <a:gd name="connsiteY5" fmla="*/ 528118 h 677924"/>
                <a:gd name="connsiteX6" fmla="*/ 549243 w 1390176"/>
                <a:gd name="connsiteY6" fmla="*/ 534154 h 677924"/>
                <a:gd name="connsiteX7" fmla="*/ 564332 w 1390176"/>
                <a:gd name="connsiteY7" fmla="*/ 546225 h 677924"/>
                <a:gd name="connsiteX8" fmla="*/ 607114 w 1390176"/>
                <a:gd name="connsiteY8" fmla="*/ 550001 h 677924"/>
                <a:gd name="connsiteX9" fmla="*/ 633742 w 1390176"/>
                <a:gd name="connsiteY9" fmla="*/ 585457 h 677924"/>
                <a:gd name="connsiteX10" fmla="*/ 666187 w 1390176"/>
                <a:gd name="connsiteY10" fmla="*/ 589252 h 677924"/>
                <a:gd name="connsiteX11" fmla="*/ 691081 w 1390176"/>
                <a:gd name="connsiteY11" fmla="*/ 597528 h 677924"/>
                <a:gd name="connsiteX12" fmla="*/ 757473 w 1390176"/>
                <a:gd name="connsiteY12" fmla="*/ 585457 h 677924"/>
                <a:gd name="connsiteX13" fmla="*/ 841972 w 1390176"/>
                <a:gd name="connsiteY13" fmla="*/ 630724 h 677924"/>
                <a:gd name="connsiteX14" fmla="*/ 884221 w 1390176"/>
                <a:gd name="connsiteY14" fmla="*/ 615635 h 677924"/>
                <a:gd name="connsiteX15" fmla="*/ 920435 w 1390176"/>
                <a:gd name="connsiteY15" fmla="*/ 642796 h 677924"/>
                <a:gd name="connsiteX16" fmla="*/ 962685 w 1390176"/>
                <a:gd name="connsiteY16" fmla="*/ 636760 h 677924"/>
                <a:gd name="connsiteX17" fmla="*/ 1001917 w 1390176"/>
                <a:gd name="connsiteY17" fmla="*/ 648831 h 677924"/>
                <a:gd name="connsiteX18" fmla="*/ 1038130 w 1390176"/>
                <a:gd name="connsiteY18" fmla="*/ 645813 h 677924"/>
                <a:gd name="connsiteX19" fmla="*/ 1074344 w 1390176"/>
                <a:gd name="connsiteY19" fmla="*/ 663920 h 677924"/>
                <a:gd name="connsiteX20" fmla="*/ 1100043 w 1390176"/>
                <a:gd name="connsiteY20" fmla="*/ 677924 h 677924"/>
                <a:gd name="connsiteX21" fmla="*/ 1146772 w 1390176"/>
                <a:gd name="connsiteY21" fmla="*/ 624689 h 677924"/>
                <a:gd name="connsiteX22" fmla="*/ 1186004 w 1390176"/>
                <a:gd name="connsiteY22" fmla="*/ 615635 h 677924"/>
                <a:gd name="connsiteX23" fmla="*/ 1237307 w 1390176"/>
                <a:gd name="connsiteY23" fmla="*/ 621671 h 677924"/>
                <a:gd name="connsiteX24" fmla="*/ 1270503 w 1390176"/>
                <a:gd name="connsiteY24" fmla="*/ 609600 h 677924"/>
                <a:gd name="connsiteX25" fmla="*/ 1390176 w 1390176"/>
                <a:gd name="connsiteY25" fmla="*/ 677287 h 677924"/>
                <a:gd name="connsiteX26" fmla="*/ 1381761 w 1390176"/>
                <a:gd name="connsiteY26" fmla="*/ 353269 h 677924"/>
                <a:gd name="connsiteX27" fmla="*/ 1362384 w 1390176"/>
                <a:gd name="connsiteY27" fmla="*/ 196260 h 677924"/>
                <a:gd name="connsiteX28" fmla="*/ 1333877 w 1390176"/>
                <a:gd name="connsiteY28" fmla="*/ 90534 h 677924"/>
                <a:gd name="connsiteX29" fmla="*/ 1312752 w 1390176"/>
                <a:gd name="connsiteY29" fmla="*/ 0 h 677924"/>
                <a:gd name="connsiteX30" fmla="*/ 742384 w 1390176"/>
                <a:gd name="connsiteY30" fmla="*/ 45267 h 677924"/>
                <a:gd name="connsiteX31" fmla="*/ 0 w 1390176"/>
                <a:gd name="connsiteY31" fmla="*/ 51303 h 677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0176" h="677924">
                  <a:moveTo>
                    <a:pt x="0" y="51303"/>
                  </a:moveTo>
                  <a:cubicBezTo>
                    <a:pt x="1006" y="83493"/>
                    <a:pt x="2011" y="115683"/>
                    <a:pt x="3017" y="147873"/>
                  </a:cubicBezTo>
                  <a:lnTo>
                    <a:pt x="464744" y="156926"/>
                  </a:lnTo>
                  <a:lnTo>
                    <a:pt x="461726" y="513029"/>
                  </a:lnTo>
                  <a:lnTo>
                    <a:pt x="482851" y="525101"/>
                  </a:lnTo>
                  <a:lnTo>
                    <a:pt x="525101" y="528118"/>
                  </a:lnTo>
                  <a:lnTo>
                    <a:pt x="549243" y="534154"/>
                  </a:lnTo>
                  <a:lnTo>
                    <a:pt x="564332" y="546225"/>
                  </a:lnTo>
                  <a:lnTo>
                    <a:pt x="607114" y="550001"/>
                  </a:lnTo>
                  <a:lnTo>
                    <a:pt x="633742" y="585457"/>
                  </a:lnTo>
                  <a:lnTo>
                    <a:pt x="666187" y="589252"/>
                  </a:lnTo>
                  <a:lnTo>
                    <a:pt x="691081" y="597528"/>
                  </a:lnTo>
                  <a:lnTo>
                    <a:pt x="757473" y="585457"/>
                  </a:lnTo>
                  <a:lnTo>
                    <a:pt x="841972" y="630724"/>
                  </a:lnTo>
                  <a:lnTo>
                    <a:pt x="884221" y="615635"/>
                  </a:lnTo>
                  <a:lnTo>
                    <a:pt x="920435" y="642796"/>
                  </a:lnTo>
                  <a:lnTo>
                    <a:pt x="962685" y="636760"/>
                  </a:lnTo>
                  <a:lnTo>
                    <a:pt x="1001917" y="648831"/>
                  </a:lnTo>
                  <a:lnTo>
                    <a:pt x="1038130" y="645813"/>
                  </a:lnTo>
                  <a:lnTo>
                    <a:pt x="1074344" y="663920"/>
                  </a:lnTo>
                  <a:lnTo>
                    <a:pt x="1100043" y="677924"/>
                  </a:lnTo>
                  <a:lnTo>
                    <a:pt x="1146772" y="624689"/>
                  </a:lnTo>
                  <a:lnTo>
                    <a:pt x="1186004" y="615635"/>
                  </a:lnTo>
                  <a:lnTo>
                    <a:pt x="1237307" y="621671"/>
                  </a:lnTo>
                  <a:lnTo>
                    <a:pt x="1270503" y="609600"/>
                  </a:lnTo>
                  <a:lnTo>
                    <a:pt x="1390176" y="677287"/>
                  </a:lnTo>
                  <a:lnTo>
                    <a:pt x="1381761" y="353269"/>
                  </a:lnTo>
                  <a:lnTo>
                    <a:pt x="1362384" y="196260"/>
                  </a:lnTo>
                  <a:lnTo>
                    <a:pt x="1333877" y="90534"/>
                  </a:lnTo>
                  <a:lnTo>
                    <a:pt x="1312752" y="0"/>
                  </a:lnTo>
                  <a:lnTo>
                    <a:pt x="742384" y="45267"/>
                  </a:lnTo>
                  <a:lnTo>
                    <a:pt x="0" y="51303"/>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3" name="Freeform 22"/>
            <p:cNvSpPr>
              <a:spLocks noChangeAspect="1"/>
            </p:cNvSpPr>
            <p:nvPr/>
          </p:nvSpPr>
          <p:spPr>
            <a:xfrm>
              <a:off x="5225342" y="4019374"/>
              <a:ext cx="776967" cy="767110"/>
            </a:xfrm>
            <a:custGeom>
              <a:avLst/>
              <a:gdLst>
                <a:gd name="connsiteX0" fmla="*/ 0 w 751437"/>
                <a:gd name="connsiteY0" fmla="*/ 75445 h 742384"/>
                <a:gd name="connsiteX1" fmla="*/ 36213 w 751437"/>
                <a:gd name="connsiteY1" fmla="*/ 347049 h 742384"/>
                <a:gd name="connsiteX2" fmla="*/ 42249 w 751437"/>
                <a:gd name="connsiteY2" fmla="*/ 633742 h 742384"/>
                <a:gd name="connsiteX3" fmla="*/ 96570 w 751437"/>
                <a:gd name="connsiteY3" fmla="*/ 618653 h 742384"/>
                <a:gd name="connsiteX4" fmla="*/ 114677 w 751437"/>
                <a:gd name="connsiteY4" fmla="*/ 636760 h 742384"/>
                <a:gd name="connsiteX5" fmla="*/ 123730 w 751437"/>
                <a:gd name="connsiteY5" fmla="*/ 742384 h 742384"/>
                <a:gd name="connsiteX6" fmla="*/ 407405 w 751437"/>
                <a:gd name="connsiteY6" fmla="*/ 712206 h 742384"/>
                <a:gd name="connsiteX7" fmla="*/ 579421 w 751437"/>
                <a:gd name="connsiteY7" fmla="*/ 685045 h 742384"/>
                <a:gd name="connsiteX8" fmla="*/ 588475 w 751437"/>
                <a:gd name="connsiteY8" fmla="*/ 700134 h 742384"/>
                <a:gd name="connsiteX9" fmla="*/ 597528 w 751437"/>
                <a:gd name="connsiteY9" fmla="*/ 597528 h 742384"/>
                <a:gd name="connsiteX10" fmla="*/ 573386 w 751437"/>
                <a:gd name="connsiteY10" fmla="*/ 537172 h 742384"/>
                <a:gd name="connsiteX11" fmla="*/ 594510 w 751437"/>
                <a:gd name="connsiteY11" fmla="*/ 473798 h 742384"/>
                <a:gd name="connsiteX12" fmla="*/ 642796 w 751437"/>
                <a:gd name="connsiteY12" fmla="*/ 395334 h 742384"/>
                <a:gd name="connsiteX13" fmla="*/ 651849 w 751437"/>
                <a:gd name="connsiteY13" fmla="*/ 365156 h 742384"/>
                <a:gd name="connsiteX14" fmla="*/ 648831 w 751437"/>
                <a:gd name="connsiteY14" fmla="*/ 341014 h 742384"/>
                <a:gd name="connsiteX15" fmla="*/ 691081 w 751437"/>
                <a:gd name="connsiteY15" fmla="*/ 274622 h 742384"/>
                <a:gd name="connsiteX16" fmla="*/ 700134 w 751437"/>
                <a:gd name="connsiteY16" fmla="*/ 223319 h 742384"/>
                <a:gd name="connsiteX17" fmla="*/ 694099 w 751437"/>
                <a:gd name="connsiteY17" fmla="*/ 205212 h 742384"/>
                <a:gd name="connsiteX18" fmla="*/ 727295 w 751437"/>
                <a:gd name="connsiteY18" fmla="*/ 172016 h 742384"/>
                <a:gd name="connsiteX19" fmla="*/ 718241 w 751437"/>
                <a:gd name="connsiteY19" fmla="*/ 141837 h 742384"/>
                <a:gd name="connsiteX20" fmla="*/ 751437 w 751437"/>
                <a:gd name="connsiteY20" fmla="*/ 72427 h 742384"/>
                <a:gd name="connsiteX21" fmla="*/ 685045 w 751437"/>
                <a:gd name="connsiteY21" fmla="*/ 72427 h 742384"/>
                <a:gd name="connsiteX22" fmla="*/ 660903 w 751437"/>
                <a:gd name="connsiteY22" fmla="*/ 57338 h 742384"/>
                <a:gd name="connsiteX23" fmla="*/ 669956 w 751437"/>
                <a:gd name="connsiteY23" fmla="*/ 0 h 742384"/>
                <a:gd name="connsiteX24" fmla="*/ 669956 w 751437"/>
                <a:gd name="connsiteY24" fmla="*/ 0 h 742384"/>
                <a:gd name="connsiteX25" fmla="*/ 322906 w 751437"/>
                <a:gd name="connsiteY25" fmla="*/ 30178 h 742384"/>
                <a:gd name="connsiteX26" fmla="*/ 162962 w 751437"/>
                <a:gd name="connsiteY26" fmla="*/ 48285 h 742384"/>
                <a:gd name="connsiteX27" fmla="*/ 0 w 751437"/>
                <a:gd name="connsiteY27" fmla="*/ 75445 h 742384"/>
                <a:gd name="connsiteX0" fmla="*/ 0 w 751437"/>
                <a:gd name="connsiteY0" fmla="*/ 75445 h 742384"/>
                <a:gd name="connsiteX1" fmla="*/ 36213 w 751437"/>
                <a:gd name="connsiteY1" fmla="*/ 347049 h 742384"/>
                <a:gd name="connsiteX2" fmla="*/ 42249 w 751437"/>
                <a:gd name="connsiteY2" fmla="*/ 633742 h 742384"/>
                <a:gd name="connsiteX3" fmla="*/ 54809 w 751437"/>
                <a:gd name="connsiteY3" fmla="*/ 644618 h 742384"/>
                <a:gd name="connsiteX4" fmla="*/ 96570 w 751437"/>
                <a:gd name="connsiteY4" fmla="*/ 618653 h 742384"/>
                <a:gd name="connsiteX5" fmla="*/ 114677 w 751437"/>
                <a:gd name="connsiteY5" fmla="*/ 636760 h 742384"/>
                <a:gd name="connsiteX6" fmla="*/ 123730 w 751437"/>
                <a:gd name="connsiteY6" fmla="*/ 742384 h 742384"/>
                <a:gd name="connsiteX7" fmla="*/ 407405 w 751437"/>
                <a:gd name="connsiteY7" fmla="*/ 712206 h 742384"/>
                <a:gd name="connsiteX8" fmla="*/ 579421 w 751437"/>
                <a:gd name="connsiteY8" fmla="*/ 685045 h 742384"/>
                <a:gd name="connsiteX9" fmla="*/ 588475 w 751437"/>
                <a:gd name="connsiteY9" fmla="*/ 700134 h 742384"/>
                <a:gd name="connsiteX10" fmla="*/ 597528 w 751437"/>
                <a:gd name="connsiteY10" fmla="*/ 597528 h 742384"/>
                <a:gd name="connsiteX11" fmla="*/ 573386 w 751437"/>
                <a:gd name="connsiteY11" fmla="*/ 537172 h 742384"/>
                <a:gd name="connsiteX12" fmla="*/ 594510 w 751437"/>
                <a:gd name="connsiteY12" fmla="*/ 473798 h 742384"/>
                <a:gd name="connsiteX13" fmla="*/ 642796 w 751437"/>
                <a:gd name="connsiteY13" fmla="*/ 395334 h 742384"/>
                <a:gd name="connsiteX14" fmla="*/ 651849 w 751437"/>
                <a:gd name="connsiteY14" fmla="*/ 365156 h 742384"/>
                <a:gd name="connsiteX15" fmla="*/ 648831 w 751437"/>
                <a:gd name="connsiteY15" fmla="*/ 341014 h 742384"/>
                <a:gd name="connsiteX16" fmla="*/ 691081 w 751437"/>
                <a:gd name="connsiteY16" fmla="*/ 274622 h 742384"/>
                <a:gd name="connsiteX17" fmla="*/ 700134 w 751437"/>
                <a:gd name="connsiteY17" fmla="*/ 223319 h 742384"/>
                <a:gd name="connsiteX18" fmla="*/ 694099 w 751437"/>
                <a:gd name="connsiteY18" fmla="*/ 205212 h 742384"/>
                <a:gd name="connsiteX19" fmla="*/ 727295 w 751437"/>
                <a:gd name="connsiteY19" fmla="*/ 172016 h 742384"/>
                <a:gd name="connsiteX20" fmla="*/ 718241 w 751437"/>
                <a:gd name="connsiteY20" fmla="*/ 141837 h 742384"/>
                <a:gd name="connsiteX21" fmla="*/ 751437 w 751437"/>
                <a:gd name="connsiteY21" fmla="*/ 72427 h 742384"/>
                <a:gd name="connsiteX22" fmla="*/ 685045 w 751437"/>
                <a:gd name="connsiteY22" fmla="*/ 72427 h 742384"/>
                <a:gd name="connsiteX23" fmla="*/ 660903 w 751437"/>
                <a:gd name="connsiteY23" fmla="*/ 57338 h 742384"/>
                <a:gd name="connsiteX24" fmla="*/ 669956 w 751437"/>
                <a:gd name="connsiteY24" fmla="*/ 0 h 742384"/>
                <a:gd name="connsiteX25" fmla="*/ 669956 w 751437"/>
                <a:gd name="connsiteY25" fmla="*/ 0 h 742384"/>
                <a:gd name="connsiteX26" fmla="*/ 322906 w 751437"/>
                <a:gd name="connsiteY26" fmla="*/ 30178 h 742384"/>
                <a:gd name="connsiteX27" fmla="*/ 162962 w 751437"/>
                <a:gd name="connsiteY27" fmla="*/ 48285 h 742384"/>
                <a:gd name="connsiteX28" fmla="*/ 0 w 751437"/>
                <a:gd name="connsiteY28" fmla="*/ 75445 h 742384"/>
                <a:gd name="connsiteX0" fmla="*/ 0 w 751437"/>
                <a:gd name="connsiteY0" fmla="*/ 75445 h 742384"/>
                <a:gd name="connsiteX1" fmla="*/ 36213 w 751437"/>
                <a:gd name="connsiteY1" fmla="*/ 347049 h 742384"/>
                <a:gd name="connsiteX2" fmla="*/ 42249 w 751437"/>
                <a:gd name="connsiteY2" fmla="*/ 633742 h 742384"/>
                <a:gd name="connsiteX3" fmla="*/ 54809 w 751437"/>
                <a:gd name="connsiteY3" fmla="*/ 644618 h 742384"/>
                <a:gd name="connsiteX4" fmla="*/ 91803 w 751437"/>
                <a:gd name="connsiteY4" fmla="*/ 628191 h 742384"/>
                <a:gd name="connsiteX5" fmla="*/ 114677 w 751437"/>
                <a:gd name="connsiteY5" fmla="*/ 636760 h 742384"/>
                <a:gd name="connsiteX6" fmla="*/ 123730 w 751437"/>
                <a:gd name="connsiteY6" fmla="*/ 742384 h 742384"/>
                <a:gd name="connsiteX7" fmla="*/ 407405 w 751437"/>
                <a:gd name="connsiteY7" fmla="*/ 712206 h 742384"/>
                <a:gd name="connsiteX8" fmla="*/ 579421 w 751437"/>
                <a:gd name="connsiteY8" fmla="*/ 685045 h 742384"/>
                <a:gd name="connsiteX9" fmla="*/ 588475 w 751437"/>
                <a:gd name="connsiteY9" fmla="*/ 700134 h 742384"/>
                <a:gd name="connsiteX10" fmla="*/ 597528 w 751437"/>
                <a:gd name="connsiteY10" fmla="*/ 597528 h 742384"/>
                <a:gd name="connsiteX11" fmla="*/ 573386 w 751437"/>
                <a:gd name="connsiteY11" fmla="*/ 537172 h 742384"/>
                <a:gd name="connsiteX12" fmla="*/ 594510 w 751437"/>
                <a:gd name="connsiteY12" fmla="*/ 473798 h 742384"/>
                <a:gd name="connsiteX13" fmla="*/ 642796 w 751437"/>
                <a:gd name="connsiteY13" fmla="*/ 395334 h 742384"/>
                <a:gd name="connsiteX14" fmla="*/ 651849 w 751437"/>
                <a:gd name="connsiteY14" fmla="*/ 365156 h 742384"/>
                <a:gd name="connsiteX15" fmla="*/ 648831 w 751437"/>
                <a:gd name="connsiteY15" fmla="*/ 341014 h 742384"/>
                <a:gd name="connsiteX16" fmla="*/ 691081 w 751437"/>
                <a:gd name="connsiteY16" fmla="*/ 274622 h 742384"/>
                <a:gd name="connsiteX17" fmla="*/ 700134 w 751437"/>
                <a:gd name="connsiteY17" fmla="*/ 223319 h 742384"/>
                <a:gd name="connsiteX18" fmla="*/ 694099 w 751437"/>
                <a:gd name="connsiteY18" fmla="*/ 205212 h 742384"/>
                <a:gd name="connsiteX19" fmla="*/ 727295 w 751437"/>
                <a:gd name="connsiteY19" fmla="*/ 172016 h 742384"/>
                <a:gd name="connsiteX20" fmla="*/ 718241 w 751437"/>
                <a:gd name="connsiteY20" fmla="*/ 141837 h 742384"/>
                <a:gd name="connsiteX21" fmla="*/ 751437 w 751437"/>
                <a:gd name="connsiteY21" fmla="*/ 72427 h 742384"/>
                <a:gd name="connsiteX22" fmla="*/ 685045 w 751437"/>
                <a:gd name="connsiteY22" fmla="*/ 72427 h 742384"/>
                <a:gd name="connsiteX23" fmla="*/ 660903 w 751437"/>
                <a:gd name="connsiteY23" fmla="*/ 57338 h 742384"/>
                <a:gd name="connsiteX24" fmla="*/ 669956 w 751437"/>
                <a:gd name="connsiteY24" fmla="*/ 0 h 742384"/>
                <a:gd name="connsiteX25" fmla="*/ 669956 w 751437"/>
                <a:gd name="connsiteY25" fmla="*/ 0 h 742384"/>
                <a:gd name="connsiteX26" fmla="*/ 322906 w 751437"/>
                <a:gd name="connsiteY26" fmla="*/ 30178 h 742384"/>
                <a:gd name="connsiteX27" fmla="*/ 162962 w 751437"/>
                <a:gd name="connsiteY27" fmla="*/ 48285 h 742384"/>
                <a:gd name="connsiteX28" fmla="*/ 0 w 751437"/>
                <a:gd name="connsiteY28" fmla="*/ 75445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51437" h="742384">
                  <a:moveTo>
                    <a:pt x="0" y="75445"/>
                  </a:moveTo>
                  <a:lnTo>
                    <a:pt x="36213" y="347049"/>
                  </a:lnTo>
                  <a:lnTo>
                    <a:pt x="42249" y="633742"/>
                  </a:lnTo>
                  <a:cubicBezTo>
                    <a:pt x="44847" y="632598"/>
                    <a:pt x="52211" y="645762"/>
                    <a:pt x="54809" y="644618"/>
                  </a:cubicBezTo>
                  <a:lnTo>
                    <a:pt x="91803" y="628191"/>
                  </a:lnTo>
                  <a:lnTo>
                    <a:pt x="114677" y="636760"/>
                  </a:lnTo>
                  <a:lnTo>
                    <a:pt x="123730" y="742384"/>
                  </a:lnTo>
                  <a:lnTo>
                    <a:pt x="407405" y="712206"/>
                  </a:lnTo>
                  <a:lnTo>
                    <a:pt x="579421" y="685045"/>
                  </a:lnTo>
                  <a:lnTo>
                    <a:pt x="588475" y="700134"/>
                  </a:lnTo>
                  <a:lnTo>
                    <a:pt x="597528" y="597528"/>
                  </a:lnTo>
                  <a:lnTo>
                    <a:pt x="573386" y="537172"/>
                  </a:lnTo>
                  <a:lnTo>
                    <a:pt x="594510" y="473798"/>
                  </a:lnTo>
                  <a:lnTo>
                    <a:pt x="642796" y="395334"/>
                  </a:lnTo>
                  <a:lnTo>
                    <a:pt x="651849" y="365156"/>
                  </a:lnTo>
                  <a:lnTo>
                    <a:pt x="648831" y="341014"/>
                  </a:lnTo>
                  <a:lnTo>
                    <a:pt x="691081" y="274622"/>
                  </a:lnTo>
                  <a:lnTo>
                    <a:pt x="700134" y="223319"/>
                  </a:lnTo>
                  <a:lnTo>
                    <a:pt x="694099" y="205212"/>
                  </a:lnTo>
                  <a:lnTo>
                    <a:pt x="727295" y="172016"/>
                  </a:lnTo>
                  <a:lnTo>
                    <a:pt x="718241" y="141837"/>
                  </a:lnTo>
                  <a:lnTo>
                    <a:pt x="751437" y="72427"/>
                  </a:lnTo>
                  <a:lnTo>
                    <a:pt x="685045" y="72427"/>
                  </a:lnTo>
                  <a:lnTo>
                    <a:pt x="660903" y="57338"/>
                  </a:lnTo>
                  <a:lnTo>
                    <a:pt x="669956" y="0"/>
                  </a:lnTo>
                  <a:lnTo>
                    <a:pt x="669956" y="0"/>
                  </a:lnTo>
                  <a:lnTo>
                    <a:pt x="322906" y="30178"/>
                  </a:lnTo>
                  <a:lnTo>
                    <a:pt x="162962" y="48285"/>
                  </a:lnTo>
                  <a:lnTo>
                    <a:pt x="0" y="75445"/>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4" name="Freeform 23"/>
            <p:cNvSpPr>
              <a:spLocks noChangeAspect="1"/>
            </p:cNvSpPr>
            <p:nvPr/>
          </p:nvSpPr>
          <p:spPr>
            <a:xfrm>
              <a:off x="5801907" y="4242772"/>
              <a:ext cx="546997" cy="1003649"/>
            </a:xfrm>
            <a:custGeom>
              <a:avLst/>
              <a:gdLst>
                <a:gd name="connsiteX0" fmla="*/ 132784 w 528118"/>
                <a:gd name="connsiteY0" fmla="*/ 54321 h 968721"/>
                <a:gd name="connsiteX1" fmla="*/ 87516 w 528118"/>
                <a:gd name="connsiteY1" fmla="*/ 126748 h 968721"/>
                <a:gd name="connsiteX2" fmla="*/ 93552 w 528118"/>
                <a:gd name="connsiteY2" fmla="*/ 162962 h 968721"/>
                <a:gd name="connsiteX3" fmla="*/ 30178 w 528118"/>
                <a:gd name="connsiteY3" fmla="*/ 265568 h 968721"/>
                <a:gd name="connsiteX4" fmla="*/ 9053 w 528118"/>
                <a:gd name="connsiteY4" fmla="*/ 322907 h 968721"/>
                <a:gd name="connsiteX5" fmla="*/ 36213 w 528118"/>
                <a:gd name="connsiteY5" fmla="*/ 392317 h 968721"/>
                <a:gd name="connsiteX6" fmla="*/ 42249 w 528118"/>
                <a:gd name="connsiteY6" fmla="*/ 494923 h 968721"/>
                <a:gd name="connsiteX7" fmla="*/ 63374 w 528118"/>
                <a:gd name="connsiteY7" fmla="*/ 600546 h 968721"/>
                <a:gd name="connsiteX8" fmla="*/ 39231 w 528118"/>
                <a:gd name="connsiteY8" fmla="*/ 621671 h 968721"/>
                <a:gd name="connsiteX9" fmla="*/ 54320 w 528118"/>
                <a:gd name="connsiteY9" fmla="*/ 669956 h 968721"/>
                <a:gd name="connsiteX10" fmla="*/ 27160 w 528118"/>
                <a:gd name="connsiteY10" fmla="*/ 703152 h 968721"/>
                <a:gd name="connsiteX11" fmla="*/ 21124 w 528118"/>
                <a:gd name="connsiteY11" fmla="*/ 718242 h 968721"/>
                <a:gd name="connsiteX12" fmla="*/ 3017 w 528118"/>
                <a:gd name="connsiteY12" fmla="*/ 742384 h 968721"/>
                <a:gd name="connsiteX13" fmla="*/ 0 w 528118"/>
                <a:gd name="connsiteY13" fmla="*/ 838954 h 968721"/>
                <a:gd name="connsiteX14" fmla="*/ 3017 w 528118"/>
                <a:gd name="connsiteY14" fmla="*/ 851026 h 968721"/>
                <a:gd name="connsiteX15" fmla="*/ 238407 w 528118"/>
                <a:gd name="connsiteY15" fmla="*/ 826883 h 968721"/>
                <a:gd name="connsiteX16" fmla="*/ 280657 w 528118"/>
                <a:gd name="connsiteY16" fmla="*/ 817830 h 968721"/>
                <a:gd name="connsiteX17" fmla="*/ 298764 w 528118"/>
                <a:gd name="connsiteY17" fmla="*/ 838954 h 968721"/>
                <a:gd name="connsiteX18" fmla="*/ 301782 w 528118"/>
                <a:gd name="connsiteY18" fmla="*/ 866115 h 968721"/>
                <a:gd name="connsiteX19" fmla="*/ 298764 w 528118"/>
                <a:gd name="connsiteY19" fmla="*/ 902329 h 968721"/>
                <a:gd name="connsiteX20" fmla="*/ 325924 w 528118"/>
                <a:gd name="connsiteY20" fmla="*/ 923453 h 968721"/>
                <a:gd name="connsiteX21" fmla="*/ 334978 w 528118"/>
                <a:gd name="connsiteY21" fmla="*/ 962685 h 968721"/>
                <a:gd name="connsiteX22" fmla="*/ 347049 w 528118"/>
                <a:gd name="connsiteY22" fmla="*/ 968721 h 968721"/>
                <a:gd name="connsiteX23" fmla="*/ 425512 w 528118"/>
                <a:gd name="connsiteY23" fmla="*/ 917418 h 968721"/>
                <a:gd name="connsiteX24" fmla="*/ 446637 w 528118"/>
                <a:gd name="connsiteY24" fmla="*/ 911382 h 968721"/>
                <a:gd name="connsiteX25" fmla="*/ 476815 w 528118"/>
                <a:gd name="connsiteY25" fmla="*/ 905346 h 968721"/>
                <a:gd name="connsiteX26" fmla="*/ 506994 w 528118"/>
                <a:gd name="connsiteY26" fmla="*/ 914400 h 968721"/>
                <a:gd name="connsiteX27" fmla="*/ 528118 w 528118"/>
                <a:gd name="connsiteY27" fmla="*/ 887240 h 968721"/>
                <a:gd name="connsiteX28" fmla="*/ 494922 w 528118"/>
                <a:gd name="connsiteY28" fmla="*/ 488887 h 968721"/>
                <a:gd name="connsiteX29" fmla="*/ 485869 w 528118"/>
                <a:gd name="connsiteY29" fmla="*/ 277640 h 968721"/>
                <a:gd name="connsiteX30" fmla="*/ 455691 w 528118"/>
                <a:gd name="connsiteY30" fmla="*/ 0 h 968721"/>
                <a:gd name="connsiteX31" fmla="*/ 446637 w 528118"/>
                <a:gd name="connsiteY31" fmla="*/ 15089 h 968721"/>
                <a:gd name="connsiteX32" fmla="*/ 404388 w 528118"/>
                <a:gd name="connsiteY32" fmla="*/ 12071 h 968721"/>
                <a:gd name="connsiteX33" fmla="*/ 132784 w 528118"/>
                <a:gd name="connsiteY33" fmla="*/ 54321 h 968721"/>
                <a:gd name="connsiteX0" fmla="*/ 132784 w 528118"/>
                <a:gd name="connsiteY0" fmla="*/ 54321 h 968721"/>
                <a:gd name="connsiteX1" fmla="*/ 87516 w 528118"/>
                <a:gd name="connsiteY1" fmla="*/ 126748 h 968721"/>
                <a:gd name="connsiteX2" fmla="*/ 93552 w 528118"/>
                <a:gd name="connsiteY2" fmla="*/ 162962 h 968721"/>
                <a:gd name="connsiteX3" fmla="*/ 30178 w 528118"/>
                <a:gd name="connsiteY3" fmla="*/ 265568 h 968721"/>
                <a:gd name="connsiteX4" fmla="*/ 9053 w 528118"/>
                <a:gd name="connsiteY4" fmla="*/ 322907 h 968721"/>
                <a:gd name="connsiteX5" fmla="*/ 36213 w 528118"/>
                <a:gd name="connsiteY5" fmla="*/ 392317 h 968721"/>
                <a:gd name="connsiteX6" fmla="*/ 42249 w 528118"/>
                <a:gd name="connsiteY6" fmla="*/ 494923 h 968721"/>
                <a:gd name="connsiteX7" fmla="*/ 49101 w 528118"/>
                <a:gd name="connsiteY7" fmla="*/ 593411 h 968721"/>
                <a:gd name="connsiteX8" fmla="*/ 39231 w 528118"/>
                <a:gd name="connsiteY8" fmla="*/ 621671 h 968721"/>
                <a:gd name="connsiteX9" fmla="*/ 54320 w 528118"/>
                <a:gd name="connsiteY9" fmla="*/ 669956 h 968721"/>
                <a:gd name="connsiteX10" fmla="*/ 27160 w 528118"/>
                <a:gd name="connsiteY10" fmla="*/ 703152 h 968721"/>
                <a:gd name="connsiteX11" fmla="*/ 21124 w 528118"/>
                <a:gd name="connsiteY11" fmla="*/ 718242 h 968721"/>
                <a:gd name="connsiteX12" fmla="*/ 3017 w 528118"/>
                <a:gd name="connsiteY12" fmla="*/ 742384 h 968721"/>
                <a:gd name="connsiteX13" fmla="*/ 0 w 528118"/>
                <a:gd name="connsiteY13" fmla="*/ 838954 h 968721"/>
                <a:gd name="connsiteX14" fmla="*/ 3017 w 528118"/>
                <a:gd name="connsiteY14" fmla="*/ 851026 h 968721"/>
                <a:gd name="connsiteX15" fmla="*/ 238407 w 528118"/>
                <a:gd name="connsiteY15" fmla="*/ 826883 h 968721"/>
                <a:gd name="connsiteX16" fmla="*/ 280657 w 528118"/>
                <a:gd name="connsiteY16" fmla="*/ 817830 h 968721"/>
                <a:gd name="connsiteX17" fmla="*/ 298764 w 528118"/>
                <a:gd name="connsiteY17" fmla="*/ 838954 h 968721"/>
                <a:gd name="connsiteX18" fmla="*/ 301782 w 528118"/>
                <a:gd name="connsiteY18" fmla="*/ 866115 h 968721"/>
                <a:gd name="connsiteX19" fmla="*/ 298764 w 528118"/>
                <a:gd name="connsiteY19" fmla="*/ 902329 h 968721"/>
                <a:gd name="connsiteX20" fmla="*/ 325924 w 528118"/>
                <a:gd name="connsiteY20" fmla="*/ 923453 h 968721"/>
                <a:gd name="connsiteX21" fmla="*/ 334978 w 528118"/>
                <a:gd name="connsiteY21" fmla="*/ 962685 h 968721"/>
                <a:gd name="connsiteX22" fmla="*/ 347049 w 528118"/>
                <a:gd name="connsiteY22" fmla="*/ 968721 h 968721"/>
                <a:gd name="connsiteX23" fmla="*/ 425512 w 528118"/>
                <a:gd name="connsiteY23" fmla="*/ 917418 h 968721"/>
                <a:gd name="connsiteX24" fmla="*/ 446637 w 528118"/>
                <a:gd name="connsiteY24" fmla="*/ 911382 h 968721"/>
                <a:gd name="connsiteX25" fmla="*/ 476815 w 528118"/>
                <a:gd name="connsiteY25" fmla="*/ 905346 h 968721"/>
                <a:gd name="connsiteX26" fmla="*/ 506994 w 528118"/>
                <a:gd name="connsiteY26" fmla="*/ 914400 h 968721"/>
                <a:gd name="connsiteX27" fmla="*/ 528118 w 528118"/>
                <a:gd name="connsiteY27" fmla="*/ 887240 h 968721"/>
                <a:gd name="connsiteX28" fmla="*/ 494922 w 528118"/>
                <a:gd name="connsiteY28" fmla="*/ 488887 h 968721"/>
                <a:gd name="connsiteX29" fmla="*/ 485869 w 528118"/>
                <a:gd name="connsiteY29" fmla="*/ 277640 h 968721"/>
                <a:gd name="connsiteX30" fmla="*/ 455691 w 528118"/>
                <a:gd name="connsiteY30" fmla="*/ 0 h 968721"/>
                <a:gd name="connsiteX31" fmla="*/ 446637 w 528118"/>
                <a:gd name="connsiteY31" fmla="*/ 15089 h 968721"/>
                <a:gd name="connsiteX32" fmla="*/ 404388 w 528118"/>
                <a:gd name="connsiteY32" fmla="*/ 12071 h 968721"/>
                <a:gd name="connsiteX33" fmla="*/ 132784 w 528118"/>
                <a:gd name="connsiteY33" fmla="*/ 54321 h 96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28118" h="968721">
                  <a:moveTo>
                    <a:pt x="132784" y="54321"/>
                  </a:moveTo>
                  <a:lnTo>
                    <a:pt x="87516" y="126748"/>
                  </a:lnTo>
                  <a:lnTo>
                    <a:pt x="93552" y="162962"/>
                  </a:lnTo>
                  <a:lnTo>
                    <a:pt x="30178" y="265568"/>
                  </a:lnTo>
                  <a:lnTo>
                    <a:pt x="9053" y="322907"/>
                  </a:lnTo>
                  <a:lnTo>
                    <a:pt x="36213" y="392317"/>
                  </a:lnTo>
                  <a:lnTo>
                    <a:pt x="42249" y="494923"/>
                  </a:lnTo>
                  <a:lnTo>
                    <a:pt x="49101" y="593411"/>
                  </a:lnTo>
                  <a:lnTo>
                    <a:pt x="39231" y="621671"/>
                  </a:lnTo>
                  <a:lnTo>
                    <a:pt x="54320" y="669956"/>
                  </a:lnTo>
                  <a:lnTo>
                    <a:pt x="27160" y="703152"/>
                  </a:lnTo>
                  <a:lnTo>
                    <a:pt x="21124" y="718242"/>
                  </a:lnTo>
                  <a:lnTo>
                    <a:pt x="3017" y="742384"/>
                  </a:lnTo>
                  <a:cubicBezTo>
                    <a:pt x="2011" y="774574"/>
                    <a:pt x="1006" y="806764"/>
                    <a:pt x="0" y="838954"/>
                  </a:cubicBezTo>
                  <a:lnTo>
                    <a:pt x="3017" y="851026"/>
                  </a:lnTo>
                  <a:lnTo>
                    <a:pt x="238407" y="826883"/>
                  </a:lnTo>
                  <a:lnTo>
                    <a:pt x="280657" y="817830"/>
                  </a:lnTo>
                  <a:lnTo>
                    <a:pt x="298764" y="838954"/>
                  </a:lnTo>
                  <a:lnTo>
                    <a:pt x="301782" y="866115"/>
                  </a:lnTo>
                  <a:lnTo>
                    <a:pt x="298764" y="902329"/>
                  </a:lnTo>
                  <a:lnTo>
                    <a:pt x="325924" y="923453"/>
                  </a:lnTo>
                  <a:lnTo>
                    <a:pt x="334978" y="962685"/>
                  </a:lnTo>
                  <a:lnTo>
                    <a:pt x="347049" y="968721"/>
                  </a:lnTo>
                  <a:lnTo>
                    <a:pt x="425512" y="917418"/>
                  </a:lnTo>
                  <a:lnTo>
                    <a:pt x="446637" y="911382"/>
                  </a:lnTo>
                  <a:lnTo>
                    <a:pt x="476815" y="905346"/>
                  </a:lnTo>
                  <a:lnTo>
                    <a:pt x="506994" y="914400"/>
                  </a:lnTo>
                  <a:lnTo>
                    <a:pt x="528118" y="887240"/>
                  </a:lnTo>
                  <a:lnTo>
                    <a:pt x="494922" y="488887"/>
                  </a:lnTo>
                  <a:lnTo>
                    <a:pt x="485869" y="277640"/>
                  </a:lnTo>
                  <a:lnTo>
                    <a:pt x="455691" y="0"/>
                  </a:lnTo>
                  <a:lnTo>
                    <a:pt x="446637" y="15089"/>
                  </a:lnTo>
                  <a:lnTo>
                    <a:pt x="404388" y="12071"/>
                  </a:lnTo>
                  <a:lnTo>
                    <a:pt x="132784" y="54321"/>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5" name="Freeform 24"/>
            <p:cNvSpPr>
              <a:spLocks noChangeAspect="1"/>
            </p:cNvSpPr>
            <p:nvPr/>
          </p:nvSpPr>
          <p:spPr>
            <a:xfrm>
              <a:off x="4974019" y="3244050"/>
              <a:ext cx="1128490" cy="859098"/>
            </a:xfrm>
            <a:custGeom>
              <a:avLst/>
              <a:gdLst>
                <a:gd name="connsiteX0" fmla="*/ 0 w 1089433"/>
                <a:gd name="connsiteY0" fmla="*/ 63374 h 826883"/>
                <a:gd name="connsiteX1" fmla="*/ 57338 w 1089433"/>
                <a:gd name="connsiteY1" fmla="*/ 159945 h 826883"/>
                <a:gd name="connsiteX2" fmla="*/ 117695 w 1089433"/>
                <a:gd name="connsiteY2" fmla="*/ 202194 h 826883"/>
                <a:gd name="connsiteX3" fmla="*/ 120713 w 1089433"/>
                <a:gd name="connsiteY3" fmla="*/ 262550 h 826883"/>
                <a:gd name="connsiteX4" fmla="*/ 193140 w 1089433"/>
                <a:gd name="connsiteY4" fmla="*/ 331960 h 826883"/>
                <a:gd name="connsiteX5" fmla="*/ 214265 w 1089433"/>
                <a:gd name="connsiteY5" fmla="*/ 721259 h 826883"/>
                <a:gd name="connsiteX6" fmla="*/ 247461 w 1089433"/>
                <a:gd name="connsiteY6" fmla="*/ 826883 h 826883"/>
                <a:gd name="connsiteX7" fmla="*/ 905346 w 1089433"/>
                <a:gd name="connsiteY7" fmla="*/ 754455 h 826883"/>
                <a:gd name="connsiteX8" fmla="*/ 908364 w 1089433"/>
                <a:gd name="connsiteY8" fmla="*/ 805758 h 826883"/>
                <a:gd name="connsiteX9" fmla="*/ 932507 w 1089433"/>
                <a:gd name="connsiteY9" fmla="*/ 823865 h 826883"/>
                <a:gd name="connsiteX10" fmla="*/ 989845 w 1089433"/>
                <a:gd name="connsiteY10" fmla="*/ 823865 h 826883"/>
                <a:gd name="connsiteX11" fmla="*/ 998899 w 1089433"/>
                <a:gd name="connsiteY11" fmla="*/ 799723 h 826883"/>
                <a:gd name="connsiteX12" fmla="*/ 995881 w 1089433"/>
                <a:gd name="connsiteY12" fmla="*/ 772562 h 826883"/>
                <a:gd name="connsiteX13" fmla="*/ 1029077 w 1089433"/>
                <a:gd name="connsiteY13" fmla="*/ 700135 h 826883"/>
                <a:gd name="connsiteX14" fmla="*/ 1056237 w 1089433"/>
                <a:gd name="connsiteY14" fmla="*/ 675992 h 826883"/>
                <a:gd name="connsiteX15" fmla="*/ 1089433 w 1089433"/>
                <a:gd name="connsiteY15" fmla="*/ 682028 h 826883"/>
                <a:gd name="connsiteX16" fmla="*/ 1068309 w 1089433"/>
                <a:gd name="connsiteY16" fmla="*/ 648832 h 826883"/>
                <a:gd name="connsiteX17" fmla="*/ 1065291 w 1089433"/>
                <a:gd name="connsiteY17" fmla="*/ 597529 h 826883"/>
                <a:gd name="connsiteX18" fmla="*/ 1035113 w 1089433"/>
                <a:gd name="connsiteY18" fmla="*/ 588475 h 826883"/>
                <a:gd name="connsiteX19" fmla="*/ 1001917 w 1089433"/>
                <a:gd name="connsiteY19" fmla="*/ 576404 h 826883"/>
                <a:gd name="connsiteX20" fmla="*/ 977774 w 1089433"/>
                <a:gd name="connsiteY20" fmla="*/ 528119 h 826883"/>
                <a:gd name="connsiteX21" fmla="*/ 965703 w 1089433"/>
                <a:gd name="connsiteY21" fmla="*/ 479834 h 826883"/>
                <a:gd name="connsiteX22" fmla="*/ 935525 w 1089433"/>
                <a:gd name="connsiteY22" fmla="*/ 461727 h 826883"/>
                <a:gd name="connsiteX23" fmla="*/ 872150 w 1089433"/>
                <a:gd name="connsiteY23" fmla="*/ 422495 h 826883"/>
                <a:gd name="connsiteX24" fmla="*/ 829901 w 1089433"/>
                <a:gd name="connsiteY24" fmla="*/ 356103 h 826883"/>
                <a:gd name="connsiteX25" fmla="*/ 838954 w 1089433"/>
                <a:gd name="connsiteY25" fmla="*/ 328943 h 826883"/>
                <a:gd name="connsiteX26" fmla="*/ 866115 w 1089433"/>
                <a:gd name="connsiteY26" fmla="*/ 301782 h 826883"/>
                <a:gd name="connsiteX27" fmla="*/ 817830 w 1089433"/>
                <a:gd name="connsiteY27" fmla="*/ 256515 h 826883"/>
                <a:gd name="connsiteX28" fmla="*/ 805758 w 1089433"/>
                <a:gd name="connsiteY28" fmla="*/ 271604 h 826883"/>
                <a:gd name="connsiteX29" fmla="*/ 787651 w 1089433"/>
                <a:gd name="connsiteY29" fmla="*/ 277640 h 826883"/>
                <a:gd name="connsiteX30" fmla="*/ 766527 w 1089433"/>
                <a:gd name="connsiteY30" fmla="*/ 241426 h 826883"/>
                <a:gd name="connsiteX31" fmla="*/ 745402 w 1089433"/>
                <a:gd name="connsiteY31" fmla="*/ 181069 h 826883"/>
                <a:gd name="connsiteX32" fmla="*/ 712206 w 1089433"/>
                <a:gd name="connsiteY32" fmla="*/ 168998 h 826883"/>
                <a:gd name="connsiteX33" fmla="*/ 675992 w 1089433"/>
                <a:gd name="connsiteY33" fmla="*/ 156927 h 826883"/>
                <a:gd name="connsiteX34" fmla="*/ 657885 w 1089433"/>
                <a:gd name="connsiteY34" fmla="*/ 141838 h 826883"/>
                <a:gd name="connsiteX35" fmla="*/ 648831 w 1089433"/>
                <a:gd name="connsiteY35" fmla="*/ 90535 h 826883"/>
                <a:gd name="connsiteX36" fmla="*/ 639778 w 1089433"/>
                <a:gd name="connsiteY36" fmla="*/ 57339 h 826883"/>
                <a:gd name="connsiteX37" fmla="*/ 633742 w 1089433"/>
                <a:gd name="connsiteY37" fmla="*/ 24143 h 826883"/>
                <a:gd name="connsiteX38" fmla="*/ 576404 w 1089433"/>
                <a:gd name="connsiteY38" fmla="*/ 0 h 826883"/>
                <a:gd name="connsiteX39" fmla="*/ 0 w 1089433"/>
                <a:gd name="connsiteY39" fmla="*/ 63374 h 826883"/>
                <a:gd name="connsiteX0" fmla="*/ 0 w 1089433"/>
                <a:gd name="connsiteY0" fmla="*/ 63374 h 829264"/>
                <a:gd name="connsiteX1" fmla="*/ 57338 w 1089433"/>
                <a:gd name="connsiteY1" fmla="*/ 159945 h 829264"/>
                <a:gd name="connsiteX2" fmla="*/ 117695 w 1089433"/>
                <a:gd name="connsiteY2" fmla="*/ 202194 h 829264"/>
                <a:gd name="connsiteX3" fmla="*/ 120713 w 1089433"/>
                <a:gd name="connsiteY3" fmla="*/ 262550 h 829264"/>
                <a:gd name="connsiteX4" fmla="*/ 193140 w 1089433"/>
                <a:gd name="connsiteY4" fmla="*/ 331960 h 829264"/>
                <a:gd name="connsiteX5" fmla="*/ 214265 w 1089433"/>
                <a:gd name="connsiteY5" fmla="*/ 721259 h 829264"/>
                <a:gd name="connsiteX6" fmla="*/ 235568 w 1089433"/>
                <a:gd name="connsiteY6" fmla="*/ 829264 h 829264"/>
                <a:gd name="connsiteX7" fmla="*/ 905346 w 1089433"/>
                <a:gd name="connsiteY7" fmla="*/ 754455 h 829264"/>
                <a:gd name="connsiteX8" fmla="*/ 908364 w 1089433"/>
                <a:gd name="connsiteY8" fmla="*/ 805758 h 829264"/>
                <a:gd name="connsiteX9" fmla="*/ 932507 w 1089433"/>
                <a:gd name="connsiteY9" fmla="*/ 823865 h 829264"/>
                <a:gd name="connsiteX10" fmla="*/ 989845 w 1089433"/>
                <a:gd name="connsiteY10" fmla="*/ 823865 h 829264"/>
                <a:gd name="connsiteX11" fmla="*/ 998899 w 1089433"/>
                <a:gd name="connsiteY11" fmla="*/ 799723 h 829264"/>
                <a:gd name="connsiteX12" fmla="*/ 995881 w 1089433"/>
                <a:gd name="connsiteY12" fmla="*/ 772562 h 829264"/>
                <a:gd name="connsiteX13" fmla="*/ 1029077 w 1089433"/>
                <a:gd name="connsiteY13" fmla="*/ 700135 h 829264"/>
                <a:gd name="connsiteX14" fmla="*/ 1056237 w 1089433"/>
                <a:gd name="connsiteY14" fmla="*/ 675992 h 829264"/>
                <a:gd name="connsiteX15" fmla="*/ 1089433 w 1089433"/>
                <a:gd name="connsiteY15" fmla="*/ 682028 h 829264"/>
                <a:gd name="connsiteX16" fmla="*/ 1068309 w 1089433"/>
                <a:gd name="connsiteY16" fmla="*/ 648832 h 829264"/>
                <a:gd name="connsiteX17" fmla="*/ 1065291 w 1089433"/>
                <a:gd name="connsiteY17" fmla="*/ 597529 h 829264"/>
                <a:gd name="connsiteX18" fmla="*/ 1035113 w 1089433"/>
                <a:gd name="connsiteY18" fmla="*/ 588475 h 829264"/>
                <a:gd name="connsiteX19" fmla="*/ 1001917 w 1089433"/>
                <a:gd name="connsiteY19" fmla="*/ 576404 h 829264"/>
                <a:gd name="connsiteX20" fmla="*/ 977774 w 1089433"/>
                <a:gd name="connsiteY20" fmla="*/ 528119 h 829264"/>
                <a:gd name="connsiteX21" fmla="*/ 965703 w 1089433"/>
                <a:gd name="connsiteY21" fmla="*/ 479834 h 829264"/>
                <a:gd name="connsiteX22" fmla="*/ 935525 w 1089433"/>
                <a:gd name="connsiteY22" fmla="*/ 461727 h 829264"/>
                <a:gd name="connsiteX23" fmla="*/ 872150 w 1089433"/>
                <a:gd name="connsiteY23" fmla="*/ 422495 h 829264"/>
                <a:gd name="connsiteX24" fmla="*/ 829901 w 1089433"/>
                <a:gd name="connsiteY24" fmla="*/ 356103 h 829264"/>
                <a:gd name="connsiteX25" fmla="*/ 838954 w 1089433"/>
                <a:gd name="connsiteY25" fmla="*/ 328943 h 829264"/>
                <a:gd name="connsiteX26" fmla="*/ 866115 w 1089433"/>
                <a:gd name="connsiteY26" fmla="*/ 301782 h 829264"/>
                <a:gd name="connsiteX27" fmla="*/ 817830 w 1089433"/>
                <a:gd name="connsiteY27" fmla="*/ 256515 h 829264"/>
                <a:gd name="connsiteX28" fmla="*/ 805758 w 1089433"/>
                <a:gd name="connsiteY28" fmla="*/ 271604 h 829264"/>
                <a:gd name="connsiteX29" fmla="*/ 787651 w 1089433"/>
                <a:gd name="connsiteY29" fmla="*/ 277640 h 829264"/>
                <a:gd name="connsiteX30" fmla="*/ 766527 w 1089433"/>
                <a:gd name="connsiteY30" fmla="*/ 241426 h 829264"/>
                <a:gd name="connsiteX31" fmla="*/ 745402 w 1089433"/>
                <a:gd name="connsiteY31" fmla="*/ 181069 h 829264"/>
                <a:gd name="connsiteX32" fmla="*/ 712206 w 1089433"/>
                <a:gd name="connsiteY32" fmla="*/ 168998 h 829264"/>
                <a:gd name="connsiteX33" fmla="*/ 675992 w 1089433"/>
                <a:gd name="connsiteY33" fmla="*/ 156927 h 829264"/>
                <a:gd name="connsiteX34" fmla="*/ 657885 w 1089433"/>
                <a:gd name="connsiteY34" fmla="*/ 141838 h 829264"/>
                <a:gd name="connsiteX35" fmla="*/ 648831 w 1089433"/>
                <a:gd name="connsiteY35" fmla="*/ 90535 h 829264"/>
                <a:gd name="connsiteX36" fmla="*/ 639778 w 1089433"/>
                <a:gd name="connsiteY36" fmla="*/ 57339 h 829264"/>
                <a:gd name="connsiteX37" fmla="*/ 633742 w 1089433"/>
                <a:gd name="connsiteY37" fmla="*/ 24143 h 829264"/>
                <a:gd name="connsiteX38" fmla="*/ 576404 w 1089433"/>
                <a:gd name="connsiteY38" fmla="*/ 0 h 829264"/>
                <a:gd name="connsiteX39" fmla="*/ 0 w 1089433"/>
                <a:gd name="connsiteY39" fmla="*/ 63374 h 829264"/>
                <a:gd name="connsiteX0" fmla="*/ 0 w 1089433"/>
                <a:gd name="connsiteY0" fmla="*/ 63374 h 829264"/>
                <a:gd name="connsiteX1" fmla="*/ 57338 w 1089433"/>
                <a:gd name="connsiteY1" fmla="*/ 159945 h 829264"/>
                <a:gd name="connsiteX2" fmla="*/ 117695 w 1089433"/>
                <a:gd name="connsiteY2" fmla="*/ 202194 h 829264"/>
                <a:gd name="connsiteX3" fmla="*/ 120713 w 1089433"/>
                <a:gd name="connsiteY3" fmla="*/ 262550 h 829264"/>
                <a:gd name="connsiteX4" fmla="*/ 193140 w 1089433"/>
                <a:gd name="connsiteY4" fmla="*/ 331960 h 829264"/>
                <a:gd name="connsiteX5" fmla="*/ 214265 w 1089433"/>
                <a:gd name="connsiteY5" fmla="*/ 721259 h 829264"/>
                <a:gd name="connsiteX6" fmla="*/ 235568 w 1089433"/>
                <a:gd name="connsiteY6" fmla="*/ 829264 h 829264"/>
                <a:gd name="connsiteX7" fmla="*/ 905346 w 1089433"/>
                <a:gd name="connsiteY7" fmla="*/ 754455 h 829264"/>
                <a:gd name="connsiteX8" fmla="*/ 908364 w 1089433"/>
                <a:gd name="connsiteY8" fmla="*/ 805758 h 829264"/>
                <a:gd name="connsiteX9" fmla="*/ 932507 w 1089433"/>
                <a:gd name="connsiteY9" fmla="*/ 823865 h 829264"/>
                <a:gd name="connsiteX10" fmla="*/ 989845 w 1089433"/>
                <a:gd name="connsiteY10" fmla="*/ 823865 h 829264"/>
                <a:gd name="connsiteX11" fmla="*/ 998899 w 1089433"/>
                <a:gd name="connsiteY11" fmla="*/ 799723 h 829264"/>
                <a:gd name="connsiteX12" fmla="*/ 995881 w 1089433"/>
                <a:gd name="connsiteY12" fmla="*/ 772562 h 829264"/>
                <a:gd name="connsiteX13" fmla="*/ 1029077 w 1089433"/>
                <a:gd name="connsiteY13" fmla="*/ 700135 h 829264"/>
                <a:gd name="connsiteX14" fmla="*/ 1060995 w 1089433"/>
                <a:gd name="connsiteY14" fmla="*/ 687895 h 829264"/>
                <a:gd name="connsiteX15" fmla="*/ 1089433 w 1089433"/>
                <a:gd name="connsiteY15" fmla="*/ 682028 h 829264"/>
                <a:gd name="connsiteX16" fmla="*/ 1068309 w 1089433"/>
                <a:gd name="connsiteY16" fmla="*/ 648832 h 829264"/>
                <a:gd name="connsiteX17" fmla="*/ 1065291 w 1089433"/>
                <a:gd name="connsiteY17" fmla="*/ 597529 h 829264"/>
                <a:gd name="connsiteX18" fmla="*/ 1035113 w 1089433"/>
                <a:gd name="connsiteY18" fmla="*/ 588475 h 829264"/>
                <a:gd name="connsiteX19" fmla="*/ 1001917 w 1089433"/>
                <a:gd name="connsiteY19" fmla="*/ 576404 h 829264"/>
                <a:gd name="connsiteX20" fmla="*/ 977774 w 1089433"/>
                <a:gd name="connsiteY20" fmla="*/ 528119 h 829264"/>
                <a:gd name="connsiteX21" fmla="*/ 965703 w 1089433"/>
                <a:gd name="connsiteY21" fmla="*/ 479834 h 829264"/>
                <a:gd name="connsiteX22" fmla="*/ 935525 w 1089433"/>
                <a:gd name="connsiteY22" fmla="*/ 461727 h 829264"/>
                <a:gd name="connsiteX23" fmla="*/ 872150 w 1089433"/>
                <a:gd name="connsiteY23" fmla="*/ 422495 h 829264"/>
                <a:gd name="connsiteX24" fmla="*/ 829901 w 1089433"/>
                <a:gd name="connsiteY24" fmla="*/ 356103 h 829264"/>
                <a:gd name="connsiteX25" fmla="*/ 838954 w 1089433"/>
                <a:gd name="connsiteY25" fmla="*/ 328943 h 829264"/>
                <a:gd name="connsiteX26" fmla="*/ 866115 w 1089433"/>
                <a:gd name="connsiteY26" fmla="*/ 301782 h 829264"/>
                <a:gd name="connsiteX27" fmla="*/ 817830 w 1089433"/>
                <a:gd name="connsiteY27" fmla="*/ 256515 h 829264"/>
                <a:gd name="connsiteX28" fmla="*/ 805758 w 1089433"/>
                <a:gd name="connsiteY28" fmla="*/ 271604 h 829264"/>
                <a:gd name="connsiteX29" fmla="*/ 787651 w 1089433"/>
                <a:gd name="connsiteY29" fmla="*/ 277640 h 829264"/>
                <a:gd name="connsiteX30" fmla="*/ 766527 w 1089433"/>
                <a:gd name="connsiteY30" fmla="*/ 241426 h 829264"/>
                <a:gd name="connsiteX31" fmla="*/ 745402 w 1089433"/>
                <a:gd name="connsiteY31" fmla="*/ 181069 h 829264"/>
                <a:gd name="connsiteX32" fmla="*/ 712206 w 1089433"/>
                <a:gd name="connsiteY32" fmla="*/ 168998 h 829264"/>
                <a:gd name="connsiteX33" fmla="*/ 675992 w 1089433"/>
                <a:gd name="connsiteY33" fmla="*/ 156927 h 829264"/>
                <a:gd name="connsiteX34" fmla="*/ 657885 w 1089433"/>
                <a:gd name="connsiteY34" fmla="*/ 141838 h 829264"/>
                <a:gd name="connsiteX35" fmla="*/ 648831 w 1089433"/>
                <a:gd name="connsiteY35" fmla="*/ 90535 h 829264"/>
                <a:gd name="connsiteX36" fmla="*/ 639778 w 1089433"/>
                <a:gd name="connsiteY36" fmla="*/ 57339 h 829264"/>
                <a:gd name="connsiteX37" fmla="*/ 633742 w 1089433"/>
                <a:gd name="connsiteY37" fmla="*/ 24143 h 829264"/>
                <a:gd name="connsiteX38" fmla="*/ 576404 w 1089433"/>
                <a:gd name="connsiteY38" fmla="*/ 0 h 829264"/>
                <a:gd name="connsiteX39" fmla="*/ 0 w 1089433"/>
                <a:gd name="connsiteY39" fmla="*/ 63374 h 82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89433" h="829264">
                  <a:moveTo>
                    <a:pt x="0" y="63374"/>
                  </a:moveTo>
                  <a:lnTo>
                    <a:pt x="57338" y="159945"/>
                  </a:lnTo>
                  <a:lnTo>
                    <a:pt x="117695" y="202194"/>
                  </a:lnTo>
                  <a:lnTo>
                    <a:pt x="120713" y="262550"/>
                  </a:lnTo>
                  <a:lnTo>
                    <a:pt x="193140" y="331960"/>
                  </a:lnTo>
                  <a:lnTo>
                    <a:pt x="214265" y="721259"/>
                  </a:lnTo>
                  <a:lnTo>
                    <a:pt x="235568" y="829264"/>
                  </a:lnTo>
                  <a:lnTo>
                    <a:pt x="905346" y="754455"/>
                  </a:lnTo>
                  <a:lnTo>
                    <a:pt x="908364" y="805758"/>
                  </a:lnTo>
                  <a:lnTo>
                    <a:pt x="932507" y="823865"/>
                  </a:lnTo>
                  <a:lnTo>
                    <a:pt x="989845" y="823865"/>
                  </a:lnTo>
                  <a:lnTo>
                    <a:pt x="998899" y="799723"/>
                  </a:lnTo>
                  <a:lnTo>
                    <a:pt x="995881" y="772562"/>
                  </a:lnTo>
                  <a:lnTo>
                    <a:pt x="1029077" y="700135"/>
                  </a:lnTo>
                  <a:lnTo>
                    <a:pt x="1060995" y="687895"/>
                  </a:lnTo>
                  <a:lnTo>
                    <a:pt x="1089433" y="682028"/>
                  </a:lnTo>
                  <a:lnTo>
                    <a:pt x="1068309" y="648832"/>
                  </a:lnTo>
                  <a:lnTo>
                    <a:pt x="1065291" y="597529"/>
                  </a:lnTo>
                  <a:lnTo>
                    <a:pt x="1035113" y="588475"/>
                  </a:lnTo>
                  <a:lnTo>
                    <a:pt x="1001917" y="576404"/>
                  </a:lnTo>
                  <a:lnTo>
                    <a:pt x="977774" y="528119"/>
                  </a:lnTo>
                  <a:lnTo>
                    <a:pt x="965703" y="479834"/>
                  </a:lnTo>
                  <a:lnTo>
                    <a:pt x="935525" y="461727"/>
                  </a:lnTo>
                  <a:lnTo>
                    <a:pt x="872150" y="422495"/>
                  </a:lnTo>
                  <a:lnTo>
                    <a:pt x="829901" y="356103"/>
                  </a:lnTo>
                  <a:lnTo>
                    <a:pt x="838954" y="328943"/>
                  </a:lnTo>
                  <a:lnTo>
                    <a:pt x="866115" y="301782"/>
                  </a:lnTo>
                  <a:lnTo>
                    <a:pt x="817830" y="256515"/>
                  </a:lnTo>
                  <a:lnTo>
                    <a:pt x="805758" y="271604"/>
                  </a:lnTo>
                  <a:lnTo>
                    <a:pt x="787651" y="277640"/>
                  </a:lnTo>
                  <a:lnTo>
                    <a:pt x="766527" y="241426"/>
                  </a:lnTo>
                  <a:lnTo>
                    <a:pt x="745402" y="181069"/>
                  </a:lnTo>
                  <a:lnTo>
                    <a:pt x="712206" y="168998"/>
                  </a:lnTo>
                  <a:lnTo>
                    <a:pt x="675992" y="156927"/>
                  </a:lnTo>
                  <a:lnTo>
                    <a:pt x="657885" y="141838"/>
                  </a:lnTo>
                  <a:lnTo>
                    <a:pt x="648831" y="90535"/>
                  </a:lnTo>
                  <a:lnTo>
                    <a:pt x="639778" y="57339"/>
                  </a:lnTo>
                  <a:lnTo>
                    <a:pt x="633742" y="24143"/>
                  </a:lnTo>
                  <a:lnTo>
                    <a:pt x="576404" y="0"/>
                  </a:lnTo>
                  <a:lnTo>
                    <a:pt x="0" y="63374"/>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7" name="Freeform 26"/>
            <p:cNvSpPr>
              <a:spLocks noChangeAspect="1"/>
            </p:cNvSpPr>
            <p:nvPr/>
          </p:nvSpPr>
          <p:spPr>
            <a:xfrm>
              <a:off x="5287762" y="1992362"/>
              <a:ext cx="857455" cy="852527"/>
            </a:xfrm>
            <a:custGeom>
              <a:avLst/>
              <a:gdLst>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90123 w 829901"/>
                <a:gd name="connsiteY12" fmla="*/ 531137 h 823866"/>
                <a:gd name="connsiteX13" fmla="*/ 220301 w 829901"/>
                <a:gd name="connsiteY13" fmla="*/ 537173 h 823866"/>
                <a:gd name="connsiteX14" fmla="*/ 256515 w 829901"/>
                <a:gd name="connsiteY14" fmla="*/ 561315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90123 w 829901"/>
                <a:gd name="connsiteY12" fmla="*/ 531137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50891 w 829901"/>
                <a:gd name="connsiteY11" fmla="*/ 476816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2606 w 829901"/>
                <a:gd name="connsiteY10" fmla="*/ 461727 h 823866"/>
                <a:gd name="connsiteX11" fmla="*/ 138967 w 829901"/>
                <a:gd name="connsiteY11" fmla="*/ 486341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36214 w 829901"/>
                <a:gd name="connsiteY6" fmla="*/ 374210 h 823866"/>
                <a:gd name="connsiteX7" fmla="*/ 27160 w 829901"/>
                <a:gd name="connsiteY7" fmla="*/ 380246 h 823866"/>
                <a:gd name="connsiteX8" fmla="*/ 36214 w 829901"/>
                <a:gd name="connsiteY8" fmla="*/ 446638 h 823866"/>
                <a:gd name="connsiteX9" fmla="*/ 75446 w 829901"/>
                <a:gd name="connsiteY9" fmla="*/ 449656 h 823866"/>
                <a:gd name="connsiteX10" fmla="*/ 100221 w 829901"/>
                <a:gd name="connsiteY10" fmla="*/ 468870 h 823866"/>
                <a:gd name="connsiteX11" fmla="*/ 138967 w 829901"/>
                <a:gd name="connsiteY11" fmla="*/ 486341 h 823866"/>
                <a:gd name="connsiteX12" fmla="*/ 175815 w 829901"/>
                <a:gd name="connsiteY12" fmla="*/ 538280 h 823866"/>
                <a:gd name="connsiteX13" fmla="*/ 220301 w 829901"/>
                <a:gd name="connsiteY13" fmla="*/ 537173 h 823866"/>
                <a:gd name="connsiteX14" fmla="*/ 249361 w 829901"/>
                <a:gd name="connsiteY14" fmla="*/ 585126 h 823866"/>
                <a:gd name="connsiteX15" fmla="*/ 277640 w 829901"/>
                <a:gd name="connsiteY15" fmla="*/ 564333 h 823866"/>
                <a:gd name="connsiteX16" fmla="*/ 292729 w 829901"/>
                <a:gd name="connsiteY16" fmla="*/ 618654 h 823866"/>
                <a:gd name="connsiteX17" fmla="*/ 292729 w 829901"/>
                <a:gd name="connsiteY17" fmla="*/ 636761 h 823866"/>
                <a:gd name="connsiteX18" fmla="*/ 301782 w 829901"/>
                <a:gd name="connsiteY18" fmla="*/ 666939 h 823866"/>
                <a:gd name="connsiteX19" fmla="*/ 298764 w 829901"/>
                <a:gd name="connsiteY19" fmla="*/ 682028 h 823866"/>
                <a:gd name="connsiteX20" fmla="*/ 304800 w 829901"/>
                <a:gd name="connsiteY20" fmla="*/ 697117 h 823866"/>
                <a:gd name="connsiteX21" fmla="*/ 301782 w 829901"/>
                <a:gd name="connsiteY21" fmla="*/ 763509 h 823866"/>
                <a:gd name="connsiteX22" fmla="*/ 337996 w 829901"/>
                <a:gd name="connsiteY22" fmla="*/ 793688 h 823866"/>
                <a:gd name="connsiteX23" fmla="*/ 380246 w 829901"/>
                <a:gd name="connsiteY23" fmla="*/ 808777 h 823866"/>
                <a:gd name="connsiteX24" fmla="*/ 404388 w 829901"/>
                <a:gd name="connsiteY24" fmla="*/ 823866 h 823866"/>
                <a:gd name="connsiteX25" fmla="*/ 473798 w 829901"/>
                <a:gd name="connsiteY25" fmla="*/ 808777 h 823866"/>
                <a:gd name="connsiteX26" fmla="*/ 790669 w 829901"/>
                <a:gd name="connsiteY26" fmla="*/ 751438 h 823866"/>
                <a:gd name="connsiteX27" fmla="*/ 802741 w 829901"/>
                <a:gd name="connsiteY27" fmla="*/ 751438 h 823866"/>
                <a:gd name="connsiteX28" fmla="*/ 802741 w 829901"/>
                <a:gd name="connsiteY28" fmla="*/ 688064 h 823866"/>
                <a:gd name="connsiteX29" fmla="*/ 766527 w 829901"/>
                <a:gd name="connsiteY29" fmla="*/ 579422 h 823866"/>
                <a:gd name="connsiteX30" fmla="*/ 772562 w 829901"/>
                <a:gd name="connsiteY30" fmla="*/ 522084 h 823866"/>
                <a:gd name="connsiteX31" fmla="*/ 757473 w 829901"/>
                <a:gd name="connsiteY31" fmla="*/ 473798 h 823866"/>
                <a:gd name="connsiteX32" fmla="*/ 778598 w 829901"/>
                <a:gd name="connsiteY32" fmla="*/ 443620 h 823866"/>
                <a:gd name="connsiteX33" fmla="*/ 781616 w 829901"/>
                <a:gd name="connsiteY33" fmla="*/ 407406 h 823866"/>
                <a:gd name="connsiteX34" fmla="*/ 772562 w 829901"/>
                <a:gd name="connsiteY34" fmla="*/ 353086 h 823866"/>
                <a:gd name="connsiteX35" fmla="*/ 811794 w 829901"/>
                <a:gd name="connsiteY35" fmla="*/ 292729 h 823866"/>
                <a:gd name="connsiteX36" fmla="*/ 829901 w 829901"/>
                <a:gd name="connsiteY36" fmla="*/ 226337 h 823866"/>
                <a:gd name="connsiteX37" fmla="*/ 823865 w 829901"/>
                <a:gd name="connsiteY37" fmla="*/ 220301 h 823866"/>
                <a:gd name="connsiteX38" fmla="*/ 805758 w 829901"/>
                <a:gd name="connsiteY38" fmla="*/ 235391 h 823866"/>
                <a:gd name="connsiteX39" fmla="*/ 787651 w 829901"/>
                <a:gd name="connsiteY39" fmla="*/ 271604 h 823866"/>
                <a:gd name="connsiteX40" fmla="*/ 769545 w 829901"/>
                <a:gd name="connsiteY40" fmla="*/ 307818 h 823866"/>
                <a:gd name="connsiteX41" fmla="*/ 751438 w 829901"/>
                <a:gd name="connsiteY41" fmla="*/ 316872 h 823866"/>
                <a:gd name="connsiteX42" fmla="*/ 745402 w 829901"/>
                <a:gd name="connsiteY42" fmla="*/ 341014 h 823866"/>
                <a:gd name="connsiteX43" fmla="*/ 727295 w 829901"/>
                <a:gd name="connsiteY43" fmla="*/ 362139 h 823866"/>
                <a:gd name="connsiteX44" fmla="*/ 715224 w 829901"/>
                <a:gd name="connsiteY44" fmla="*/ 371193 h 823866"/>
                <a:gd name="connsiteX45" fmla="*/ 715224 w 829901"/>
                <a:gd name="connsiteY45" fmla="*/ 371193 h 823866"/>
                <a:gd name="connsiteX46" fmla="*/ 715224 w 829901"/>
                <a:gd name="connsiteY46" fmla="*/ 371193 h 823866"/>
                <a:gd name="connsiteX47" fmla="*/ 721259 w 829901"/>
                <a:gd name="connsiteY47" fmla="*/ 316872 h 823866"/>
                <a:gd name="connsiteX48" fmla="*/ 718242 w 829901"/>
                <a:gd name="connsiteY48" fmla="*/ 301783 h 823866"/>
                <a:gd name="connsiteX49" fmla="*/ 730313 w 829901"/>
                <a:gd name="connsiteY49" fmla="*/ 265569 h 823866"/>
                <a:gd name="connsiteX50" fmla="*/ 727295 w 829901"/>
                <a:gd name="connsiteY50" fmla="*/ 226337 h 823866"/>
                <a:gd name="connsiteX51" fmla="*/ 703152 w 829901"/>
                <a:gd name="connsiteY51" fmla="*/ 193141 h 823866"/>
                <a:gd name="connsiteX52" fmla="*/ 697117 w 829901"/>
                <a:gd name="connsiteY52" fmla="*/ 178052 h 823866"/>
                <a:gd name="connsiteX53" fmla="*/ 706170 w 829901"/>
                <a:gd name="connsiteY53" fmla="*/ 162963 h 823866"/>
                <a:gd name="connsiteX54" fmla="*/ 709188 w 829901"/>
                <a:gd name="connsiteY54" fmla="*/ 147874 h 823866"/>
                <a:gd name="connsiteX55" fmla="*/ 691081 w 829901"/>
                <a:gd name="connsiteY55" fmla="*/ 147874 h 823866"/>
                <a:gd name="connsiteX56" fmla="*/ 672974 w 829901"/>
                <a:gd name="connsiteY56" fmla="*/ 147874 h 823866"/>
                <a:gd name="connsiteX57" fmla="*/ 654867 w 829901"/>
                <a:gd name="connsiteY57" fmla="*/ 117695 h 823866"/>
                <a:gd name="connsiteX58" fmla="*/ 615636 w 829901"/>
                <a:gd name="connsiteY58" fmla="*/ 117695 h 823866"/>
                <a:gd name="connsiteX59" fmla="*/ 564333 w 829901"/>
                <a:gd name="connsiteY59" fmla="*/ 111660 h 823866"/>
                <a:gd name="connsiteX60" fmla="*/ 497941 w 829901"/>
                <a:gd name="connsiteY60" fmla="*/ 99589 h 823866"/>
                <a:gd name="connsiteX61" fmla="*/ 443620 w 829901"/>
                <a:gd name="connsiteY61" fmla="*/ 99589 h 823866"/>
                <a:gd name="connsiteX62" fmla="*/ 401370 w 829901"/>
                <a:gd name="connsiteY62" fmla="*/ 93553 h 823866"/>
                <a:gd name="connsiteX63" fmla="*/ 347049 w 829901"/>
                <a:gd name="connsiteY63" fmla="*/ 72428 h 823866"/>
                <a:gd name="connsiteX64" fmla="*/ 328943 w 829901"/>
                <a:gd name="connsiteY64" fmla="*/ 48286 h 823866"/>
                <a:gd name="connsiteX65" fmla="*/ 250479 w 829901"/>
                <a:gd name="connsiteY65" fmla="*/ 51303 h 823866"/>
                <a:gd name="connsiteX66" fmla="*/ 235390 w 829901"/>
                <a:gd name="connsiteY66" fmla="*/ 0 h 823866"/>
                <a:gd name="connsiteX67" fmla="*/ 168998 w 829901"/>
                <a:gd name="connsiteY67" fmla="*/ 30179 h 823866"/>
                <a:gd name="connsiteX68" fmla="*/ 84499 w 829901"/>
                <a:gd name="connsiteY68" fmla="*/ 33196 h 823866"/>
                <a:gd name="connsiteX0" fmla="*/ 84499 w 829901"/>
                <a:gd name="connsiteY0" fmla="*/ 33196 h 823866"/>
                <a:gd name="connsiteX1" fmla="*/ 57339 w 829901"/>
                <a:gd name="connsiteY1" fmla="*/ 96571 h 823866"/>
                <a:gd name="connsiteX2" fmla="*/ 66392 w 829901"/>
                <a:gd name="connsiteY2" fmla="*/ 175034 h 823866"/>
                <a:gd name="connsiteX3" fmla="*/ 0 w 829901"/>
                <a:gd name="connsiteY3" fmla="*/ 259533 h 823866"/>
                <a:gd name="connsiteX4" fmla="*/ 33196 w 829901"/>
                <a:gd name="connsiteY4" fmla="*/ 301783 h 823866"/>
                <a:gd name="connsiteX5" fmla="*/ 45267 w 829901"/>
                <a:gd name="connsiteY5" fmla="*/ 331961 h 823866"/>
                <a:gd name="connsiteX6" fmla="*/ 27160 w 829901"/>
                <a:gd name="connsiteY6" fmla="*/ 380246 h 823866"/>
                <a:gd name="connsiteX7" fmla="*/ 36214 w 829901"/>
                <a:gd name="connsiteY7" fmla="*/ 446638 h 823866"/>
                <a:gd name="connsiteX8" fmla="*/ 75446 w 829901"/>
                <a:gd name="connsiteY8" fmla="*/ 449656 h 823866"/>
                <a:gd name="connsiteX9" fmla="*/ 100221 w 829901"/>
                <a:gd name="connsiteY9" fmla="*/ 468870 h 823866"/>
                <a:gd name="connsiteX10" fmla="*/ 138967 w 829901"/>
                <a:gd name="connsiteY10" fmla="*/ 486341 h 823866"/>
                <a:gd name="connsiteX11" fmla="*/ 175815 w 829901"/>
                <a:gd name="connsiteY11" fmla="*/ 538280 h 823866"/>
                <a:gd name="connsiteX12" fmla="*/ 220301 w 829901"/>
                <a:gd name="connsiteY12" fmla="*/ 537173 h 823866"/>
                <a:gd name="connsiteX13" fmla="*/ 249361 w 829901"/>
                <a:gd name="connsiteY13" fmla="*/ 585126 h 823866"/>
                <a:gd name="connsiteX14" fmla="*/ 277640 w 829901"/>
                <a:gd name="connsiteY14" fmla="*/ 564333 h 823866"/>
                <a:gd name="connsiteX15" fmla="*/ 292729 w 829901"/>
                <a:gd name="connsiteY15" fmla="*/ 618654 h 823866"/>
                <a:gd name="connsiteX16" fmla="*/ 292729 w 829901"/>
                <a:gd name="connsiteY16" fmla="*/ 636761 h 823866"/>
                <a:gd name="connsiteX17" fmla="*/ 301782 w 829901"/>
                <a:gd name="connsiteY17" fmla="*/ 666939 h 823866"/>
                <a:gd name="connsiteX18" fmla="*/ 298764 w 829901"/>
                <a:gd name="connsiteY18" fmla="*/ 682028 h 823866"/>
                <a:gd name="connsiteX19" fmla="*/ 304800 w 829901"/>
                <a:gd name="connsiteY19" fmla="*/ 697117 h 823866"/>
                <a:gd name="connsiteX20" fmla="*/ 301782 w 829901"/>
                <a:gd name="connsiteY20" fmla="*/ 763509 h 823866"/>
                <a:gd name="connsiteX21" fmla="*/ 337996 w 829901"/>
                <a:gd name="connsiteY21" fmla="*/ 793688 h 823866"/>
                <a:gd name="connsiteX22" fmla="*/ 380246 w 829901"/>
                <a:gd name="connsiteY22" fmla="*/ 808777 h 823866"/>
                <a:gd name="connsiteX23" fmla="*/ 404388 w 829901"/>
                <a:gd name="connsiteY23" fmla="*/ 823866 h 823866"/>
                <a:gd name="connsiteX24" fmla="*/ 473798 w 829901"/>
                <a:gd name="connsiteY24" fmla="*/ 808777 h 823866"/>
                <a:gd name="connsiteX25" fmla="*/ 790669 w 829901"/>
                <a:gd name="connsiteY25" fmla="*/ 751438 h 823866"/>
                <a:gd name="connsiteX26" fmla="*/ 802741 w 829901"/>
                <a:gd name="connsiteY26" fmla="*/ 751438 h 823866"/>
                <a:gd name="connsiteX27" fmla="*/ 802741 w 829901"/>
                <a:gd name="connsiteY27" fmla="*/ 688064 h 823866"/>
                <a:gd name="connsiteX28" fmla="*/ 766527 w 829901"/>
                <a:gd name="connsiteY28" fmla="*/ 579422 h 823866"/>
                <a:gd name="connsiteX29" fmla="*/ 772562 w 829901"/>
                <a:gd name="connsiteY29" fmla="*/ 522084 h 823866"/>
                <a:gd name="connsiteX30" fmla="*/ 757473 w 829901"/>
                <a:gd name="connsiteY30" fmla="*/ 473798 h 823866"/>
                <a:gd name="connsiteX31" fmla="*/ 778598 w 829901"/>
                <a:gd name="connsiteY31" fmla="*/ 443620 h 823866"/>
                <a:gd name="connsiteX32" fmla="*/ 781616 w 829901"/>
                <a:gd name="connsiteY32" fmla="*/ 407406 h 823866"/>
                <a:gd name="connsiteX33" fmla="*/ 772562 w 829901"/>
                <a:gd name="connsiteY33" fmla="*/ 353086 h 823866"/>
                <a:gd name="connsiteX34" fmla="*/ 811794 w 829901"/>
                <a:gd name="connsiteY34" fmla="*/ 292729 h 823866"/>
                <a:gd name="connsiteX35" fmla="*/ 829901 w 829901"/>
                <a:gd name="connsiteY35" fmla="*/ 226337 h 823866"/>
                <a:gd name="connsiteX36" fmla="*/ 823865 w 829901"/>
                <a:gd name="connsiteY36" fmla="*/ 220301 h 823866"/>
                <a:gd name="connsiteX37" fmla="*/ 805758 w 829901"/>
                <a:gd name="connsiteY37" fmla="*/ 235391 h 823866"/>
                <a:gd name="connsiteX38" fmla="*/ 787651 w 829901"/>
                <a:gd name="connsiteY38" fmla="*/ 271604 h 823866"/>
                <a:gd name="connsiteX39" fmla="*/ 769545 w 829901"/>
                <a:gd name="connsiteY39" fmla="*/ 307818 h 823866"/>
                <a:gd name="connsiteX40" fmla="*/ 751438 w 829901"/>
                <a:gd name="connsiteY40" fmla="*/ 316872 h 823866"/>
                <a:gd name="connsiteX41" fmla="*/ 745402 w 829901"/>
                <a:gd name="connsiteY41" fmla="*/ 341014 h 823866"/>
                <a:gd name="connsiteX42" fmla="*/ 727295 w 829901"/>
                <a:gd name="connsiteY42" fmla="*/ 362139 h 823866"/>
                <a:gd name="connsiteX43" fmla="*/ 715224 w 829901"/>
                <a:gd name="connsiteY43" fmla="*/ 371193 h 823866"/>
                <a:gd name="connsiteX44" fmla="*/ 715224 w 829901"/>
                <a:gd name="connsiteY44" fmla="*/ 371193 h 823866"/>
                <a:gd name="connsiteX45" fmla="*/ 715224 w 829901"/>
                <a:gd name="connsiteY45" fmla="*/ 371193 h 823866"/>
                <a:gd name="connsiteX46" fmla="*/ 721259 w 829901"/>
                <a:gd name="connsiteY46" fmla="*/ 316872 h 823866"/>
                <a:gd name="connsiteX47" fmla="*/ 718242 w 829901"/>
                <a:gd name="connsiteY47" fmla="*/ 301783 h 823866"/>
                <a:gd name="connsiteX48" fmla="*/ 730313 w 829901"/>
                <a:gd name="connsiteY48" fmla="*/ 265569 h 823866"/>
                <a:gd name="connsiteX49" fmla="*/ 727295 w 829901"/>
                <a:gd name="connsiteY49" fmla="*/ 226337 h 823866"/>
                <a:gd name="connsiteX50" fmla="*/ 703152 w 829901"/>
                <a:gd name="connsiteY50" fmla="*/ 193141 h 823866"/>
                <a:gd name="connsiteX51" fmla="*/ 697117 w 829901"/>
                <a:gd name="connsiteY51" fmla="*/ 178052 h 823866"/>
                <a:gd name="connsiteX52" fmla="*/ 706170 w 829901"/>
                <a:gd name="connsiteY52" fmla="*/ 162963 h 823866"/>
                <a:gd name="connsiteX53" fmla="*/ 709188 w 829901"/>
                <a:gd name="connsiteY53" fmla="*/ 147874 h 823866"/>
                <a:gd name="connsiteX54" fmla="*/ 691081 w 829901"/>
                <a:gd name="connsiteY54" fmla="*/ 147874 h 823866"/>
                <a:gd name="connsiteX55" fmla="*/ 672974 w 829901"/>
                <a:gd name="connsiteY55" fmla="*/ 147874 h 823866"/>
                <a:gd name="connsiteX56" fmla="*/ 654867 w 829901"/>
                <a:gd name="connsiteY56" fmla="*/ 117695 h 823866"/>
                <a:gd name="connsiteX57" fmla="*/ 615636 w 829901"/>
                <a:gd name="connsiteY57" fmla="*/ 117695 h 823866"/>
                <a:gd name="connsiteX58" fmla="*/ 564333 w 829901"/>
                <a:gd name="connsiteY58" fmla="*/ 111660 h 823866"/>
                <a:gd name="connsiteX59" fmla="*/ 497941 w 829901"/>
                <a:gd name="connsiteY59" fmla="*/ 99589 h 823866"/>
                <a:gd name="connsiteX60" fmla="*/ 443620 w 829901"/>
                <a:gd name="connsiteY60" fmla="*/ 99589 h 823866"/>
                <a:gd name="connsiteX61" fmla="*/ 401370 w 829901"/>
                <a:gd name="connsiteY61" fmla="*/ 93553 h 823866"/>
                <a:gd name="connsiteX62" fmla="*/ 347049 w 829901"/>
                <a:gd name="connsiteY62" fmla="*/ 72428 h 823866"/>
                <a:gd name="connsiteX63" fmla="*/ 328943 w 829901"/>
                <a:gd name="connsiteY63" fmla="*/ 48286 h 823866"/>
                <a:gd name="connsiteX64" fmla="*/ 250479 w 829901"/>
                <a:gd name="connsiteY64" fmla="*/ 51303 h 823866"/>
                <a:gd name="connsiteX65" fmla="*/ 235390 w 829901"/>
                <a:gd name="connsiteY65" fmla="*/ 0 h 823866"/>
                <a:gd name="connsiteX66" fmla="*/ 168998 w 829901"/>
                <a:gd name="connsiteY66" fmla="*/ 30179 h 823866"/>
                <a:gd name="connsiteX67" fmla="*/ 84499 w 829901"/>
                <a:gd name="connsiteY67" fmla="*/ 33196 h 82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829901" h="823866">
                  <a:moveTo>
                    <a:pt x="84499" y="33196"/>
                  </a:moveTo>
                  <a:lnTo>
                    <a:pt x="57339" y="96571"/>
                  </a:lnTo>
                  <a:lnTo>
                    <a:pt x="66392" y="175034"/>
                  </a:lnTo>
                  <a:lnTo>
                    <a:pt x="0" y="259533"/>
                  </a:lnTo>
                  <a:lnTo>
                    <a:pt x="33196" y="301783"/>
                  </a:lnTo>
                  <a:lnTo>
                    <a:pt x="45267" y="331961"/>
                  </a:lnTo>
                  <a:lnTo>
                    <a:pt x="27160" y="380246"/>
                  </a:lnTo>
                  <a:lnTo>
                    <a:pt x="36214" y="446638"/>
                  </a:lnTo>
                  <a:lnTo>
                    <a:pt x="75446" y="449656"/>
                  </a:lnTo>
                  <a:lnTo>
                    <a:pt x="100221" y="468870"/>
                  </a:lnTo>
                  <a:lnTo>
                    <a:pt x="138967" y="486341"/>
                  </a:lnTo>
                  <a:lnTo>
                    <a:pt x="175815" y="538280"/>
                  </a:lnTo>
                  <a:lnTo>
                    <a:pt x="220301" y="537173"/>
                  </a:lnTo>
                  <a:lnTo>
                    <a:pt x="249361" y="585126"/>
                  </a:lnTo>
                  <a:lnTo>
                    <a:pt x="277640" y="564333"/>
                  </a:lnTo>
                  <a:lnTo>
                    <a:pt x="292729" y="618654"/>
                  </a:lnTo>
                  <a:lnTo>
                    <a:pt x="292729" y="636761"/>
                  </a:lnTo>
                  <a:lnTo>
                    <a:pt x="301782" y="666939"/>
                  </a:lnTo>
                  <a:lnTo>
                    <a:pt x="298764" y="682028"/>
                  </a:lnTo>
                  <a:lnTo>
                    <a:pt x="304800" y="697117"/>
                  </a:lnTo>
                  <a:lnTo>
                    <a:pt x="301782" y="763509"/>
                  </a:lnTo>
                  <a:lnTo>
                    <a:pt x="337996" y="793688"/>
                  </a:lnTo>
                  <a:lnTo>
                    <a:pt x="380246" y="808777"/>
                  </a:lnTo>
                  <a:lnTo>
                    <a:pt x="404388" y="823866"/>
                  </a:lnTo>
                  <a:lnTo>
                    <a:pt x="473798" y="808777"/>
                  </a:lnTo>
                  <a:lnTo>
                    <a:pt x="790669" y="751438"/>
                  </a:lnTo>
                  <a:lnTo>
                    <a:pt x="802741" y="751438"/>
                  </a:lnTo>
                  <a:lnTo>
                    <a:pt x="802741" y="688064"/>
                  </a:lnTo>
                  <a:lnTo>
                    <a:pt x="766527" y="579422"/>
                  </a:lnTo>
                  <a:lnTo>
                    <a:pt x="772562" y="522084"/>
                  </a:lnTo>
                  <a:lnTo>
                    <a:pt x="757473" y="473798"/>
                  </a:lnTo>
                  <a:lnTo>
                    <a:pt x="778598" y="443620"/>
                  </a:lnTo>
                  <a:lnTo>
                    <a:pt x="781616" y="407406"/>
                  </a:lnTo>
                  <a:lnTo>
                    <a:pt x="772562" y="353086"/>
                  </a:lnTo>
                  <a:lnTo>
                    <a:pt x="811794" y="292729"/>
                  </a:lnTo>
                  <a:lnTo>
                    <a:pt x="829901" y="226337"/>
                  </a:lnTo>
                  <a:lnTo>
                    <a:pt x="823865" y="220301"/>
                  </a:lnTo>
                  <a:lnTo>
                    <a:pt x="805758" y="235391"/>
                  </a:lnTo>
                  <a:lnTo>
                    <a:pt x="787651" y="271604"/>
                  </a:lnTo>
                  <a:lnTo>
                    <a:pt x="769545" y="307818"/>
                  </a:lnTo>
                  <a:lnTo>
                    <a:pt x="751438" y="316872"/>
                  </a:lnTo>
                  <a:lnTo>
                    <a:pt x="745402" y="341014"/>
                  </a:lnTo>
                  <a:lnTo>
                    <a:pt x="727295" y="362139"/>
                  </a:lnTo>
                  <a:lnTo>
                    <a:pt x="715224" y="371193"/>
                  </a:lnTo>
                  <a:lnTo>
                    <a:pt x="715224" y="371193"/>
                  </a:lnTo>
                  <a:lnTo>
                    <a:pt x="715224" y="371193"/>
                  </a:lnTo>
                  <a:lnTo>
                    <a:pt x="721259" y="316872"/>
                  </a:lnTo>
                  <a:lnTo>
                    <a:pt x="718242" y="301783"/>
                  </a:lnTo>
                  <a:lnTo>
                    <a:pt x="730313" y="265569"/>
                  </a:lnTo>
                  <a:lnTo>
                    <a:pt x="727295" y="226337"/>
                  </a:lnTo>
                  <a:lnTo>
                    <a:pt x="703152" y="193141"/>
                  </a:lnTo>
                  <a:lnTo>
                    <a:pt x="697117" y="178052"/>
                  </a:lnTo>
                  <a:lnTo>
                    <a:pt x="706170" y="162963"/>
                  </a:lnTo>
                  <a:lnTo>
                    <a:pt x="709188" y="147874"/>
                  </a:lnTo>
                  <a:lnTo>
                    <a:pt x="691081" y="147874"/>
                  </a:lnTo>
                  <a:lnTo>
                    <a:pt x="672974" y="147874"/>
                  </a:lnTo>
                  <a:lnTo>
                    <a:pt x="654867" y="117695"/>
                  </a:lnTo>
                  <a:lnTo>
                    <a:pt x="615636" y="117695"/>
                  </a:lnTo>
                  <a:lnTo>
                    <a:pt x="564333" y="111660"/>
                  </a:lnTo>
                  <a:lnTo>
                    <a:pt x="497941" y="99589"/>
                  </a:lnTo>
                  <a:lnTo>
                    <a:pt x="443620" y="99589"/>
                  </a:lnTo>
                  <a:lnTo>
                    <a:pt x="401370" y="93553"/>
                  </a:lnTo>
                  <a:lnTo>
                    <a:pt x="347049" y="72428"/>
                  </a:lnTo>
                  <a:lnTo>
                    <a:pt x="328943" y="48286"/>
                  </a:lnTo>
                  <a:lnTo>
                    <a:pt x="250479" y="51303"/>
                  </a:lnTo>
                  <a:lnTo>
                    <a:pt x="235390" y="0"/>
                  </a:lnTo>
                  <a:lnTo>
                    <a:pt x="168998" y="30179"/>
                  </a:lnTo>
                  <a:lnTo>
                    <a:pt x="84499" y="33196"/>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8" name="Freeform 27"/>
            <p:cNvSpPr>
              <a:spLocks noChangeAspect="1"/>
            </p:cNvSpPr>
            <p:nvPr/>
          </p:nvSpPr>
          <p:spPr>
            <a:xfrm>
              <a:off x="5624503" y="2766043"/>
              <a:ext cx="637342" cy="1093995"/>
            </a:xfrm>
            <a:custGeom>
              <a:avLst/>
              <a:gdLst>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89711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67350 w 615635"/>
                <a:gd name="connsiteY29" fmla="*/ 784634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67350 w 615635"/>
                <a:gd name="connsiteY29" fmla="*/ 784634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73386 w 615635"/>
                <a:gd name="connsiteY23" fmla="*/ 950614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3798 w 615635"/>
                <a:gd name="connsiteY19" fmla="*/ 1017006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71192 w 615635"/>
                <a:gd name="connsiteY16" fmla="*/ 1029077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208229 w 615635"/>
                <a:gd name="connsiteY13" fmla="*/ 811794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06582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20855 h 1056238"/>
                <a:gd name="connsiteX8" fmla="*/ 114677 w 615635"/>
                <a:gd name="connsiteY8" fmla="*/ 636761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 name="connsiteX0" fmla="*/ 78463 w 615635"/>
                <a:gd name="connsiteY0" fmla="*/ 78464 h 1056238"/>
                <a:gd name="connsiteX1" fmla="*/ 147873 w 615635"/>
                <a:gd name="connsiteY1" fmla="*/ 159945 h 1056238"/>
                <a:gd name="connsiteX2" fmla="*/ 150891 w 615635"/>
                <a:gd name="connsiteY2" fmla="*/ 202194 h 1056238"/>
                <a:gd name="connsiteX3" fmla="*/ 93552 w 615635"/>
                <a:gd name="connsiteY3" fmla="*/ 280658 h 1056238"/>
                <a:gd name="connsiteX4" fmla="*/ 27160 w 615635"/>
                <a:gd name="connsiteY4" fmla="*/ 277816 h 1056238"/>
                <a:gd name="connsiteX5" fmla="*/ 54321 w 615635"/>
                <a:gd name="connsiteY5" fmla="*/ 356103 h 1056238"/>
                <a:gd name="connsiteX6" fmla="*/ 0 w 615635"/>
                <a:gd name="connsiteY6" fmla="*/ 431549 h 1056238"/>
                <a:gd name="connsiteX7" fmla="*/ 30178 w 615635"/>
                <a:gd name="connsiteY7" fmla="*/ 620855 h 1056238"/>
                <a:gd name="connsiteX8" fmla="*/ 109918 w 615635"/>
                <a:gd name="connsiteY8" fmla="*/ 648656 h 1056238"/>
                <a:gd name="connsiteX9" fmla="*/ 156926 w 615635"/>
                <a:gd name="connsiteY9" fmla="*/ 739367 h 1056238"/>
                <a:gd name="connsiteX10" fmla="*/ 196158 w 615635"/>
                <a:gd name="connsiteY10" fmla="*/ 727295 h 1056238"/>
                <a:gd name="connsiteX11" fmla="*/ 223319 w 615635"/>
                <a:gd name="connsiteY11" fmla="*/ 760491 h 1056238"/>
                <a:gd name="connsiteX12" fmla="*/ 205212 w 615635"/>
                <a:gd name="connsiteY12" fmla="*/ 793687 h 1056238"/>
                <a:gd name="connsiteX13" fmla="*/ 196330 w 615635"/>
                <a:gd name="connsiteY13" fmla="*/ 814173 h 1056238"/>
                <a:gd name="connsiteX14" fmla="*/ 247461 w 615635"/>
                <a:gd name="connsiteY14" fmla="*/ 902329 h 1056238"/>
                <a:gd name="connsiteX15" fmla="*/ 337996 w 615635"/>
                <a:gd name="connsiteY15" fmla="*/ 944578 h 1056238"/>
                <a:gd name="connsiteX16" fmla="*/ 359292 w 615635"/>
                <a:gd name="connsiteY16" fmla="*/ 1043351 h 1056238"/>
                <a:gd name="connsiteX17" fmla="*/ 431548 w 615635"/>
                <a:gd name="connsiteY17" fmla="*/ 1056238 h 1056238"/>
                <a:gd name="connsiteX18" fmla="*/ 437584 w 615635"/>
                <a:gd name="connsiteY18" fmla="*/ 1020024 h 1056238"/>
                <a:gd name="connsiteX19" fmla="*/ 478558 w 615635"/>
                <a:gd name="connsiteY19" fmla="*/ 1036038 h 1056238"/>
                <a:gd name="connsiteX20" fmla="*/ 525101 w 615635"/>
                <a:gd name="connsiteY20" fmla="*/ 1032095 h 1056238"/>
                <a:gd name="connsiteX21" fmla="*/ 534154 w 615635"/>
                <a:gd name="connsiteY21" fmla="*/ 1017006 h 1056238"/>
                <a:gd name="connsiteX22" fmla="*/ 525101 w 615635"/>
                <a:gd name="connsiteY22" fmla="*/ 983810 h 1056238"/>
                <a:gd name="connsiteX23" fmla="*/ 587665 w 615635"/>
                <a:gd name="connsiteY23" fmla="*/ 967266 h 1056238"/>
                <a:gd name="connsiteX24" fmla="*/ 579422 w 615635"/>
                <a:gd name="connsiteY24" fmla="*/ 920436 h 1056238"/>
                <a:gd name="connsiteX25" fmla="*/ 579422 w 615635"/>
                <a:gd name="connsiteY25" fmla="*/ 893275 h 1056238"/>
                <a:gd name="connsiteX26" fmla="*/ 573386 w 615635"/>
                <a:gd name="connsiteY26" fmla="*/ 866115 h 1056238"/>
                <a:gd name="connsiteX27" fmla="*/ 576404 w 615635"/>
                <a:gd name="connsiteY27" fmla="*/ 826883 h 1056238"/>
                <a:gd name="connsiteX28" fmla="*/ 579422 w 615635"/>
                <a:gd name="connsiteY28" fmla="*/ 802741 h 1056238"/>
                <a:gd name="connsiteX29" fmla="*/ 586390 w 615635"/>
                <a:gd name="connsiteY29" fmla="*/ 787012 h 1056238"/>
                <a:gd name="connsiteX30" fmla="*/ 603564 w 615635"/>
                <a:gd name="connsiteY30" fmla="*/ 748420 h 1056238"/>
                <a:gd name="connsiteX31" fmla="*/ 606582 w 615635"/>
                <a:gd name="connsiteY31" fmla="*/ 715224 h 1056238"/>
                <a:gd name="connsiteX32" fmla="*/ 615635 w 615635"/>
                <a:gd name="connsiteY32" fmla="*/ 703153 h 1056238"/>
                <a:gd name="connsiteX33" fmla="*/ 609600 w 615635"/>
                <a:gd name="connsiteY33" fmla="*/ 672974 h 1056238"/>
                <a:gd name="connsiteX34" fmla="*/ 597528 w 615635"/>
                <a:gd name="connsiteY34" fmla="*/ 624689 h 1056238"/>
                <a:gd name="connsiteX35" fmla="*/ 597528 w 615635"/>
                <a:gd name="connsiteY35" fmla="*/ 582440 h 1056238"/>
                <a:gd name="connsiteX36" fmla="*/ 615635 w 615635"/>
                <a:gd name="connsiteY36" fmla="*/ 519066 h 1056238"/>
                <a:gd name="connsiteX37" fmla="*/ 579422 w 615635"/>
                <a:gd name="connsiteY37" fmla="*/ 334978 h 1056238"/>
                <a:gd name="connsiteX38" fmla="*/ 570368 w 615635"/>
                <a:gd name="connsiteY38" fmla="*/ 307818 h 1056238"/>
                <a:gd name="connsiteX39" fmla="*/ 561315 w 615635"/>
                <a:gd name="connsiteY39" fmla="*/ 250479 h 1056238"/>
                <a:gd name="connsiteX40" fmla="*/ 552261 w 615635"/>
                <a:gd name="connsiteY40" fmla="*/ 202194 h 1056238"/>
                <a:gd name="connsiteX41" fmla="*/ 540190 w 615635"/>
                <a:gd name="connsiteY41" fmla="*/ 141838 h 1056238"/>
                <a:gd name="connsiteX42" fmla="*/ 531136 w 615635"/>
                <a:gd name="connsiteY42" fmla="*/ 126749 h 1056238"/>
                <a:gd name="connsiteX43" fmla="*/ 488887 w 615635"/>
                <a:gd name="connsiteY43" fmla="*/ 63374 h 1056238"/>
                <a:gd name="connsiteX44" fmla="*/ 479833 w 615635"/>
                <a:gd name="connsiteY44" fmla="*/ 21125 h 1056238"/>
                <a:gd name="connsiteX45" fmla="*/ 473798 w 615635"/>
                <a:gd name="connsiteY45" fmla="*/ 0 h 1056238"/>
                <a:gd name="connsiteX46" fmla="*/ 78463 w 615635"/>
                <a:gd name="connsiteY46" fmla="*/ 78464 h 105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15635" h="1056238">
                  <a:moveTo>
                    <a:pt x="78463" y="78464"/>
                  </a:moveTo>
                  <a:lnTo>
                    <a:pt x="147873" y="159945"/>
                  </a:lnTo>
                  <a:lnTo>
                    <a:pt x="150891" y="202194"/>
                  </a:lnTo>
                  <a:lnTo>
                    <a:pt x="93552" y="280658"/>
                  </a:lnTo>
                  <a:lnTo>
                    <a:pt x="27160" y="277816"/>
                  </a:lnTo>
                  <a:lnTo>
                    <a:pt x="54321" y="356103"/>
                  </a:lnTo>
                  <a:lnTo>
                    <a:pt x="0" y="431549"/>
                  </a:lnTo>
                  <a:lnTo>
                    <a:pt x="30178" y="620855"/>
                  </a:lnTo>
                  <a:lnTo>
                    <a:pt x="109918" y="648656"/>
                  </a:lnTo>
                  <a:lnTo>
                    <a:pt x="156926" y="739367"/>
                  </a:lnTo>
                  <a:lnTo>
                    <a:pt x="196158" y="727295"/>
                  </a:lnTo>
                  <a:lnTo>
                    <a:pt x="223319" y="760491"/>
                  </a:lnTo>
                  <a:lnTo>
                    <a:pt x="205212" y="793687"/>
                  </a:lnTo>
                  <a:lnTo>
                    <a:pt x="196330" y="814173"/>
                  </a:lnTo>
                  <a:lnTo>
                    <a:pt x="247461" y="902329"/>
                  </a:lnTo>
                  <a:lnTo>
                    <a:pt x="337996" y="944578"/>
                  </a:lnTo>
                  <a:lnTo>
                    <a:pt x="359292" y="1043351"/>
                  </a:lnTo>
                  <a:lnTo>
                    <a:pt x="431548" y="1056238"/>
                  </a:lnTo>
                  <a:lnTo>
                    <a:pt x="437584" y="1020024"/>
                  </a:lnTo>
                  <a:lnTo>
                    <a:pt x="478558" y="1036038"/>
                  </a:lnTo>
                  <a:lnTo>
                    <a:pt x="525101" y="1032095"/>
                  </a:lnTo>
                  <a:lnTo>
                    <a:pt x="534154" y="1017006"/>
                  </a:lnTo>
                  <a:lnTo>
                    <a:pt x="525101" y="983810"/>
                  </a:lnTo>
                  <a:lnTo>
                    <a:pt x="587665" y="967266"/>
                  </a:lnTo>
                  <a:lnTo>
                    <a:pt x="579422" y="920436"/>
                  </a:lnTo>
                  <a:lnTo>
                    <a:pt x="579422" y="893275"/>
                  </a:lnTo>
                  <a:lnTo>
                    <a:pt x="573386" y="866115"/>
                  </a:lnTo>
                  <a:lnTo>
                    <a:pt x="576404" y="826883"/>
                  </a:lnTo>
                  <a:lnTo>
                    <a:pt x="579422" y="802741"/>
                  </a:lnTo>
                  <a:lnTo>
                    <a:pt x="586390" y="787012"/>
                  </a:lnTo>
                  <a:lnTo>
                    <a:pt x="603564" y="748420"/>
                  </a:lnTo>
                  <a:lnTo>
                    <a:pt x="606582" y="715224"/>
                  </a:lnTo>
                  <a:lnTo>
                    <a:pt x="615635" y="703153"/>
                  </a:lnTo>
                  <a:lnTo>
                    <a:pt x="609600" y="672974"/>
                  </a:lnTo>
                  <a:lnTo>
                    <a:pt x="597528" y="624689"/>
                  </a:lnTo>
                  <a:lnTo>
                    <a:pt x="597528" y="582440"/>
                  </a:lnTo>
                  <a:lnTo>
                    <a:pt x="615635" y="519066"/>
                  </a:lnTo>
                  <a:lnTo>
                    <a:pt x="579422" y="334978"/>
                  </a:lnTo>
                  <a:lnTo>
                    <a:pt x="570368" y="307818"/>
                  </a:lnTo>
                  <a:lnTo>
                    <a:pt x="561315" y="250479"/>
                  </a:lnTo>
                  <a:lnTo>
                    <a:pt x="552261" y="202194"/>
                  </a:lnTo>
                  <a:lnTo>
                    <a:pt x="540190" y="141838"/>
                  </a:lnTo>
                  <a:lnTo>
                    <a:pt x="531136" y="126749"/>
                  </a:lnTo>
                  <a:lnTo>
                    <a:pt x="488887" y="63374"/>
                  </a:lnTo>
                  <a:lnTo>
                    <a:pt x="479833" y="21125"/>
                  </a:lnTo>
                  <a:lnTo>
                    <a:pt x="473798" y="0"/>
                  </a:lnTo>
                  <a:lnTo>
                    <a:pt x="78463" y="78464"/>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29" name="Freeform 28"/>
            <p:cNvSpPr>
              <a:spLocks noChangeAspect="1"/>
            </p:cNvSpPr>
            <p:nvPr/>
          </p:nvSpPr>
          <p:spPr>
            <a:xfrm>
              <a:off x="6270058" y="4165568"/>
              <a:ext cx="615989" cy="1008578"/>
            </a:xfrm>
            <a:custGeom>
              <a:avLst/>
              <a:gdLst>
                <a:gd name="connsiteX0" fmla="*/ 0 w 594511"/>
                <a:gd name="connsiteY0" fmla="*/ 84499 h 974757"/>
                <a:gd name="connsiteX1" fmla="*/ 69410 w 594511"/>
                <a:gd name="connsiteY1" fmla="*/ 962686 h 974757"/>
                <a:gd name="connsiteX2" fmla="*/ 87517 w 594511"/>
                <a:gd name="connsiteY2" fmla="*/ 962686 h 974757"/>
                <a:gd name="connsiteX3" fmla="*/ 111659 w 594511"/>
                <a:gd name="connsiteY3" fmla="*/ 962686 h 974757"/>
                <a:gd name="connsiteX4" fmla="*/ 132784 w 594511"/>
                <a:gd name="connsiteY4" fmla="*/ 941561 h 974757"/>
                <a:gd name="connsiteX5" fmla="*/ 129766 w 594511"/>
                <a:gd name="connsiteY5" fmla="*/ 902329 h 974757"/>
                <a:gd name="connsiteX6" fmla="*/ 184087 w 594511"/>
                <a:gd name="connsiteY6" fmla="*/ 974757 h 974757"/>
                <a:gd name="connsiteX7" fmla="*/ 220301 w 594511"/>
                <a:gd name="connsiteY7" fmla="*/ 959668 h 974757"/>
                <a:gd name="connsiteX8" fmla="*/ 217283 w 594511"/>
                <a:gd name="connsiteY8" fmla="*/ 908365 h 974757"/>
                <a:gd name="connsiteX9" fmla="*/ 214265 w 594511"/>
                <a:gd name="connsiteY9" fmla="*/ 878187 h 974757"/>
                <a:gd name="connsiteX10" fmla="*/ 193140 w 594511"/>
                <a:gd name="connsiteY10" fmla="*/ 851026 h 974757"/>
                <a:gd name="connsiteX11" fmla="*/ 588475 w 594511"/>
                <a:gd name="connsiteY11" fmla="*/ 751438 h 974757"/>
                <a:gd name="connsiteX12" fmla="*/ 591493 w 594511"/>
                <a:gd name="connsiteY12" fmla="*/ 685046 h 974757"/>
                <a:gd name="connsiteX13" fmla="*/ 582439 w 594511"/>
                <a:gd name="connsiteY13" fmla="*/ 633743 h 974757"/>
                <a:gd name="connsiteX14" fmla="*/ 588475 w 594511"/>
                <a:gd name="connsiteY14" fmla="*/ 585458 h 974757"/>
                <a:gd name="connsiteX15" fmla="*/ 570368 w 594511"/>
                <a:gd name="connsiteY15" fmla="*/ 528119 h 974757"/>
                <a:gd name="connsiteX16" fmla="*/ 576404 w 594511"/>
                <a:gd name="connsiteY16" fmla="*/ 510012 h 974757"/>
                <a:gd name="connsiteX17" fmla="*/ 594511 w 594511"/>
                <a:gd name="connsiteY17" fmla="*/ 488888 h 974757"/>
                <a:gd name="connsiteX18" fmla="*/ 588475 w 594511"/>
                <a:gd name="connsiteY18" fmla="*/ 467763 h 974757"/>
                <a:gd name="connsiteX19" fmla="*/ 543208 w 594511"/>
                <a:gd name="connsiteY19" fmla="*/ 425513 h 974757"/>
                <a:gd name="connsiteX20" fmla="*/ 470780 w 594511"/>
                <a:gd name="connsiteY20" fmla="*/ 162963 h 974757"/>
                <a:gd name="connsiteX21" fmla="*/ 449655 w 594511"/>
                <a:gd name="connsiteY21" fmla="*/ 111660 h 974757"/>
                <a:gd name="connsiteX22" fmla="*/ 410424 w 594511"/>
                <a:gd name="connsiteY22" fmla="*/ 0 h 974757"/>
                <a:gd name="connsiteX23" fmla="*/ 202194 w 594511"/>
                <a:gd name="connsiteY23" fmla="*/ 51303 h 974757"/>
                <a:gd name="connsiteX24" fmla="*/ 114677 w 594511"/>
                <a:gd name="connsiteY24" fmla="*/ 66392 h 974757"/>
                <a:gd name="connsiteX25" fmla="*/ 96570 w 594511"/>
                <a:gd name="connsiteY25" fmla="*/ 51303 h 974757"/>
                <a:gd name="connsiteX26" fmla="*/ 0 w 594511"/>
                <a:gd name="connsiteY26" fmla="*/ 84499 h 974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4511" h="974757">
                  <a:moveTo>
                    <a:pt x="0" y="84499"/>
                  </a:moveTo>
                  <a:lnTo>
                    <a:pt x="69410" y="962686"/>
                  </a:lnTo>
                  <a:lnTo>
                    <a:pt x="87517" y="962686"/>
                  </a:lnTo>
                  <a:lnTo>
                    <a:pt x="111659" y="962686"/>
                  </a:lnTo>
                  <a:lnTo>
                    <a:pt x="132784" y="941561"/>
                  </a:lnTo>
                  <a:lnTo>
                    <a:pt x="129766" y="902329"/>
                  </a:lnTo>
                  <a:lnTo>
                    <a:pt x="184087" y="974757"/>
                  </a:lnTo>
                  <a:lnTo>
                    <a:pt x="220301" y="959668"/>
                  </a:lnTo>
                  <a:lnTo>
                    <a:pt x="217283" y="908365"/>
                  </a:lnTo>
                  <a:lnTo>
                    <a:pt x="214265" y="878187"/>
                  </a:lnTo>
                  <a:lnTo>
                    <a:pt x="193140" y="851026"/>
                  </a:lnTo>
                  <a:lnTo>
                    <a:pt x="588475" y="751438"/>
                  </a:lnTo>
                  <a:lnTo>
                    <a:pt x="591493" y="685046"/>
                  </a:lnTo>
                  <a:lnTo>
                    <a:pt x="582439" y="633743"/>
                  </a:lnTo>
                  <a:lnTo>
                    <a:pt x="588475" y="585458"/>
                  </a:lnTo>
                  <a:lnTo>
                    <a:pt x="570368" y="528119"/>
                  </a:lnTo>
                  <a:lnTo>
                    <a:pt x="576404" y="510012"/>
                  </a:lnTo>
                  <a:lnTo>
                    <a:pt x="594511" y="488888"/>
                  </a:lnTo>
                  <a:lnTo>
                    <a:pt x="588475" y="467763"/>
                  </a:lnTo>
                  <a:lnTo>
                    <a:pt x="543208" y="425513"/>
                  </a:lnTo>
                  <a:lnTo>
                    <a:pt x="470780" y="162963"/>
                  </a:lnTo>
                  <a:lnTo>
                    <a:pt x="449655" y="111660"/>
                  </a:lnTo>
                  <a:lnTo>
                    <a:pt x="410424" y="0"/>
                  </a:lnTo>
                  <a:lnTo>
                    <a:pt x="202194" y="51303"/>
                  </a:lnTo>
                  <a:lnTo>
                    <a:pt x="114677" y="66392"/>
                  </a:lnTo>
                  <a:lnTo>
                    <a:pt x="96570" y="51303"/>
                  </a:lnTo>
                  <a:lnTo>
                    <a:pt x="0" y="84499"/>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 name="Freeform 29"/>
            <p:cNvSpPr>
              <a:spLocks noChangeAspect="1"/>
            </p:cNvSpPr>
            <p:nvPr/>
          </p:nvSpPr>
          <p:spPr>
            <a:xfrm>
              <a:off x="6688930" y="4075223"/>
              <a:ext cx="855812" cy="901806"/>
            </a:xfrm>
            <a:custGeom>
              <a:avLst/>
              <a:gdLst>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5034 w 832919"/>
                <a:gd name="connsiteY9" fmla="*/ 829901 h 872150"/>
                <a:gd name="connsiteX10" fmla="*/ 259533 w 832919"/>
                <a:gd name="connsiteY10" fmla="*/ 872150 h 872150"/>
                <a:gd name="connsiteX11" fmla="*/ 383263 w 832919"/>
                <a:gd name="connsiteY11" fmla="*/ 863097 h 872150"/>
                <a:gd name="connsiteX12" fmla="*/ 645814 w 832919"/>
                <a:gd name="connsiteY12" fmla="*/ 826883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45814 w 832919"/>
                <a:gd name="connsiteY12" fmla="*/ 826883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81616 w 832919"/>
                <a:gd name="connsiteY16" fmla="*/ 766526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64958 w 832919"/>
                <a:gd name="connsiteY16" fmla="*/ 776057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82851 h 872150"/>
                <a:gd name="connsiteX23" fmla="*/ 832919 w 832919"/>
                <a:gd name="connsiteY23" fmla="*/ 464744 h 872150"/>
                <a:gd name="connsiteX24" fmla="*/ 805758 w 832919"/>
                <a:gd name="connsiteY24" fmla="*/ 461726 h 872150"/>
                <a:gd name="connsiteX25" fmla="*/ 793687 w 832919"/>
                <a:gd name="connsiteY25" fmla="*/ 431548 h 872150"/>
                <a:gd name="connsiteX26" fmla="*/ 724277 w 832919"/>
                <a:gd name="connsiteY26" fmla="*/ 359120 h 872150"/>
                <a:gd name="connsiteX27" fmla="*/ 712206 w 832919"/>
                <a:gd name="connsiteY27" fmla="*/ 307817 h 872150"/>
                <a:gd name="connsiteX28" fmla="*/ 636760 w 832919"/>
                <a:gd name="connsiteY28" fmla="*/ 271604 h 872150"/>
                <a:gd name="connsiteX29" fmla="*/ 564333 w 832919"/>
                <a:gd name="connsiteY29" fmla="*/ 196158 h 872150"/>
                <a:gd name="connsiteX30" fmla="*/ 531137 w 832919"/>
                <a:gd name="connsiteY30" fmla="*/ 175033 h 872150"/>
                <a:gd name="connsiteX31" fmla="*/ 488887 w 832919"/>
                <a:gd name="connsiteY31" fmla="*/ 156926 h 872150"/>
                <a:gd name="connsiteX32" fmla="*/ 470780 w 832919"/>
                <a:gd name="connsiteY32" fmla="*/ 150891 h 872150"/>
                <a:gd name="connsiteX33" fmla="*/ 434566 w 832919"/>
                <a:gd name="connsiteY33" fmla="*/ 99588 h 872150"/>
                <a:gd name="connsiteX34" fmla="*/ 377228 w 832919"/>
                <a:gd name="connsiteY34" fmla="*/ 63374 h 872150"/>
                <a:gd name="connsiteX35" fmla="*/ 371192 w 832919"/>
                <a:gd name="connsiteY35" fmla="*/ 36213 h 872150"/>
                <a:gd name="connsiteX36" fmla="*/ 371192 w 832919"/>
                <a:gd name="connsiteY36" fmla="*/ 0 h 872150"/>
                <a:gd name="connsiteX37" fmla="*/ 205212 w 832919"/>
                <a:gd name="connsiteY37" fmla="*/ 45267 h 872150"/>
                <a:gd name="connsiteX38" fmla="*/ 0 w 832919"/>
                <a:gd name="connsiteY38" fmla="*/ 87516 h 872150"/>
                <a:gd name="connsiteX0" fmla="*/ 0 w 832919"/>
                <a:gd name="connsiteY0" fmla="*/ 87516 h 872150"/>
                <a:gd name="connsiteX1" fmla="*/ 69410 w 832919"/>
                <a:gd name="connsiteY1" fmla="*/ 262550 h 872150"/>
                <a:gd name="connsiteX2" fmla="*/ 141838 w 832919"/>
                <a:gd name="connsiteY2" fmla="*/ 510011 h 872150"/>
                <a:gd name="connsiteX3" fmla="*/ 187105 w 832919"/>
                <a:gd name="connsiteY3" fmla="*/ 576404 h 872150"/>
                <a:gd name="connsiteX4" fmla="*/ 165980 w 832919"/>
                <a:gd name="connsiteY4" fmla="*/ 618653 h 872150"/>
                <a:gd name="connsiteX5" fmla="*/ 175034 w 832919"/>
                <a:gd name="connsiteY5" fmla="*/ 672974 h 872150"/>
                <a:gd name="connsiteX6" fmla="*/ 184087 w 832919"/>
                <a:gd name="connsiteY6" fmla="*/ 688063 h 872150"/>
                <a:gd name="connsiteX7" fmla="*/ 178051 w 832919"/>
                <a:gd name="connsiteY7" fmla="*/ 733330 h 872150"/>
                <a:gd name="connsiteX8" fmla="*/ 187105 w 832919"/>
                <a:gd name="connsiteY8" fmla="*/ 781615 h 872150"/>
                <a:gd name="connsiteX9" fmla="*/ 172655 w 832919"/>
                <a:gd name="connsiteY9" fmla="*/ 848965 h 872150"/>
                <a:gd name="connsiteX10" fmla="*/ 259533 w 832919"/>
                <a:gd name="connsiteY10" fmla="*/ 872150 h 872150"/>
                <a:gd name="connsiteX11" fmla="*/ 383263 w 832919"/>
                <a:gd name="connsiteY11" fmla="*/ 863097 h 872150"/>
                <a:gd name="connsiteX12" fmla="*/ 652953 w 832919"/>
                <a:gd name="connsiteY12" fmla="*/ 841180 h 872150"/>
                <a:gd name="connsiteX13" fmla="*/ 700135 w 832919"/>
                <a:gd name="connsiteY13" fmla="*/ 851025 h 872150"/>
                <a:gd name="connsiteX14" fmla="*/ 706170 w 832919"/>
                <a:gd name="connsiteY14" fmla="*/ 772562 h 872150"/>
                <a:gd name="connsiteX15" fmla="*/ 724277 w 832919"/>
                <a:gd name="connsiteY15" fmla="*/ 751437 h 872150"/>
                <a:gd name="connsiteX16" fmla="*/ 764958 w 832919"/>
                <a:gd name="connsiteY16" fmla="*/ 776057 h 872150"/>
                <a:gd name="connsiteX17" fmla="*/ 805758 w 832919"/>
                <a:gd name="connsiteY17" fmla="*/ 757473 h 872150"/>
                <a:gd name="connsiteX18" fmla="*/ 784634 w 832919"/>
                <a:gd name="connsiteY18" fmla="*/ 651849 h 872150"/>
                <a:gd name="connsiteX19" fmla="*/ 796705 w 832919"/>
                <a:gd name="connsiteY19" fmla="*/ 642796 h 872150"/>
                <a:gd name="connsiteX20" fmla="*/ 796705 w 832919"/>
                <a:gd name="connsiteY20" fmla="*/ 585457 h 872150"/>
                <a:gd name="connsiteX21" fmla="*/ 817830 w 832919"/>
                <a:gd name="connsiteY21" fmla="*/ 519065 h 872150"/>
                <a:gd name="connsiteX22" fmla="*/ 832919 w 832919"/>
                <a:gd name="connsiteY22" fmla="*/ 464744 h 872150"/>
                <a:gd name="connsiteX23" fmla="*/ 805758 w 832919"/>
                <a:gd name="connsiteY23" fmla="*/ 461726 h 872150"/>
                <a:gd name="connsiteX24" fmla="*/ 793687 w 832919"/>
                <a:gd name="connsiteY24" fmla="*/ 431548 h 872150"/>
                <a:gd name="connsiteX25" fmla="*/ 724277 w 832919"/>
                <a:gd name="connsiteY25" fmla="*/ 359120 h 872150"/>
                <a:gd name="connsiteX26" fmla="*/ 712206 w 832919"/>
                <a:gd name="connsiteY26" fmla="*/ 307817 h 872150"/>
                <a:gd name="connsiteX27" fmla="*/ 636760 w 832919"/>
                <a:gd name="connsiteY27" fmla="*/ 271604 h 872150"/>
                <a:gd name="connsiteX28" fmla="*/ 564333 w 832919"/>
                <a:gd name="connsiteY28" fmla="*/ 196158 h 872150"/>
                <a:gd name="connsiteX29" fmla="*/ 531137 w 832919"/>
                <a:gd name="connsiteY29" fmla="*/ 175033 h 872150"/>
                <a:gd name="connsiteX30" fmla="*/ 488887 w 832919"/>
                <a:gd name="connsiteY30" fmla="*/ 156926 h 872150"/>
                <a:gd name="connsiteX31" fmla="*/ 470780 w 832919"/>
                <a:gd name="connsiteY31" fmla="*/ 150891 h 872150"/>
                <a:gd name="connsiteX32" fmla="*/ 434566 w 832919"/>
                <a:gd name="connsiteY32" fmla="*/ 99588 h 872150"/>
                <a:gd name="connsiteX33" fmla="*/ 377228 w 832919"/>
                <a:gd name="connsiteY33" fmla="*/ 63374 h 872150"/>
                <a:gd name="connsiteX34" fmla="*/ 371192 w 832919"/>
                <a:gd name="connsiteY34" fmla="*/ 36213 h 872150"/>
                <a:gd name="connsiteX35" fmla="*/ 371192 w 832919"/>
                <a:gd name="connsiteY35" fmla="*/ 0 h 872150"/>
                <a:gd name="connsiteX36" fmla="*/ 205212 w 832919"/>
                <a:gd name="connsiteY36" fmla="*/ 45267 h 872150"/>
                <a:gd name="connsiteX37" fmla="*/ 0 w 832919"/>
                <a:gd name="connsiteY37" fmla="*/ 87516 h 872150"/>
                <a:gd name="connsiteX0" fmla="*/ 0 w 825779"/>
                <a:gd name="connsiteY0" fmla="*/ 87516 h 872150"/>
                <a:gd name="connsiteX1" fmla="*/ 69410 w 825779"/>
                <a:gd name="connsiteY1" fmla="*/ 262550 h 872150"/>
                <a:gd name="connsiteX2" fmla="*/ 141838 w 825779"/>
                <a:gd name="connsiteY2" fmla="*/ 510011 h 872150"/>
                <a:gd name="connsiteX3" fmla="*/ 187105 w 825779"/>
                <a:gd name="connsiteY3" fmla="*/ 576404 h 872150"/>
                <a:gd name="connsiteX4" fmla="*/ 165980 w 825779"/>
                <a:gd name="connsiteY4" fmla="*/ 618653 h 872150"/>
                <a:gd name="connsiteX5" fmla="*/ 175034 w 825779"/>
                <a:gd name="connsiteY5" fmla="*/ 672974 h 872150"/>
                <a:gd name="connsiteX6" fmla="*/ 184087 w 825779"/>
                <a:gd name="connsiteY6" fmla="*/ 688063 h 872150"/>
                <a:gd name="connsiteX7" fmla="*/ 178051 w 825779"/>
                <a:gd name="connsiteY7" fmla="*/ 733330 h 872150"/>
                <a:gd name="connsiteX8" fmla="*/ 187105 w 825779"/>
                <a:gd name="connsiteY8" fmla="*/ 781615 h 872150"/>
                <a:gd name="connsiteX9" fmla="*/ 172655 w 825779"/>
                <a:gd name="connsiteY9" fmla="*/ 848965 h 872150"/>
                <a:gd name="connsiteX10" fmla="*/ 259533 w 825779"/>
                <a:gd name="connsiteY10" fmla="*/ 872150 h 872150"/>
                <a:gd name="connsiteX11" fmla="*/ 383263 w 825779"/>
                <a:gd name="connsiteY11" fmla="*/ 863097 h 872150"/>
                <a:gd name="connsiteX12" fmla="*/ 652953 w 825779"/>
                <a:gd name="connsiteY12" fmla="*/ 841180 h 872150"/>
                <a:gd name="connsiteX13" fmla="*/ 700135 w 825779"/>
                <a:gd name="connsiteY13" fmla="*/ 851025 h 872150"/>
                <a:gd name="connsiteX14" fmla="*/ 706170 w 825779"/>
                <a:gd name="connsiteY14" fmla="*/ 772562 h 872150"/>
                <a:gd name="connsiteX15" fmla="*/ 724277 w 825779"/>
                <a:gd name="connsiteY15" fmla="*/ 751437 h 872150"/>
                <a:gd name="connsiteX16" fmla="*/ 764958 w 825779"/>
                <a:gd name="connsiteY16" fmla="*/ 776057 h 872150"/>
                <a:gd name="connsiteX17" fmla="*/ 805758 w 825779"/>
                <a:gd name="connsiteY17" fmla="*/ 757473 h 872150"/>
                <a:gd name="connsiteX18" fmla="*/ 784634 w 825779"/>
                <a:gd name="connsiteY18" fmla="*/ 651849 h 872150"/>
                <a:gd name="connsiteX19" fmla="*/ 796705 w 825779"/>
                <a:gd name="connsiteY19" fmla="*/ 642796 h 872150"/>
                <a:gd name="connsiteX20" fmla="*/ 796705 w 825779"/>
                <a:gd name="connsiteY20" fmla="*/ 585457 h 872150"/>
                <a:gd name="connsiteX21" fmla="*/ 817830 w 825779"/>
                <a:gd name="connsiteY21" fmla="*/ 519065 h 872150"/>
                <a:gd name="connsiteX22" fmla="*/ 825779 w 825779"/>
                <a:gd name="connsiteY22" fmla="*/ 469510 h 872150"/>
                <a:gd name="connsiteX23" fmla="*/ 805758 w 825779"/>
                <a:gd name="connsiteY23" fmla="*/ 461726 h 872150"/>
                <a:gd name="connsiteX24" fmla="*/ 793687 w 825779"/>
                <a:gd name="connsiteY24" fmla="*/ 431548 h 872150"/>
                <a:gd name="connsiteX25" fmla="*/ 724277 w 825779"/>
                <a:gd name="connsiteY25" fmla="*/ 359120 h 872150"/>
                <a:gd name="connsiteX26" fmla="*/ 712206 w 825779"/>
                <a:gd name="connsiteY26" fmla="*/ 307817 h 872150"/>
                <a:gd name="connsiteX27" fmla="*/ 636760 w 825779"/>
                <a:gd name="connsiteY27" fmla="*/ 271604 h 872150"/>
                <a:gd name="connsiteX28" fmla="*/ 564333 w 825779"/>
                <a:gd name="connsiteY28" fmla="*/ 196158 h 872150"/>
                <a:gd name="connsiteX29" fmla="*/ 531137 w 825779"/>
                <a:gd name="connsiteY29" fmla="*/ 175033 h 872150"/>
                <a:gd name="connsiteX30" fmla="*/ 488887 w 825779"/>
                <a:gd name="connsiteY30" fmla="*/ 156926 h 872150"/>
                <a:gd name="connsiteX31" fmla="*/ 470780 w 825779"/>
                <a:gd name="connsiteY31" fmla="*/ 150891 h 872150"/>
                <a:gd name="connsiteX32" fmla="*/ 434566 w 825779"/>
                <a:gd name="connsiteY32" fmla="*/ 99588 h 872150"/>
                <a:gd name="connsiteX33" fmla="*/ 377228 w 825779"/>
                <a:gd name="connsiteY33" fmla="*/ 63374 h 872150"/>
                <a:gd name="connsiteX34" fmla="*/ 371192 w 825779"/>
                <a:gd name="connsiteY34" fmla="*/ 36213 h 872150"/>
                <a:gd name="connsiteX35" fmla="*/ 371192 w 825779"/>
                <a:gd name="connsiteY35" fmla="*/ 0 h 872150"/>
                <a:gd name="connsiteX36" fmla="*/ 205212 w 825779"/>
                <a:gd name="connsiteY36" fmla="*/ 45267 h 872150"/>
                <a:gd name="connsiteX37" fmla="*/ 0 w 825779"/>
                <a:gd name="connsiteY37" fmla="*/ 87516 h 87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5779" h="872150">
                  <a:moveTo>
                    <a:pt x="0" y="87516"/>
                  </a:moveTo>
                  <a:lnTo>
                    <a:pt x="69410" y="262550"/>
                  </a:lnTo>
                  <a:lnTo>
                    <a:pt x="141838" y="510011"/>
                  </a:lnTo>
                  <a:lnTo>
                    <a:pt x="187105" y="576404"/>
                  </a:lnTo>
                  <a:lnTo>
                    <a:pt x="165980" y="618653"/>
                  </a:lnTo>
                  <a:lnTo>
                    <a:pt x="175034" y="672974"/>
                  </a:lnTo>
                  <a:lnTo>
                    <a:pt x="184087" y="688063"/>
                  </a:lnTo>
                  <a:lnTo>
                    <a:pt x="178051" y="733330"/>
                  </a:lnTo>
                  <a:lnTo>
                    <a:pt x="187105" y="781615"/>
                  </a:lnTo>
                  <a:lnTo>
                    <a:pt x="172655" y="848965"/>
                  </a:lnTo>
                  <a:lnTo>
                    <a:pt x="259533" y="872150"/>
                  </a:lnTo>
                  <a:lnTo>
                    <a:pt x="383263" y="863097"/>
                  </a:lnTo>
                  <a:lnTo>
                    <a:pt x="652953" y="841180"/>
                  </a:lnTo>
                  <a:lnTo>
                    <a:pt x="700135" y="851025"/>
                  </a:lnTo>
                  <a:lnTo>
                    <a:pt x="706170" y="772562"/>
                  </a:lnTo>
                  <a:lnTo>
                    <a:pt x="724277" y="751437"/>
                  </a:lnTo>
                  <a:lnTo>
                    <a:pt x="764958" y="776057"/>
                  </a:lnTo>
                  <a:lnTo>
                    <a:pt x="805758" y="757473"/>
                  </a:lnTo>
                  <a:lnTo>
                    <a:pt x="784634" y="651849"/>
                  </a:lnTo>
                  <a:lnTo>
                    <a:pt x="796705" y="642796"/>
                  </a:lnTo>
                  <a:lnTo>
                    <a:pt x="796705" y="585457"/>
                  </a:lnTo>
                  <a:lnTo>
                    <a:pt x="817830" y="519065"/>
                  </a:lnTo>
                  <a:lnTo>
                    <a:pt x="825779" y="469510"/>
                  </a:lnTo>
                  <a:lnTo>
                    <a:pt x="805758" y="461726"/>
                  </a:lnTo>
                  <a:lnTo>
                    <a:pt x="793687" y="431548"/>
                  </a:lnTo>
                  <a:lnTo>
                    <a:pt x="724277" y="359120"/>
                  </a:lnTo>
                  <a:lnTo>
                    <a:pt x="712206" y="307817"/>
                  </a:lnTo>
                  <a:lnTo>
                    <a:pt x="636760" y="271604"/>
                  </a:lnTo>
                  <a:lnTo>
                    <a:pt x="564333" y="196158"/>
                  </a:lnTo>
                  <a:lnTo>
                    <a:pt x="531137" y="175033"/>
                  </a:lnTo>
                  <a:lnTo>
                    <a:pt x="488887" y="156926"/>
                  </a:lnTo>
                  <a:lnTo>
                    <a:pt x="470780" y="150891"/>
                  </a:lnTo>
                  <a:lnTo>
                    <a:pt x="434566" y="99588"/>
                  </a:lnTo>
                  <a:lnTo>
                    <a:pt x="377228" y="63374"/>
                  </a:lnTo>
                  <a:lnTo>
                    <a:pt x="371192" y="36213"/>
                  </a:lnTo>
                  <a:lnTo>
                    <a:pt x="371192" y="0"/>
                  </a:lnTo>
                  <a:lnTo>
                    <a:pt x="205212" y="45267"/>
                  </a:lnTo>
                  <a:lnTo>
                    <a:pt x="0" y="87516"/>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1" name="Freeform 30"/>
            <p:cNvSpPr>
              <a:spLocks noChangeAspect="1"/>
            </p:cNvSpPr>
            <p:nvPr/>
          </p:nvSpPr>
          <p:spPr>
            <a:xfrm>
              <a:off x="7073307" y="3953668"/>
              <a:ext cx="786822" cy="604490"/>
            </a:xfrm>
            <a:custGeom>
              <a:avLst/>
              <a:gdLst>
                <a:gd name="connsiteX0" fmla="*/ 0 w 760491"/>
                <a:gd name="connsiteY0" fmla="*/ 111659 h 585457"/>
                <a:gd name="connsiteX1" fmla="*/ 9054 w 760491"/>
                <a:gd name="connsiteY1" fmla="*/ 184087 h 585457"/>
                <a:gd name="connsiteX2" fmla="*/ 57339 w 760491"/>
                <a:gd name="connsiteY2" fmla="*/ 217283 h 585457"/>
                <a:gd name="connsiteX3" fmla="*/ 99588 w 760491"/>
                <a:gd name="connsiteY3" fmla="*/ 277639 h 585457"/>
                <a:gd name="connsiteX4" fmla="*/ 190123 w 760491"/>
                <a:gd name="connsiteY4" fmla="*/ 307817 h 585457"/>
                <a:gd name="connsiteX5" fmla="*/ 262551 w 760491"/>
                <a:gd name="connsiteY5" fmla="*/ 395334 h 585457"/>
                <a:gd name="connsiteX6" fmla="*/ 344032 w 760491"/>
                <a:gd name="connsiteY6" fmla="*/ 422495 h 585457"/>
                <a:gd name="connsiteX7" fmla="*/ 359121 w 760491"/>
                <a:gd name="connsiteY7" fmla="*/ 491904 h 585457"/>
                <a:gd name="connsiteX8" fmla="*/ 434566 w 760491"/>
                <a:gd name="connsiteY8" fmla="*/ 576403 h 585457"/>
                <a:gd name="connsiteX9" fmla="*/ 455691 w 760491"/>
                <a:gd name="connsiteY9" fmla="*/ 585457 h 585457"/>
                <a:gd name="connsiteX10" fmla="*/ 473798 w 760491"/>
                <a:gd name="connsiteY10" fmla="*/ 540190 h 585457"/>
                <a:gd name="connsiteX11" fmla="*/ 470780 w 760491"/>
                <a:gd name="connsiteY11" fmla="*/ 500958 h 585457"/>
                <a:gd name="connsiteX12" fmla="*/ 500958 w 760491"/>
                <a:gd name="connsiteY12" fmla="*/ 513029 h 585457"/>
                <a:gd name="connsiteX13" fmla="*/ 510012 w 760491"/>
                <a:gd name="connsiteY13" fmla="*/ 473798 h 585457"/>
                <a:gd name="connsiteX14" fmla="*/ 546226 w 760491"/>
                <a:gd name="connsiteY14" fmla="*/ 470780 h 585457"/>
                <a:gd name="connsiteX15" fmla="*/ 594511 w 760491"/>
                <a:gd name="connsiteY15" fmla="*/ 425512 h 585457"/>
                <a:gd name="connsiteX16" fmla="*/ 609600 w 760491"/>
                <a:gd name="connsiteY16" fmla="*/ 374209 h 585457"/>
                <a:gd name="connsiteX17" fmla="*/ 639778 w 760491"/>
                <a:gd name="connsiteY17" fmla="*/ 362138 h 585457"/>
                <a:gd name="connsiteX18" fmla="*/ 651850 w 760491"/>
                <a:gd name="connsiteY18" fmla="*/ 331960 h 585457"/>
                <a:gd name="connsiteX19" fmla="*/ 672974 w 760491"/>
                <a:gd name="connsiteY19" fmla="*/ 271603 h 585457"/>
                <a:gd name="connsiteX20" fmla="*/ 709188 w 760491"/>
                <a:gd name="connsiteY20" fmla="*/ 256514 h 585457"/>
                <a:gd name="connsiteX21" fmla="*/ 733331 w 760491"/>
                <a:gd name="connsiteY21" fmla="*/ 193140 h 585457"/>
                <a:gd name="connsiteX22" fmla="*/ 760491 w 760491"/>
                <a:gd name="connsiteY22" fmla="*/ 135801 h 585457"/>
                <a:gd name="connsiteX23" fmla="*/ 564333 w 760491"/>
                <a:gd name="connsiteY23" fmla="*/ 0 h 585457"/>
                <a:gd name="connsiteX24" fmla="*/ 416459 w 760491"/>
                <a:gd name="connsiteY24" fmla="*/ 45267 h 585457"/>
                <a:gd name="connsiteX25" fmla="*/ 386281 w 760491"/>
                <a:gd name="connsiteY25" fmla="*/ 51302 h 585457"/>
                <a:gd name="connsiteX26" fmla="*/ 377228 w 760491"/>
                <a:gd name="connsiteY26" fmla="*/ 48285 h 585457"/>
                <a:gd name="connsiteX27" fmla="*/ 347050 w 760491"/>
                <a:gd name="connsiteY27" fmla="*/ 24142 h 585457"/>
                <a:gd name="connsiteX28" fmla="*/ 322907 w 760491"/>
                <a:gd name="connsiteY28" fmla="*/ 12071 h 585457"/>
                <a:gd name="connsiteX29" fmla="*/ 280657 w 760491"/>
                <a:gd name="connsiteY29" fmla="*/ 18106 h 585457"/>
                <a:gd name="connsiteX30" fmla="*/ 229354 w 760491"/>
                <a:gd name="connsiteY30" fmla="*/ 27160 h 585457"/>
                <a:gd name="connsiteX31" fmla="*/ 187105 w 760491"/>
                <a:gd name="connsiteY31" fmla="*/ 27160 h 585457"/>
                <a:gd name="connsiteX32" fmla="*/ 147873 w 760491"/>
                <a:gd name="connsiteY32" fmla="*/ 45267 h 585457"/>
                <a:gd name="connsiteX33" fmla="*/ 0 w 760491"/>
                <a:gd name="connsiteY33" fmla="*/ 111659 h 585457"/>
                <a:gd name="connsiteX0" fmla="*/ 0 w 760491"/>
                <a:gd name="connsiteY0" fmla="*/ 111659 h 585457"/>
                <a:gd name="connsiteX1" fmla="*/ 1909 w 760491"/>
                <a:gd name="connsiteY1" fmla="*/ 184087 h 585457"/>
                <a:gd name="connsiteX2" fmla="*/ 57339 w 760491"/>
                <a:gd name="connsiteY2" fmla="*/ 217283 h 585457"/>
                <a:gd name="connsiteX3" fmla="*/ 99588 w 760491"/>
                <a:gd name="connsiteY3" fmla="*/ 277639 h 585457"/>
                <a:gd name="connsiteX4" fmla="*/ 190123 w 760491"/>
                <a:gd name="connsiteY4" fmla="*/ 307817 h 585457"/>
                <a:gd name="connsiteX5" fmla="*/ 262551 w 760491"/>
                <a:gd name="connsiteY5" fmla="*/ 395334 h 585457"/>
                <a:gd name="connsiteX6" fmla="*/ 344032 w 760491"/>
                <a:gd name="connsiteY6" fmla="*/ 422495 h 585457"/>
                <a:gd name="connsiteX7" fmla="*/ 359121 w 760491"/>
                <a:gd name="connsiteY7" fmla="*/ 491904 h 585457"/>
                <a:gd name="connsiteX8" fmla="*/ 434566 w 760491"/>
                <a:gd name="connsiteY8" fmla="*/ 576403 h 585457"/>
                <a:gd name="connsiteX9" fmla="*/ 455691 w 760491"/>
                <a:gd name="connsiteY9" fmla="*/ 585457 h 585457"/>
                <a:gd name="connsiteX10" fmla="*/ 473798 w 760491"/>
                <a:gd name="connsiteY10" fmla="*/ 540190 h 585457"/>
                <a:gd name="connsiteX11" fmla="*/ 470780 w 760491"/>
                <a:gd name="connsiteY11" fmla="*/ 500958 h 585457"/>
                <a:gd name="connsiteX12" fmla="*/ 500958 w 760491"/>
                <a:gd name="connsiteY12" fmla="*/ 513029 h 585457"/>
                <a:gd name="connsiteX13" fmla="*/ 510012 w 760491"/>
                <a:gd name="connsiteY13" fmla="*/ 473798 h 585457"/>
                <a:gd name="connsiteX14" fmla="*/ 546226 w 760491"/>
                <a:gd name="connsiteY14" fmla="*/ 470780 h 585457"/>
                <a:gd name="connsiteX15" fmla="*/ 594511 w 760491"/>
                <a:gd name="connsiteY15" fmla="*/ 425512 h 585457"/>
                <a:gd name="connsiteX16" fmla="*/ 609600 w 760491"/>
                <a:gd name="connsiteY16" fmla="*/ 374209 h 585457"/>
                <a:gd name="connsiteX17" fmla="*/ 639778 w 760491"/>
                <a:gd name="connsiteY17" fmla="*/ 362138 h 585457"/>
                <a:gd name="connsiteX18" fmla="*/ 651850 w 760491"/>
                <a:gd name="connsiteY18" fmla="*/ 331960 h 585457"/>
                <a:gd name="connsiteX19" fmla="*/ 672974 w 760491"/>
                <a:gd name="connsiteY19" fmla="*/ 271603 h 585457"/>
                <a:gd name="connsiteX20" fmla="*/ 709188 w 760491"/>
                <a:gd name="connsiteY20" fmla="*/ 256514 h 585457"/>
                <a:gd name="connsiteX21" fmla="*/ 733331 w 760491"/>
                <a:gd name="connsiteY21" fmla="*/ 193140 h 585457"/>
                <a:gd name="connsiteX22" fmla="*/ 760491 w 760491"/>
                <a:gd name="connsiteY22" fmla="*/ 135801 h 585457"/>
                <a:gd name="connsiteX23" fmla="*/ 564333 w 760491"/>
                <a:gd name="connsiteY23" fmla="*/ 0 h 585457"/>
                <a:gd name="connsiteX24" fmla="*/ 416459 w 760491"/>
                <a:gd name="connsiteY24" fmla="*/ 45267 h 585457"/>
                <a:gd name="connsiteX25" fmla="*/ 386281 w 760491"/>
                <a:gd name="connsiteY25" fmla="*/ 51302 h 585457"/>
                <a:gd name="connsiteX26" fmla="*/ 377228 w 760491"/>
                <a:gd name="connsiteY26" fmla="*/ 48285 h 585457"/>
                <a:gd name="connsiteX27" fmla="*/ 347050 w 760491"/>
                <a:gd name="connsiteY27" fmla="*/ 24142 h 585457"/>
                <a:gd name="connsiteX28" fmla="*/ 322907 w 760491"/>
                <a:gd name="connsiteY28" fmla="*/ 12071 h 585457"/>
                <a:gd name="connsiteX29" fmla="*/ 280657 w 760491"/>
                <a:gd name="connsiteY29" fmla="*/ 18106 h 585457"/>
                <a:gd name="connsiteX30" fmla="*/ 229354 w 760491"/>
                <a:gd name="connsiteY30" fmla="*/ 27160 h 585457"/>
                <a:gd name="connsiteX31" fmla="*/ 187105 w 760491"/>
                <a:gd name="connsiteY31" fmla="*/ 27160 h 585457"/>
                <a:gd name="connsiteX32" fmla="*/ 147873 w 760491"/>
                <a:gd name="connsiteY32" fmla="*/ 45267 h 585457"/>
                <a:gd name="connsiteX33" fmla="*/ 0 w 760491"/>
                <a:gd name="connsiteY33" fmla="*/ 111659 h 585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0491" h="585457">
                  <a:moveTo>
                    <a:pt x="0" y="111659"/>
                  </a:moveTo>
                  <a:cubicBezTo>
                    <a:pt x="636" y="135802"/>
                    <a:pt x="1273" y="159944"/>
                    <a:pt x="1909" y="184087"/>
                  </a:cubicBezTo>
                  <a:lnTo>
                    <a:pt x="57339" y="217283"/>
                  </a:lnTo>
                  <a:lnTo>
                    <a:pt x="99588" y="277639"/>
                  </a:lnTo>
                  <a:lnTo>
                    <a:pt x="190123" y="307817"/>
                  </a:lnTo>
                  <a:lnTo>
                    <a:pt x="262551" y="395334"/>
                  </a:lnTo>
                  <a:lnTo>
                    <a:pt x="344032" y="422495"/>
                  </a:lnTo>
                  <a:lnTo>
                    <a:pt x="359121" y="491904"/>
                  </a:lnTo>
                  <a:lnTo>
                    <a:pt x="434566" y="576403"/>
                  </a:lnTo>
                  <a:lnTo>
                    <a:pt x="455691" y="585457"/>
                  </a:lnTo>
                  <a:lnTo>
                    <a:pt x="473798" y="540190"/>
                  </a:lnTo>
                  <a:lnTo>
                    <a:pt x="470780" y="500958"/>
                  </a:lnTo>
                  <a:lnTo>
                    <a:pt x="500958" y="513029"/>
                  </a:lnTo>
                  <a:lnTo>
                    <a:pt x="510012" y="473798"/>
                  </a:lnTo>
                  <a:lnTo>
                    <a:pt x="546226" y="470780"/>
                  </a:lnTo>
                  <a:lnTo>
                    <a:pt x="594511" y="425512"/>
                  </a:lnTo>
                  <a:lnTo>
                    <a:pt x="609600" y="374209"/>
                  </a:lnTo>
                  <a:lnTo>
                    <a:pt x="639778" y="362138"/>
                  </a:lnTo>
                  <a:lnTo>
                    <a:pt x="651850" y="331960"/>
                  </a:lnTo>
                  <a:lnTo>
                    <a:pt x="672974" y="271603"/>
                  </a:lnTo>
                  <a:lnTo>
                    <a:pt x="709188" y="256514"/>
                  </a:lnTo>
                  <a:lnTo>
                    <a:pt x="733331" y="193140"/>
                  </a:lnTo>
                  <a:lnTo>
                    <a:pt x="760491" y="135801"/>
                  </a:lnTo>
                  <a:lnTo>
                    <a:pt x="564333" y="0"/>
                  </a:lnTo>
                  <a:lnTo>
                    <a:pt x="416459" y="45267"/>
                  </a:lnTo>
                  <a:lnTo>
                    <a:pt x="386281" y="51302"/>
                  </a:lnTo>
                  <a:lnTo>
                    <a:pt x="377228" y="48285"/>
                  </a:lnTo>
                  <a:lnTo>
                    <a:pt x="347050" y="24142"/>
                  </a:lnTo>
                  <a:lnTo>
                    <a:pt x="322907" y="12071"/>
                  </a:lnTo>
                  <a:lnTo>
                    <a:pt x="280657" y="18106"/>
                  </a:lnTo>
                  <a:lnTo>
                    <a:pt x="229354" y="27160"/>
                  </a:lnTo>
                  <a:lnTo>
                    <a:pt x="187105" y="27160"/>
                  </a:lnTo>
                  <a:lnTo>
                    <a:pt x="147873" y="45267"/>
                  </a:lnTo>
                  <a:lnTo>
                    <a:pt x="0" y="111659"/>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72" name="Freeform 3071"/>
            <p:cNvSpPr>
              <a:spLocks noChangeAspect="1"/>
            </p:cNvSpPr>
            <p:nvPr/>
          </p:nvSpPr>
          <p:spPr>
            <a:xfrm>
              <a:off x="6074585" y="3316326"/>
              <a:ext cx="1067713" cy="634057"/>
            </a:xfrm>
            <a:custGeom>
              <a:avLst/>
              <a:gdLst>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881204 w 1023042"/>
                <a:gd name="connsiteY16" fmla="*/ 404388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73798 w 1023042"/>
                <a:gd name="connsiteY39" fmla="*/ 117695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73798 w 1023042"/>
                <a:gd name="connsiteY39" fmla="*/ 117695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59502 w 1023042"/>
                <a:gd name="connsiteY39" fmla="*/ 112933 h 612618"/>
                <a:gd name="connsiteX40" fmla="*/ 473798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23042"/>
                <a:gd name="connsiteY0" fmla="*/ 350067 h 612618"/>
                <a:gd name="connsiteX1" fmla="*/ 141838 w 1023042"/>
                <a:gd name="connsiteY1" fmla="*/ 425513 h 612618"/>
                <a:gd name="connsiteX2" fmla="*/ 93553 w 1023042"/>
                <a:gd name="connsiteY2" fmla="*/ 452673 h 612618"/>
                <a:gd name="connsiteX3" fmla="*/ 90535 w 1023042"/>
                <a:gd name="connsiteY3" fmla="*/ 488887 h 612618"/>
                <a:gd name="connsiteX4" fmla="*/ 90535 w 1023042"/>
                <a:gd name="connsiteY4" fmla="*/ 503976 h 612618"/>
                <a:gd name="connsiteX5" fmla="*/ 0 w 1023042"/>
                <a:gd name="connsiteY5" fmla="*/ 482851 h 612618"/>
                <a:gd name="connsiteX6" fmla="*/ 0 w 1023042"/>
                <a:gd name="connsiteY6" fmla="*/ 570368 h 612618"/>
                <a:gd name="connsiteX7" fmla="*/ 15089 w 1023042"/>
                <a:gd name="connsiteY7" fmla="*/ 612618 h 612618"/>
                <a:gd name="connsiteX8" fmla="*/ 75446 w 1023042"/>
                <a:gd name="connsiteY8" fmla="*/ 609600 h 612618"/>
                <a:gd name="connsiteX9" fmla="*/ 135802 w 1023042"/>
                <a:gd name="connsiteY9" fmla="*/ 597529 h 612618"/>
                <a:gd name="connsiteX10" fmla="*/ 208230 w 1023042"/>
                <a:gd name="connsiteY10" fmla="*/ 564333 h 612618"/>
                <a:gd name="connsiteX11" fmla="*/ 310836 w 1023042"/>
                <a:gd name="connsiteY11" fmla="*/ 549243 h 612618"/>
                <a:gd name="connsiteX12" fmla="*/ 449656 w 1023042"/>
                <a:gd name="connsiteY12" fmla="*/ 522083 h 612618"/>
                <a:gd name="connsiteX13" fmla="*/ 624689 w 1023042"/>
                <a:gd name="connsiteY13" fmla="*/ 488887 h 612618"/>
                <a:gd name="connsiteX14" fmla="*/ 781616 w 1023042"/>
                <a:gd name="connsiteY14" fmla="*/ 464744 h 612618"/>
                <a:gd name="connsiteX15" fmla="*/ 841972 w 1023042"/>
                <a:gd name="connsiteY15" fmla="*/ 446637 h 612618"/>
                <a:gd name="connsiteX16" fmla="*/ 919330 w 1023042"/>
                <a:gd name="connsiteY16" fmla="*/ 406769 h 612618"/>
                <a:gd name="connsiteX17" fmla="*/ 941560 w 1023042"/>
                <a:gd name="connsiteY17" fmla="*/ 356103 h 612618"/>
                <a:gd name="connsiteX18" fmla="*/ 962685 w 1023042"/>
                <a:gd name="connsiteY18" fmla="*/ 301782 h 612618"/>
                <a:gd name="connsiteX19" fmla="*/ 989846 w 1023042"/>
                <a:gd name="connsiteY19" fmla="*/ 274622 h 612618"/>
                <a:gd name="connsiteX20" fmla="*/ 1023042 w 1023042"/>
                <a:gd name="connsiteY20" fmla="*/ 241426 h 612618"/>
                <a:gd name="connsiteX21" fmla="*/ 1010970 w 1023042"/>
                <a:gd name="connsiteY21" fmla="*/ 190123 h 612618"/>
                <a:gd name="connsiteX22" fmla="*/ 959667 w 1023042"/>
                <a:gd name="connsiteY22" fmla="*/ 156927 h 612618"/>
                <a:gd name="connsiteX23" fmla="*/ 932507 w 1023042"/>
                <a:gd name="connsiteY23" fmla="*/ 57338 h 612618"/>
                <a:gd name="connsiteX24" fmla="*/ 917418 w 1023042"/>
                <a:gd name="connsiteY24" fmla="*/ 54321 h 612618"/>
                <a:gd name="connsiteX25" fmla="*/ 899311 w 1023042"/>
                <a:gd name="connsiteY25" fmla="*/ 33196 h 612618"/>
                <a:gd name="connsiteX26" fmla="*/ 878186 w 1023042"/>
                <a:gd name="connsiteY26" fmla="*/ 27160 h 612618"/>
                <a:gd name="connsiteX27" fmla="*/ 860079 w 1023042"/>
                <a:gd name="connsiteY27" fmla="*/ 0 h 612618"/>
                <a:gd name="connsiteX28" fmla="*/ 817830 w 1023042"/>
                <a:gd name="connsiteY28" fmla="*/ 21125 h 612618"/>
                <a:gd name="connsiteX29" fmla="*/ 754456 w 1023042"/>
                <a:gd name="connsiteY29" fmla="*/ 30178 h 612618"/>
                <a:gd name="connsiteX30" fmla="*/ 715224 w 1023042"/>
                <a:gd name="connsiteY30" fmla="*/ 30178 h 612618"/>
                <a:gd name="connsiteX31" fmla="*/ 654867 w 1023042"/>
                <a:gd name="connsiteY31" fmla="*/ 36214 h 612618"/>
                <a:gd name="connsiteX32" fmla="*/ 618654 w 1023042"/>
                <a:gd name="connsiteY32" fmla="*/ 18107 h 612618"/>
                <a:gd name="connsiteX33" fmla="*/ 582440 w 1023042"/>
                <a:gd name="connsiteY33" fmla="*/ 6036 h 612618"/>
                <a:gd name="connsiteX34" fmla="*/ 561315 w 1023042"/>
                <a:gd name="connsiteY34" fmla="*/ 27160 h 612618"/>
                <a:gd name="connsiteX35" fmla="*/ 588475 w 1023042"/>
                <a:gd name="connsiteY35" fmla="*/ 60356 h 612618"/>
                <a:gd name="connsiteX36" fmla="*/ 591493 w 1023042"/>
                <a:gd name="connsiteY36" fmla="*/ 84499 h 612618"/>
                <a:gd name="connsiteX37" fmla="*/ 546226 w 1023042"/>
                <a:gd name="connsiteY37" fmla="*/ 96570 h 612618"/>
                <a:gd name="connsiteX38" fmla="*/ 513030 w 1023042"/>
                <a:gd name="connsiteY38" fmla="*/ 108641 h 612618"/>
                <a:gd name="connsiteX39" fmla="*/ 459502 w 1023042"/>
                <a:gd name="connsiteY39" fmla="*/ 112933 h 612618"/>
                <a:gd name="connsiteX40" fmla="*/ 464267 w 1023042"/>
                <a:gd name="connsiteY40" fmla="*/ 181069 h 612618"/>
                <a:gd name="connsiteX41" fmla="*/ 437584 w 1023042"/>
                <a:gd name="connsiteY41" fmla="*/ 214265 h 612618"/>
                <a:gd name="connsiteX42" fmla="*/ 416459 w 1023042"/>
                <a:gd name="connsiteY42" fmla="*/ 247461 h 612618"/>
                <a:gd name="connsiteX43" fmla="*/ 392317 w 1023042"/>
                <a:gd name="connsiteY43" fmla="*/ 259533 h 612618"/>
                <a:gd name="connsiteX44" fmla="*/ 365157 w 1023042"/>
                <a:gd name="connsiteY44" fmla="*/ 235390 h 612618"/>
                <a:gd name="connsiteX45" fmla="*/ 356103 w 1023042"/>
                <a:gd name="connsiteY45" fmla="*/ 253497 h 612618"/>
                <a:gd name="connsiteX46" fmla="*/ 356103 w 1023042"/>
                <a:gd name="connsiteY46" fmla="*/ 277639 h 612618"/>
                <a:gd name="connsiteX47" fmla="*/ 356103 w 1023042"/>
                <a:gd name="connsiteY47" fmla="*/ 298764 h 612618"/>
                <a:gd name="connsiteX48" fmla="*/ 334978 w 1023042"/>
                <a:gd name="connsiteY48" fmla="*/ 286693 h 612618"/>
                <a:gd name="connsiteX49" fmla="*/ 316871 w 1023042"/>
                <a:gd name="connsiteY49" fmla="*/ 283675 h 612618"/>
                <a:gd name="connsiteX50" fmla="*/ 277640 w 1023042"/>
                <a:gd name="connsiteY50" fmla="*/ 316871 h 612618"/>
                <a:gd name="connsiteX51" fmla="*/ 262551 w 1023042"/>
                <a:gd name="connsiteY51" fmla="*/ 328942 h 612618"/>
                <a:gd name="connsiteX52" fmla="*/ 229355 w 1023042"/>
                <a:gd name="connsiteY52" fmla="*/ 334978 h 612618"/>
                <a:gd name="connsiteX53" fmla="*/ 211248 w 1023042"/>
                <a:gd name="connsiteY53" fmla="*/ 316871 h 612618"/>
                <a:gd name="connsiteX54" fmla="*/ 196158 w 1023042"/>
                <a:gd name="connsiteY54" fmla="*/ 310836 h 612618"/>
                <a:gd name="connsiteX55" fmla="*/ 132784 w 1023042"/>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2685 w 1032573"/>
                <a:gd name="connsiteY18" fmla="*/ 301782 h 612618"/>
                <a:gd name="connsiteX19" fmla="*/ 989846 w 1032573"/>
                <a:gd name="connsiteY19" fmla="*/ 274622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2685 w 1032573"/>
                <a:gd name="connsiteY18" fmla="*/ 301782 h 612618"/>
                <a:gd name="connsiteX19" fmla="*/ 999378 w 1032573"/>
                <a:gd name="connsiteY19" fmla="*/ 281763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0970 w 1032573"/>
                <a:gd name="connsiteY21" fmla="*/ 190123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41560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88475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91493 w 1032573"/>
                <a:gd name="connsiteY36" fmla="*/ 84499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5157 w 1032573"/>
                <a:gd name="connsiteY44" fmla="*/ 235390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53497 h 612618"/>
                <a:gd name="connsiteX46" fmla="*/ 356103 w 1032573"/>
                <a:gd name="connsiteY46" fmla="*/ 277639 h 612618"/>
                <a:gd name="connsiteX47" fmla="*/ 356103 w 1032573"/>
                <a:gd name="connsiteY47" fmla="*/ 298764 h 612618"/>
                <a:gd name="connsiteX48" fmla="*/ 334978 w 1032573"/>
                <a:gd name="connsiteY48" fmla="*/ 286693 h 612618"/>
                <a:gd name="connsiteX49" fmla="*/ 316871 w 1032573"/>
                <a:gd name="connsiteY49" fmla="*/ 283675 h 612618"/>
                <a:gd name="connsiteX50" fmla="*/ 277640 w 1032573"/>
                <a:gd name="connsiteY50" fmla="*/ 316871 h 612618"/>
                <a:gd name="connsiteX51" fmla="*/ 262551 w 1032573"/>
                <a:gd name="connsiteY51" fmla="*/ 328942 h 612618"/>
                <a:gd name="connsiteX52" fmla="*/ 229355 w 1032573"/>
                <a:gd name="connsiteY52" fmla="*/ 334978 h 612618"/>
                <a:gd name="connsiteX53" fmla="*/ 211248 w 1032573"/>
                <a:gd name="connsiteY53" fmla="*/ 316871 h 612618"/>
                <a:gd name="connsiteX54" fmla="*/ 196158 w 1032573"/>
                <a:gd name="connsiteY54" fmla="*/ 310836 h 612618"/>
                <a:gd name="connsiteX55" fmla="*/ 132784 w 1032573"/>
                <a:gd name="connsiteY55"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77639 h 612618"/>
                <a:gd name="connsiteX46" fmla="*/ 356103 w 1032573"/>
                <a:gd name="connsiteY46" fmla="*/ 298764 h 612618"/>
                <a:gd name="connsiteX47" fmla="*/ 334978 w 1032573"/>
                <a:gd name="connsiteY47" fmla="*/ 286693 h 612618"/>
                <a:gd name="connsiteX48" fmla="*/ 316871 w 1032573"/>
                <a:gd name="connsiteY48" fmla="*/ 283675 h 612618"/>
                <a:gd name="connsiteX49" fmla="*/ 277640 w 1032573"/>
                <a:gd name="connsiteY49" fmla="*/ 316871 h 612618"/>
                <a:gd name="connsiteX50" fmla="*/ 262551 w 1032573"/>
                <a:gd name="connsiteY50" fmla="*/ 328942 h 612618"/>
                <a:gd name="connsiteX51" fmla="*/ 229355 w 1032573"/>
                <a:gd name="connsiteY51" fmla="*/ 334978 h 612618"/>
                <a:gd name="connsiteX52" fmla="*/ 211248 w 1032573"/>
                <a:gd name="connsiteY52" fmla="*/ 316871 h 612618"/>
                <a:gd name="connsiteX53" fmla="*/ 196158 w 1032573"/>
                <a:gd name="connsiteY53" fmla="*/ 310836 h 612618"/>
                <a:gd name="connsiteX54" fmla="*/ 132784 w 1032573"/>
                <a:gd name="connsiteY54"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62773 w 1032573"/>
                <a:gd name="connsiteY44" fmla="*/ 225867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28942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28942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16871 h 612618"/>
                <a:gd name="connsiteX49" fmla="*/ 262551 w 1032573"/>
                <a:gd name="connsiteY49" fmla="*/ 317039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 name="connsiteX0" fmla="*/ 132784 w 1032573"/>
                <a:gd name="connsiteY0" fmla="*/ 350067 h 612618"/>
                <a:gd name="connsiteX1" fmla="*/ 141838 w 1032573"/>
                <a:gd name="connsiteY1" fmla="*/ 425513 h 612618"/>
                <a:gd name="connsiteX2" fmla="*/ 93553 w 1032573"/>
                <a:gd name="connsiteY2" fmla="*/ 452673 h 612618"/>
                <a:gd name="connsiteX3" fmla="*/ 90535 w 1032573"/>
                <a:gd name="connsiteY3" fmla="*/ 488887 h 612618"/>
                <a:gd name="connsiteX4" fmla="*/ 90535 w 1032573"/>
                <a:gd name="connsiteY4" fmla="*/ 503976 h 612618"/>
                <a:gd name="connsiteX5" fmla="*/ 0 w 1032573"/>
                <a:gd name="connsiteY5" fmla="*/ 482851 h 612618"/>
                <a:gd name="connsiteX6" fmla="*/ 0 w 1032573"/>
                <a:gd name="connsiteY6" fmla="*/ 570368 h 612618"/>
                <a:gd name="connsiteX7" fmla="*/ 15089 w 1032573"/>
                <a:gd name="connsiteY7" fmla="*/ 612618 h 612618"/>
                <a:gd name="connsiteX8" fmla="*/ 75446 w 1032573"/>
                <a:gd name="connsiteY8" fmla="*/ 609600 h 612618"/>
                <a:gd name="connsiteX9" fmla="*/ 135802 w 1032573"/>
                <a:gd name="connsiteY9" fmla="*/ 597529 h 612618"/>
                <a:gd name="connsiteX10" fmla="*/ 208230 w 1032573"/>
                <a:gd name="connsiteY10" fmla="*/ 564333 h 612618"/>
                <a:gd name="connsiteX11" fmla="*/ 310836 w 1032573"/>
                <a:gd name="connsiteY11" fmla="*/ 549243 h 612618"/>
                <a:gd name="connsiteX12" fmla="*/ 449656 w 1032573"/>
                <a:gd name="connsiteY12" fmla="*/ 522083 h 612618"/>
                <a:gd name="connsiteX13" fmla="*/ 624689 w 1032573"/>
                <a:gd name="connsiteY13" fmla="*/ 488887 h 612618"/>
                <a:gd name="connsiteX14" fmla="*/ 781616 w 1032573"/>
                <a:gd name="connsiteY14" fmla="*/ 464744 h 612618"/>
                <a:gd name="connsiteX15" fmla="*/ 841972 w 1032573"/>
                <a:gd name="connsiteY15" fmla="*/ 446637 h 612618"/>
                <a:gd name="connsiteX16" fmla="*/ 919330 w 1032573"/>
                <a:gd name="connsiteY16" fmla="*/ 406769 h 612618"/>
                <a:gd name="connsiteX17" fmla="*/ 951092 w 1032573"/>
                <a:gd name="connsiteY17" fmla="*/ 356103 h 612618"/>
                <a:gd name="connsiteX18" fmla="*/ 969834 w 1032573"/>
                <a:gd name="connsiteY18" fmla="*/ 308924 h 612618"/>
                <a:gd name="connsiteX19" fmla="*/ 999378 w 1032573"/>
                <a:gd name="connsiteY19" fmla="*/ 281763 h 612618"/>
                <a:gd name="connsiteX20" fmla="*/ 1032573 w 1032573"/>
                <a:gd name="connsiteY20" fmla="*/ 255709 h 612618"/>
                <a:gd name="connsiteX21" fmla="*/ 1018118 w 1032573"/>
                <a:gd name="connsiteY21" fmla="*/ 180601 h 612618"/>
                <a:gd name="connsiteX22" fmla="*/ 959667 w 1032573"/>
                <a:gd name="connsiteY22" fmla="*/ 156927 h 612618"/>
                <a:gd name="connsiteX23" fmla="*/ 932507 w 1032573"/>
                <a:gd name="connsiteY23" fmla="*/ 57338 h 612618"/>
                <a:gd name="connsiteX24" fmla="*/ 917418 w 1032573"/>
                <a:gd name="connsiteY24" fmla="*/ 54321 h 612618"/>
                <a:gd name="connsiteX25" fmla="*/ 899311 w 1032573"/>
                <a:gd name="connsiteY25" fmla="*/ 33196 h 612618"/>
                <a:gd name="connsiteX26" fmla="*/ 878186 w 1032573"/>
                <a:gd name="connsiteY26" fmla="*/ 27160 h 612618"/>
                <a:gd name="connsiteX27" fmla="*/ 860079 w 1032573"/>
                <a:gd name="connsiteY27" fmla="*/ 0 h 612618"/>
                <a:gd name="connsiteX28" fmla="*/ 817830 w 1032573"/>
                <a:gd name="connsiteY28" fmla="*/ 21125 h 612618"/>
                <a:gd name="connsiteX29" fmla="*/ 754456 w 1032573"/>
                <a:gd name="connsiteY29" fmla="*/ 30178 h 612618"/>
                <a:gd name="connsiteX30" fmla="*/ 715224 w 1032573"/>
                <a:gd name="connsiteY30" fmla="*/ 30178 h 612618"/>
                <a:gd name="connsiteX31" fmla="*/ 654867 w 1032573"/>
                <a:gd name="connsiteY31" fmla="*/ 36214 h 612618"/>
                <a:gd name="connsiteX32" fmla="*/ 618654 w 1032573"/>
                <a:gd name="connsiteY32" fmla="*/ 18107 h 612618"/>
                <a:gd name="connsiteX33" fmla="*/ 582440 w 1032573"/>
                <a:gd name="connsiteY33" fmla="*/ 6036 h 612618"/>
                <a:gd name="connsiteX34" fmla="*/ 561315 w 1032573"/>
                <a:gd name="connsiteY34" fmla="*/ 27160 h 612618"/>
                <a:gd name="connsiteX35" fmla="*/ 576561 w 1032573"/>
                <a:gd name="connsiteY35" fmla="*/ 60356 h 612618"/>
                <a:gd name="connsiteX36" fmla="*/ 579579 w 1032573"/>
                <a:gd name="connsiteY36" fmla="*/ 79738 h 612618"/>
                <a:gd name="connsiteX37" fmla="*/ 546226 w 1032573"/>
                <a:gd name="connsiteY37" fmla="*/ 96570 h 612618"/>
                <a:gd name="connsiteX38" fmla="*/ 513030 w 1032573"/>
                <a:gd name="connsiteY38" fmla="*/ 108641 h 612618"/>
                <a:gd name="connsiteX39" fmla="*/ 459502 w 1032573"/>
                <a:gd name="connsiteY39" fmla="*/ 112933 h 612618"/>
                <a:gd name="connsiteX40" fmla="*/ 464267 w 1032573"/>
                <a:gd name="connsiteY40" fmla="*/ 181069 h 612618"/>
                <a:gd name="connsiteX41" fmla="*/ 437584 w 1032573"/>
                <a:gd name="connsiteY41" fmla="*/ 214265 h 612618"/>
                <a:gd name="connsiteX42" fmla="*/ 416459 w 1032573"/>
                <a:gd name="connsiteY42" fmla="*/ 247461 h 612618"/>
                <a:gd name="connsiteX43" fmla="*/ 392317 w 1032573"/>
                <a:gd name="connsiteY43" fmla="*/ 259533 h 612618"/>
                <a:gd name="connsiteX44" fmla="*/ 353242 w 1032573"/>
                <a:gd name="connsiteY44" fmla="*/ 223486 h 612618"/>
                <a:gd name="connsiteX45" fmla="*/ 356103 w 1032573"/>
                <a:gd name="connsiteY45" fmla="*/ 298764 h 612618"/>
                <a:gd name="connsiteX46" fmla="*/ 334978 w 1032573"/>
                <a:gd name="connsiteY46" fmla="*/ 286693 h 612618"/>
                <a:gd name="connsiteX47" fmla="*/ 316871 w 1032573"/>
                <a:gd name="connsiteY47" fmla="*/ 283675 h 612618"/>
                <a:gd name="connsiteX48" fmla="*/ 277640 w 1032573"/>
                <a:gd name="connsiteY48" fmla="*/ 302586 h 612618"/>
                <a:gd name="connsiteX49" fmla="*/ 262551 w 1032573"/>
                <a:gd name="connsiteY49" fmla="*/ 317039 h 612618"/>
                <a:gd name="connsiteX50" fmla="*/ 229355 w 1032573"/>
                <a:gd name="connsiteY50" fmla="*/ 334978 h 612618"/>
                <a:gd name="connsiteX51" fmla="*/ 211248 w 1032573"/>
                <a:gd name="connsiteY51" fmla="*/ 316871 h 612618"/>
                <a:gd name="connsiteX52" fmla="*/ 196158 w 1032573"/>
                <a:gd name="connsiteY52" fmla="*/ 310836 h 612618"/>
                <a:gd name="connsiteX53" fmla="*/ 132784 w 1032573"/>
                <a:gd name="connsiteY53" fmla="*/ 350067 h 61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032573" h="612618">
                  <a:moveTo>
                    <a:pt x="132784" y="350067"/>
                  </a:moveTo>
                  <a:lnTo>
                    <a:pt x="141838" y="425513"/>
                  </a:lnTo>
                  <a:lnTo>
                    <a:pt x="93553" y="452673"/>
                  </a:lnTo>
                  <a:lnTo>
                    <a:pt x="90535" y="488887"/>
                  </a:lnTo>
                  <a:lnTo>
                    <a:pt x="90535" y="503976"/>
                  </a:lnTo>
                  <a:lnTo>
                    <a:pt x="0" y="482851"/>
                  </a:lnTo>
                  <a:lnTo>
                    <a:pt x="0" y="570368"/>
                  </a:lnTo>
                  <a:lnTo>
                    <a:pt x="15089" y="612618"/>
                  </a:lnTo>
                  <a:lnTo>
                    <a:pt x="75446" y="609600"/>
                  </a:lnTo>
                  <a:lnTo>
                    <a:pt x="135802" y="597529"/>
                  </a:lnTo>
                  <a:lnTo>
                    <a:pt x="208230" y="564333"/>
                  </a:lnTo>
                  <a:lnTo>
                    <a:pt x="310836" y="549243"/>
                  </a:lnTo>
                  <a:lnTo>
                    <a:pt x="449656" y="522083"/>
                  </a:lnTo>
                  <a:lnTo>
                    <a:pt x="624689" y="488887"/>
                  </a:lnTo>
                  <a:lnTo>
                    <a:pt x="781616" y="464744"/>
                  </a:lnTo>
                  <a:lnTo>
                    <a:pt x="841972" y="446637"/>
                  </a:lnTo>
                  <a:lnTo>
                    <a:pt x="919330" y="406769"/>
                  </a:lnTo>
                  <a:lnTo>
                    <a:pt x="951092" y="356103"/>
                  </a:lnTo>
                  <a:lnTo>
                    <a:pt x="969834" y="308924"/>
                  </a:lnTo>
                  <a:lnTo>
                    <a:pt x="999378" y="281763"/>
                  </a:lnTo>
                  <a:lnTo>
                    <a:pt x="1032573" y="255709"/>
                  </a:lnTo>
                  <a:lnTo>
                    <a:pt x="1018118" y="180601"/>
                  </a:lnTo>
                  <a:lnTo>
                    <a:pt x="959667" y="156927"/>
                  </a:lnTo>
                  <a:lnTo>
                    <a:pt x="932507" y="57338"/>
                  </a:lnTo>
                  <a:lnTo>
                    <a:pt x="917418" y="54321"/>
                  </a:lnTo>
                  <a:lnTo>
                    <a:pt x="899311" y="33196"/>
                  </a:lnTo>
                  <a:lnTo>
                    <a:pt x="878186" y="27160"/>
                  </a:lnTo>
                  <a:lnTo>
                    <a:pt x="860079" y="0"/>
                  </a:lnTo>
                  <a:lnTo>
                    <a:pt x="817830" y="21125"/>
                  </a:lnTo>
                  <a:lnTo>
                    <a:pt x="754456" y="30178"/>
                  </a:lnTo>
                  <a:lnTo>
                    <a:pt x="715224" y="30178"/>
                  </a:lnTo>
                  <a:lnTo>
                    <a:pt x="654867" y="36214"/>
                  </a:lnTo>
                  <a:lnTo>
                    <a:pt x="618654" y="18107"/>
                  </a:lnTo>
                  <a:lnTo>
                    <a:pt x="582440" y="6036"/>
                  </a:lnTo>
                  <a:lnTo>
                    <a:pt x="561315" y="27160"/>
                  </a:lnTo>
                  <a:lnTo>
                    <a:pt x="576561" y="60356"/>
                  </a:lnTo>
                  <a:lnTo>
                    <a:pt x="579579" y="79738"/>
                  </a:lnTo>
                  <a:lnTo>
                    <a:pt x="546226" y="96570"/>
                  </a:lnTo>
                  <a:lnTo>
                    <a:pt x="513030" y="108641"/>
                  </a:lnTo>
                  <a:lnTo>
                    <a:pt x="459502" y="112933"/>
                  </a:lnTo>
                  <a:lnTo>
                    <a:pt x="464267" y="181069"/>
                  </a:lnTo>
                  <a:lnTo>
                    <a:pt x="437584" y="214265"/>
                  </a:lnTo>
                  <a:lnTo>
                    <a:pt x="416459" y="247461"/>
                  </a:lnTo>
                  <a:lnTo>
                    <a:pt x="392317" y="259533"/>
                  </a:lnTo>
                  <a:lnTo>
                    <a:pt x="353242" y="223486"/>
                  </a:lnTo>
                  <a:lnTo>
                    <a:pt x="356103" y="298764"/>
                  </a:lnTo>
                  <a:lnTo>
                    <a:pt x="334978" y="286693"/>
                  </a:lnTo>
                  <a:lnTo>
                    <a:pt x="316871" y="283675"/>
                  </a:lnTo>
                  <a:lnTo>
                    <a:pt x="277640" y="302586"/>
                  </a:lnTo>
                  <a:lnTo>
                    <a:pt x="262551" y="317039"/>
                  </a:lnTo>
                  <a:lnTo>
                    <a:pt x="229355" y="334978"/>
                  </a:lnTo>
                  <a:lnTo>
                    <a:pt x="211248" y="316871"/>
                  </a:lnTo>
                  <a:lnTo>
                    <a:pt x="196158" y="310836"/>
                  </a:lnTo>
                  <a:lnTo>
                    <a:pt x="132784" y="350067"/>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73" name="Freeform 3072"/>
            <p:cNvSpPr>
              <a:spLocks noChangeAspect="1"/>
            </p:cNvSpPr>
            <p:nvPr/>
          </p:nvSpPr>
          <p:spPr>
            <a:xfrm>
              <a:off x="5934960" y="3669492"/>
              <a:ext cx="1353531" cy="634057"/>
            </a:xfrm>
            <a:custGeom>
              <a:avLst/>
              <a:gdLst>
                <a:gd name="connsiteX0" fmla="*/ 129766 w 1273521"/>
                <a:gd name="connsiteY0" fmla="*/ 238408 h 585458"/>
                <a:gd name="connsiteX1" fmla="*/ 63374 w 1273521"/>
                <a:gd name="connsiteY1" fmla="*/ 331961 h 585458"/>
                <a:gd name="connsiteX2" fmla="*/ 63374 w 1273521"/>
                <a:gd name="connsiteY2" fmla="*/ 368174 h 585458"/>
                <a:gd name="connsiteX3" fmla="*/ 33196 w 1273521"/>
                <a:gd name="connsiteY3" fmla="*/ 452673 h 585458"/>
                <a:gd name="connsiteX4" fmla="*/ 33196 w 1273521"/>
                <a:gd name="connsiteY4" fmla="*/ 488887 h 585458"/>
                <a:gd name="connsiteX5" fmla="*/ 6036 w 1273521"/>
                <a:gd name="connsiteY5" fmla="*/ 525101 h 585458"/>
                <a:gd name="connsiteX6" fmla="*/ 6036 w 1273521"/>
                <a:gd name="connsiteY6" fmla="*/ 555279 h 585458"/>
                <a:gd name="connsiteX7" fmla="*/ 0 w 1273521"/>
                <a:gd name="connsiteY7" fmla="*/ 585458 h 585458"/>
                <a:gd name="connsiteX8" fmla="*/ 283675 w 1273521"/>
                <a:gd name="connsiteY8" fmla="*/ 540190 h 585458"/>
                <a:gd name="connsiteX9" fmla="*/ 328942 w 1273521"/>
                <a:gd name="connsiteY9" fmla="*/ 549244 h 585458"/>
                <a:gd name="connsiteX10" fmla="*/ 334978 w 1273521"/>
                <a:gd name="connsiteY10" fmla="*/ 531137 h 585458"/>
                <a:gd name="connsiteX11" fmla="*/ 365156 w 1273521"/>
                <a:gd name="connsiteY11" fmla="*/ 525101 h 585458"/>
                <a:gd name="connsiteX12" fmla="*/ 419477 w 1273521"/>
                <a:gd name="connsiteY12" fmla="*/ 497941 h 585458"/>
                <a:gd name="connsiteX13" fmla="*/ 452673 w 1273521"/>
                <a:gd name="connsiteY13" fmla="*/ 516048 h 585458"/>
                <a:gd name="connsiteX14" fmla="*/ 932507 w 1273521"/>
                <a:gd name="connsiteY14" fmla="*/ 413442 h 585458"/>
                <a:gd name="connsiteX15" fmla="*/ 905346 w 1273521"/>
                <a:gd name="connsiteY15" fmla="*/ 371192 h 585458"/>
                <a:gd name="connsiteX16" fmla="*/ 941560 w 1273521"/>
                <a:gd name="connsiteY16" fmla="*/ 344032 h 585458"/>
                <a:gd name="connsiteX17" fmla="*/ 956649 w 1273521"/>
                <a:gd name="connsiteY17" fmla="*/ 307818 h 585458"/>
                <a:gd name="connsiteX18" fmla="*/ 1017006 w 1273521"/>
                <a:gd name="connsiteY18" fmla="*/ 250479 h 585458"/>
                <a:gd name="connsiteX19" fmla="*/ 1068309 w 1273521"/>
                <a:gd name="connsiteY19" fmla="*/ 220301 h 585458"/>
                <a:gd name="connsiteX20" fmla="*/ 1101505 w 1273521"/>
                <a:gd name="connsiteY20" fmla="*/ 187105 h 585458"/>
                <a:gd name="connsiteX21" fmla="*/ 1122630 w 1273521"/>
                <a:gd name="connsiteY21" fmla="*/ 144856 h 585458"/>
                <a:gd name="connsiteX22" fmla="*/ 1167897 w 1273521"/>
                <a:gd name="connsiteY22" fmla="*/ 141838 h 585458"/>
                <a:gd name="connsiteX23" fmla="*/ 1192040 w 1273521"/>
                <a:gd name="connsiteY23" fmla="*/ 108642 h 585458"/>
                <a:gd name="connsiteX24" fmla="*/ 1207129 w 1273521"/>
                <a:gd name="connsiteY24" fmla="*/ 90535 h 585458"/>
                <a:gd name="connsiteX25" fmla="*/ 1240325 w 1273521"/>
                <a:gd name="connsiteY25" fmla="*/ 96570 h 585458"/>
                <a:gd name="connsiteX26" fmla="*/ 1270503 w 1273521"/>
                <a:gd name="connsiteY26" fmla="*/ 57339 h 585458"/>
                <a:gd name="connsiteX27" fmla="*/ 1273521 w 1273521"/>
                <a:gd name="connsiteY27" fmla="*/ 0 h 585458"/>
                <a:gd name="connsiteX28" fmla="*/ 980792 w 1273521"/>
                <a:gd name="connsiteY28" fmla="*/ 78463 h 585458"/>
                <a:gd name="connsiteX29" fmla="*/ 334978 w 1273521"/>
                <a:gd name="connsiteY29" fmla="*/ 199176 h 585458"/>
                <a:gd name="connsiteX30" fmla="*/ 274622 w 1273521"/>
                <a:gd name="connsiteY30" fmla="*/ 235390 h 585458"/>
                <a:gd name="connsiteX31" fmla="*/ 235390 w 1273521"/>
                <a:gd name="connsiteY31" fmla="*/ 238408 h 585458"/>
                <a:gd name="connsiteX32" fmla="*/ 129766 w 1273521"/>
                <a:gd name="connsiteY32" fmla="*/ 238408 h 585458"/>
                <a:gd name="connsiteX0" fmla="*/ 129766 w 1278631"/>
                <a:gd name="connsiteY0" fmla="*/ 252687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52673 w 1278631"/>
                <a:gd name="connsiteY13" fmla="*/ 530327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129766 w 1278631"/>
                <a:gd name="connsiteY32" fmla="*/ 252687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52673 w 1278631"/>
                <a:gd name="connsiteY13" fmla="*/ 530327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9477 w 1278631"/>
                <a:gd name="connsiteY12" fmla="*/ 512220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2445 w 1278631"/>
                <a:gd name="connsiteY12" fmla="*/ 511932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22630 w 1278631"/>
                <a:gd name="connsiteY21" fmla="*/ 15913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101505 w 1278631"/>
                <a:gd name="connsiteY20" fmla="*/ 201384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07129 w 1278631"/>
                <a:gd name="connsiteY24" fmla="*/ 104814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67897 w 1278631"/>
                <a:gd name="connsiteY22" fmla="*/ 156117 h 599737"/>
                <a:gd name="connsiteX23" fmla="*/ 1192040 w 1278631"/>
                <a:gd name="connsiteY23" fmla="*/ 122921 h 599737"/>
                <a:gd name="connsiteX24" fmla="*/ 1211785 w 1278631"/>
                <a:gd name="connsiteY24" fmla="*/ 123423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 name="connsiteX0" fmla="*/ 98837 w 1278631"/>
                <a:gd name="connsiteY0" fmla="*/ 262065 h 599737"/>
                <a:gd name="connsiteX1" fmla="*/ 63374 w 1278631"/>
                <a:gd name="connsiteY1" fmla="*/ 346240 h 599737"/>
                <a:gd name="connsiteX2" fmla="*/ 63374 w 1278631"/>
                <a:gd name="connsiteY2" fmla="*/ 382453 h 599737"/>
                <a:gd name="connsiteX3" fmla="*/ 33196 w 1278631"/>
                <a:gd name="connsiteY3" fmla="*/ 466952 h 599737"/>
                <a:gd name="connsiteX4" fmla="*/ 33196 w 1278631"/>
                <a:gd name="connsiteY4" fmla="*/ 503166 h 599737"/>
                <a:gd name="connsiteX5" fmla="*/ 6036 w 1278631"/>
                <a:gd name="connsiteY5" fmla="*/ 539380 h 599737"/>
                <a:gd name="connsiteX6" fmla="*/ 6036 w 1278631"/>
                <a:gd name="connsiteY6" fmla="*/ 569558 h 599737"/>
                <a:gd name="connsiteX7" fmla="*/ 0 w 1278631"/>
                <a:gd name="connsiteY7" fmla="*/ 599737 h 599737"/>
                <a:gd name="connsiteX8" fmla="*/ 283675 w 1278631"/>
                <a:gd name="connsiteY8" fmla="*/ 554469 h 599737"/>
                <a:gd name="connsiteX9" fmla="*/ 328942 w 1278631"/>
                <a:gd name="connsiteY9" fmla="*/ 563523 h 599737"/>
                <a:gd name="connsiteX10" fmla="*/ 334978 w 1278631"/>
                <a:gd name="connsiteY10" fmla="*/ 545416 h 599737"/>
                <a:gd name="connsiteX11" fmla="*/ 365156 w 1278631"/>
                <a:gd name="connsiteY11" fmla="*/ 539380 h 599737"/>
                <a:gd name="connsiteX12" fmla="*/ 414939 w 1278631"/>
                <a:gd name="connsiteY12" fmla="*/ 521164 h 599737"/>
                <a:gd name="connsiteX13" fmla="*/ 443268 w 1278631"/>
                <a:gd name="connsiteY13" fmla="*/ 539549 h 599737"/>
                <a:gd name="connsiteX14" fmla="*/ 932507 w 1278631"/>
                <a:gd name="connsiteY14" fmla="*/ 427721 h 599737"/>
                <a:gd name="connsiteX15" fmla="*/ 905346 w 1278631"/>
                <a:gd name="connsiteY15" fmla="*/ 385471 h 599737"/>
                <a:gd name="connsiteX16" fmla="*/ 941560 w 1278631"/>
                <a:gd name="connsiteY16" fmla="*/ 358311 h 599737"/>
                <a:gd name="connsiteX17" fmla="*/ 956649 w 1278631"/>
                <a:gd name="connsiteY17" fmla="*/ 322097 h 599737"/>
                <a:gd name="connsiteX18" fmla="*/ 1017006 w 1278631"/>
                <a:gd name="connsiteY18" fmla="*/ 264758 h 599737"/>
                <a:gd name="connsiteX19" fmla="*/ 1068309 w 1278631"/>
                <a:gd name="connsiteY19" fmla="*/ 234580 h 599737"/>
                <a:gd name="connsiteX20" fmla="*/ 1099176 w 1278631"/>
                <a:gd name="connsiteY20" fmla="*/ 173472 h 599737"/>
                <a:gd name="connsiteX21" fmla="*/ 1141254 w 1278631"/>
                <a:gd name="connsiteY21" fmla="*/ 170765 h 599737"/>
                <a:gd name="connsiteX22" fmla="*/ 1177209 w 1278631"/>
                <a:gd name="connsiteY22" fmla="*/ 135183 h 599737"/>
                <a:gd name="connsiteX23" fmla="*/ 1192040 w 1278631"/>
                <a:gd name="connsiteY23" fmla="*/ 122921 h 599737"/>
                <a:gd name="connsiteX24" fmla="*/ 1211785 w 1278631"/>
                <a:gd name="connsiteY24" fmla="*/ 123423 h 599737"/>
                <a:gd name="connsiteX25" fmla="*/ 1240325 w 1278631"/>
                <a:gd name="connsiteY25" fmla="*/ 110849 h 599737"/>
                <a:gd name="connsiteX26" fmla="*/ 1270503 w 1278631"/>
                <a:gd name="connsiteY26" fmla="*/ 71618 h 599737"/>
                <a:gd name="connsiteX27" fmla="*/ 1278631 w 1278631"/>
                <a:gd name="connsiteY27" fmla="*/ 0 h 599737"/>
                <a:gd name="connsiteX28" fmla="*/ 980792 w 1278631"/>
                <a:gd name="connsiteY28" fmla="*/ 92742 h 599737"/>
                <a:gd name="connsiteX29" fmla="*/ 334978 w 1278631"/>
                <a:gd name="connsiteY29" fmla="*/ 213455 h 599737"/>
                <a:gd name="connsiteX30" fmla="*/ 274622 w 1278631"/>
                <a:gd name="connsiteY30" fmla="*/ 249669 h 599737"/>
                <a:gd name="connsiteX31" fmla="*/ 235390 w 1278631"/>
                <a:gd name="connsiteY31" fmla="*/ 252687 h 599737"/>
                <a:gd name="connsiteX32" fmla="*/ 98837 w 1278631"/>
                <a:gd name="connsiteY32" fmla="*/ 262065 h 599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78631" h="599737">
                  <a:moveTo>
                    <a:pt x="98837" y="262065"/>
                  </a:moveTo>
                  <a:lnTo>
                    <a:pt x="63374" y="346240"/>
                  </a:lnTo>
                  <a:lnTo>
                    <a:pt x="63374" y="382453"/>
                  </a:lnTo>
                  <a:lnTo>
                    <a:pt x="33196" y="466952"/>
                  </a:lnTo>
                  <a:lnTo>
                    <a:pt x="33196" y="503166"/>
                  </a:lnTo>
                  <a:lnTo>
                    <a:pt x="6036" y="539380"/>
                  </a:lnTo>
                  <a:lnTo>
                    <a:pt x="6036" y="569558"/>
                  </a:lnTo>
                  <a:lnTo>
                    <a:pt x="0" y="599737"/>
                  </a:lnTo>
                  <a:lnTo>
                    <a:pt x="283675" y="554469"/>
                  </a:lnTo>
                  <a:lnTo>
                    <a:pt x="328942" y="563523"/>
                  </a:lnTo>
                  <a:lnTo>
                    <a:pt x="334978" y="545416"/>
                  </a:lnTo>
                  <a:lnTo>
                    <a:pt x="365156" y="539380"/>
                  </a:lnTo>
                  <a:lnTo>
                    <a:pt x="414939" y="521164"/>
                  </a:lnTo>
                  <a:lnTo>
                    <a:pt x="443268" y="539549"/>
                  </a:lnTo>
                  <a:lnTo>
                    <a:pt x="932507" y="427721"/>
                  </a:lnTo>
                  <a:lnTo>
                    <a:pt x="905346" y="385471"/>
                  </a:lnTo>
                  <a:lnTo>
                    <a:pt x="941560" y="358311"/>
                  </a:lnTo>
                  <a:lnTo>
                    <a:pt x="956649" y="322097"/>
                  </a:lnTo>
                  <a:lnTo>
                    <a:pt x="1017006" y="264758"/>
                  </a:lnTo>
                  <a:lnTo>
                    <a:pt x="1068309" y="234580"/>
                  </a:lnTo>
                  <a:lnTo>
                    <a:pt x="1099176" y="173472"/>
                  </a:lnTo>
                  <a:lnTo>
                    <a:pt x="1141254" y="170765"/>
                  </a:lnTo>
                  <a:lnTo>
                    <a:pt x="1177209" y="135183"/>
                  </a:lnTo>
                  <a:lnTo>
                    <a:pt x="1192040" y="122921"/>
                  </a:lnTo>
                  <a:lnTo>
                    <a:pt x="1211785" y="123423"/>
                  </a:lnTo>
                  <a:lnTo>
                    <a:pt x="1240325" y="110849"/>
                  </a:lnTo>
                  <a:lnTo>
                    <a:pt x="1270503" y="71618"/>
                  </a:lnTo>
                  <a:lnTo>
                    <a:pt x="1278631" y="0"/>
                  </a:lnTo>
                  <a:lnTo>
                    <a:pt x="980792" y="92742"/>
                  </a:lnTo>
                  <a:lnTo>
                    <a:pt x="334978" y="213455"/>
                  </a:lnTo>
                  <a:lnTo>
                    <a:pt x="274622" y="249669"/>
                  </a:lnTo>
                  <a:lnTo>
                    <a:pt x="235390" y="252687"/>
                  </a:lnTo>
                  <a:lnTo>
                    <a:pt x="98837" y="262065"/>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76" name="Freeform 3075"/>
            <p:cNvSpPr>
              <a:spLocks noChangeAspect="1"/>
            </p:cNvSpPr>
            <p:nvPr/>
          </p:nvSpPr>
          <p:spPr>
            <a:xfrm>
              <a:off x="6171500" y="2807109"/>
              <a:ext cx="514145" cy="862383"/>
            </a:xfrm>
            <a:custGeom>
              <a:avLst/>
              <a:gdLst>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75445 w 497940"/>
                <a:gd name="connsiteY7" fmla="*/ 715224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497940 w 497940"/>
                <a:gd name="connsiteY24" fmla="*/ 573386 h 832919"/>
                <a:gd name="connsiteX25" fmla="*/ 476815 w 497940"/>
                <a:gd name="connsiteY25" fmla="*/ 525101 h 832919"/>
                <a:gd name="connsiteX26" fmla="*/ 494922 w 497940"/>
                <a:gd name="connsiteY26" fmla="*/ 494923 h 832919"/>
                <a:gd name="connsiteX27" fmla="*/ 380245 w 497940"/>
                <a:gd name="connsiteY27" fmla="*/ 12071 h 832919"/>
                <a:gd name="connsiteX28" fmla="*/ 368174 w 497940"/>
                <a:gd name="connsiteY28" fmla="*/ 0 h 832919"/>
                <a:gd name="connsiteX29" fmla="*/ 184087 w 497940"/>
                <a:gd name="connsiteY29" fmla="*/ 45267 h 832919"/>
                <a:gd name="connsiteX30" fmla="*/ 126748 w 497940"/>
                <a:gd name="connsiteY30" fmla="*/ 54321 h 832919"/>
                <a:gd name="connsiteX31" fmla="*/ 105623 w 497940"/>
                <a:gd name="connsiteY31" fmla="*/ 51303 h 832919"/>
                <a:gd name="connsiteX32" fmla="*/ 57338 w 497940"/>
                <a:gd name="connsiteY32" fmla="*/ 87517 h 832919"/>
                <a:gd name="connsiteX33" fmla="*/ 0 w 497940"/>
                <a:gd name="connsiteY33"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75445 w 497940"/>
                <a:gd name="connsiteY7" fmla="*/ 715224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7516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84499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60356 w 497940"/>
                <a:gd name="connsiteY9" fmla="*/ 763509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46037 w 497940"/>
                <a:gd name="connsiteY9" fmla="*/ 773028 h 832919"/>
                <a:gd name="connsiteX10" fmla="*/ 51303 w 497940"/>
                <a:gd name="connsiteY10" fmla="*/ 820847 h 832919"/>
                <a:gd name="connsiteX11" fmla="*/ 48285 w 497940"/>
                <a:gd name="connsiteY11" fmla="*/ 832919 h 832919"/>
                <a:gd name="connsiteX12" fmla="*/ 108641 w 497940"/>
                <a:gd name="connsiteY12" fmla="*/ 808776 h 832919"/>
                <a:gd name="connsiteX13" fmla="*/ 135802 w 497940"/>
                <a:gd name="connsiteY13" fmla="*/ 826883 h 832919"/>
                <a:gd name="connsiteX14" fmla="*/ 214265 w 497940"/>
                <a:gd name="connsiteY14" fmla="*/ 790669 h 832919"/>
                <a:gd name="connsiteX15" fmla="*/ 229354 w 497940"/>
                <a:gd name="connsiteY15" fmla="*/ 772562 h 832919"/>
                <a:gd name="connsiteX16" fmla="*/ 262550 w 497940"/>
                <a:gd name="connsiteY16" fmla="*/ 790669 h 832919"/>
                <a:gd name="connsiteX17" fmla="*/ 262550 w 497940"/>
                <a:gd name="connsiteY17" fmla="*/ 736348 h 832919"/>
                <a:gd name="connsiteX18" fmla="*/ 265568 w 497940"/>
                <a:gd name="connsiteY18" fmla="*/ 727295 h 832919"/>
                <a:gd name="connsiteX19" fmla="*/ 298764 w 497940"/>
                <a:gd name="connsiteY19" fmla="*/ 748420 h 832919"/>
                <a:gd name="connsiteX20" fmla="*/ 310835 w 497940"/>
                <a:gd name="connsiteY20" fmla="*/ 748420 h 832919"/>
                <a:gd name="connsiteX21" fmla="*/ 322906 w 497940"/>
                <a:gd name="connsiteY21" fmla="*/ 736348 h 832919"/>
                <a:gd name="connsiteX22" fmla="*/ 368174 w 497940"/>
                <a:gd name="connsiteY22" fmla="*/ 679010 h 832919"/>
                <a:gd name="connsiteX23" fmla="*/ 377227 w 497940"/>
                <a:gd name="connsiteY23" fmla="*/ 603564 h 832919"/>
                <a:gd name="connsiteX24" fmla="*/ 393738 w 497940"/>
                <a:gd name="connsiteY24" fmla="*/ 619533 h 832919"/>
                <a:gd name="connsiteX25" fmla="*/ 497940 w 497940"/>
                <a:gd name="connsiteY25" fmla="*/ 573386 h 832919"/>
                <a:gd name="connsiteX26" fmla="*/ 476815 w 497940"/>
                <a:gd name="connsiteY26" fmla="*/ 525101 h 832919"/>
                <a:gd name="connsiteX27" fmla="*/ 494922 w 497940"/>
                <a:gd name="connsiteY27" fmla="*/ 494923 h 832919"/>
                <a:gd name="connsiteX28" fmla="*/ 380245 w 497940"/>
                <a:gd name="connsiteY28" fmla="*/ 12071 h 832919"/>
                <a:gd name="connsiteX29" fmla="*/ 368174 w 497940"/>
                <a:gd name="connsiteY29" fmla="*/ 0 h 832919"/>
                <a:gd name="connsiteX30" fmla="*/ 184087 w 497940"/>
                <a:gd name="connsiteY30" fmla="*/ 45267 h 832919"/>
                <a:gd name="connsiteX31" fmla="*/ 126748 w 497940"/>
                <a:gd name="connsiteY31" fmla="*/ 54321 h 832919"/>
                <a:gd name="connsiteX32" fmla="*/ 105623 w 497940"/>
                <a:gd name="connsiteY32" fmla="*/ 51303 h 832919"/>
                <a:gd name="connsiteX33" fmla="*/ 57338 w 497940"/>
                <a:gd name="connsiteY33" fmla="*/ 87517 h 832919"/>
                <a:gd name="connsiteX34" fmla="*/ 0 w 497940"/>
                <a:gd name="connsiteY34" fmla="*/ 102606 h 832919"/>
                <a:gd name="connsiteX0" fmla="*/ 0 w 497940"/>
                <a:gd name="connsiteY0" fmla="*/ 102606 h 832919"/>
                <a:gd name="connsiteX1" fmla="*/ 84499 w 497940"/>
                <a:gd name="connsiteY1" fmla="*/ 482851 h 832919"/>
                <a:gd name="connsiteX2" fmla="*/ 78463 w 497940"/>
                <a:gd name="connsiteY2" fmla="*/ 522083 h 832919"/>
                <a:gd name="connsiteX3" fmla="*/ 66392 w 497940"/>
                <a:gd name="connsiteY3" fmla="*/ 567350 h 832919"/>
                <a:gd name="connsiteX4" fmla="*/ 77340 w 497940"/>
                <a:gd name="connsiteY4" fmla="*/ 633742 h 832919"/>
                <a:gd name="connsiteX5" fmla="*/ 87516 w 497940"/>
                <a:gd name="connsiteY5" fmla="*/ 672974 h 832919"/>
                <a:gd name="connsiteX6" fmla="*/ 80358 w 497940"/>
                <a:gd name="connsiteY6" fmla="*/ 672974 h 832919"/>
                <a:gd name="connsiteX7" fmla="*/ 63514 w 497940"/>
                <a:gd name="connsiteY7" fmla="*/ 712845 h 832919"/>
                <a:gd name="connsiteX8" fmla="*/ 42249 w 497940"/>
                <a:gd name="connsiteY8" fmla="*/ 751438 h 832919"/>
                <a:gd name="connsiteX9" fmla="*/ 46037 w 497940"/>
                <a:gd name="connsiteY9" fmla="*/ 773028 h 832919"/>
                <a:gd name="connsiteX10" fmla="*/ 48285 w 497940"/>
                <a:gd name="connsiteY10" fmla="*/ 832919 h 832919"/>
                <a:gd name="connsiteX11" fmla="*/ 108641 w 497940"/>
                <a:gd name="connsiteY11" fmla="*/ 808776 h 832919"/>
                <a:gd name="connsiteX12" fmla="*/ 135802 w 497940"/>
                <a:gd name="connsiteY12" fmla="*/ 826883 h 832919"/>
                <a:gd name="connsiteX13" fmla="*/ 214265 w 497940"/>
                <a:gd name="connsiteY13" fmla="*/ 790669 h 832919"/>
                <a:gd name="connsiteX14" fmla="*/ 229354 w 497940"/>
                <a:gd name="connsiteY14" fmla="*/ 772562 h 832919"/>
                <a:gd name="connsiteX15" fmla="*/ 262550 w 497940"/>
                <a:gd name="connsiteY15" fmla="*/ 790669 h 832919"/>
                <a:gd name="connsiteX16" fmla="*/ 262550 w 497940"/>
                <a:gd name="connsiteY16" fmla="*/ 736348 h 832919"/>
                <a:gd name="connsiteX17" fmla="*/ 265568 w 497940"/>
                <a:gd name="connsiteY17" fmla="*/ 727295 h 832919"/>
                <a:gd name="connsiteX18" fmla="*/ 298764 w 497940"/>
                <a:gd name="connsiteY18" fmla="*/ 748420 h 832919"/>
                <a:gd name="connsiteX19" fmla="*/ 310835 w 497940"/>
                <a:gd name="connsiteY19" fmla="*/ 748420 h 832919"/>
                <a:gd name="connsiteX20" fmla="*/ 322906 w 497940"/>
                <a:gd name="connsiteY20" fmla="*/ 736348 h 832919"/>
                <a:gd name="connsiteX21" fmla="*/ 368174 w 497940"/>
                <a:gd name="connsiteY21" fmla="*/ 679010 h 832919"/>
                <a:gd name="connsiteX22" fmla="*/ 377227 w 497940"/>
                <a:gd name="connsiteY22" fmla="*/ 603564 h 832919"/>
                <a:gd name="connsiteX23" fmla="*/ 393738 w 497940"/>
                <a:gd name="connsiteY23" fmla="*/ 619533 h 832919"/>
                <a:gd name="connsiteX24" fmla="*/ 497940 w 497940"/>
                <a:gd name="connsiteY24" fmla="*/ 573386 h 832919"/>
                <a:gd name="connsiteX25" fmla="*/ 476815 w 497940"/>
                <a:gd name="connsiteY25" fmla="*/ 525101 h 832919"/>
                <a:gd name="connsiteX26" fmla="*/ 494922 w 497940"/>
                <a:gd name="connsiteY26" fmla="*/ 494923 h 832919"/>
                <a:gd name="connsiteX27" fmla="*/ 380245 w 497940"/>
                <a:gd name="connsiteY27" fmla="*/ 12071 h 832919"/>
                <a:gd name="connsiteX28" fmla="*/ 368174 w 497940"/>
                <a:gd name="connsiteY28" fmla="*/ 0 h 832919"/>
                <a:gd name="connsiteX29" fmla="*/ 184087 w 497940"/>
                <a:gd name="connsiteY29" fmla="*/ 45267 h 832919"/>
                <a:gd name="connsiteX30" fmla="*/ 126748 w 497940"/>
                <a:gd name="connsiteY30" fmla="*/ 54321 h 832919"/>
                <a:gd name="connsiteX31" fmla="*/ 105623 w 497940"/>
                <a:gd name="connsiteY31" fmla="*/ 51303 h 832919"/>
                <a:gd name="connsiteX32" fmla="*/ 57338 w 497940"/>
                <a:gd name="connsiteY32" fmla="*/ 87517 h 832919"/>
                <a:gd name="connsiteX33" fmla="*/ 0 w 497940"/>
                <a:gd name="connsiteY33" fmla="*/ 102606 h 832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7940" h="832919">
                  <a:moveTo>
                    <a:pt x="0" y="102606"/>
                  </a:moveTo>
                  <a:lnTo>
                    <a:pt x="84499" y="482851"/>
                  </a:lnTo>
                  <a:lnTo>
                    <a:pt x="78463" y="522083"/>
                  </a:lnTo>
                  <a:lnTo>
                    <a:pt x="66392" y="567350"/>
                  </a:lnTo>
                  <a:lnTo>
                    <a:pt x="77340" y="633742"/>
                  </a:lnTo>
                  <a:lnTo>
                    <a:pt x="87516" y="672974"/>
                  </a:lnTo>
                  <a:lnTo>
                    <a:pt x="80358" y="672974"/>
                  </a:lnTo>
                  <a:lnTo>
                    <a:pt x="63514" y="712845"/>
                  </a:lnTo>
                  <a:lnTo>
                    <a:pt x="42249" y="751438"/>
                  </a:lnTo>
                  <a:lnTo>
                    <a:pt x="46037" y="773028"/>
                  </a:lnTo>
                  <a:cubicBezTo>
                    <a:pt x="46786" y="792992"/>
                    <a:pt x="47536" y="812955"/>
                    <a:pt x="48285" y="832919"/>
                  </a:cubicBezTo>
                  <a:lnTo>
                    <a:pt x="108641" y="808776"/>
                  </a:lnTo>
                  <a:lnTo>
                    <a:pt x="135802" y="826883"/>
                  </a:lnTo>
                  <a:lnTo>
                    <a:pt x="214265" y="790669"/>
                  </a:lnTo>
                  <a:lnTo>
                    <a:pt x="229354" y="772562"/>
                  </a:lnTo>
                  <a:lnTo>
                    <a:pt x="262550" y="790669"/>
                  </a:lnTo>
                  <a:lnTo>
                    <a:pt x="262550" y="736348"/>
                  </a:lnTo>
                  <a:lnTo>
                    <a:pt x="265568" y="727295"/>
                  </a:lnTo>
                  <a:lnTo>
                    <a:pt x="298764" y="748420"/>
                  </a:lnTo>
                  <a:lnTo>
                    <a:pt x="310835" y="748420"/>
                  </a:lnTo>
                  <a:lnTo>
                    <a:pt x="322906" y="736348"/>
                  </a:lnTo>
                  <a:lnTo>
                    <a:pt x="368174" y="679010"/>
                  </a:lnTo>
                  <a:lnTo>
                    <a:pt x="377227" y="603564"/>
                  </a:lnTo>
                  <a:cubicBezTo>
                    <a:pt x="380345" y="603334"/>
                    <a:pt x="390620" y="619763"/>
                    <a:pt x="393738" y="619533"/>
                  </a:cubicBezTo>
                  <a:lnTo>
                    <a:pt x="497940" y="573386"/>
                  </a:lnTo>
                  <a:lnTo>
                    <a:pt x="476815" y="525101"/>
                  </a:lnTo>
                  <a:lnTo>
                    <a:pt x="494922" y="494923"/>
                  </a:lnTo>
                  <a:lnTo>
                    <a:pt x="380245" y="12071"/>
                  </a:lnTo>
                  <a:lnTo>
                    <a:pt x="368174" y="0"/>
                  </a:lnTo>
                  <a:lnTo>
                    <a:pt x="184087" y="45267"/>
                  </a:lnTo>
                  <a:lnTo>
                    <a:pt x="126748" y="54321"/>
                  </a:lnTo>
                  <a:lnTo>
                    <a:pt x="105623" y="51303"/>
                  </a:lnTo>
                  <a:lnTo>
                    <a:pt x="57338" y="87517"/>
                  </a:lnTo>
                  <a:lnTo>
                    <a:pt x="0" y="102606"/>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77" name="Freeform 3076"/>
            <p:cNvSpPr>
              <a:spLocks noChangeAspect="1"/>
            </p:cNvSpPr>
            <p:nvPr/>
          </p:nvSpPr>
          <p:spPr>
            <a:xfrm>
              <a:off x="3209829" y="4140929"/>
              <a:ext cx="2253695" cy="2110785"/>
            </a:xfrm>
            <a:custGeom>
              <a:avLst/>
              <a:gdLst>
                <a:gd name="connsiteX0" fmla="*/ 586946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56502 w 2168610"/>
                <a:gd name="connsiteY101" fmla="*/ 6179 h 2032687"/>
                <a:gd name="connsiteX102" fmla="*/ 586946 w 2168610"/>
                <a:gd name="connsiteY102" fmla="*/ 0 h 2032687"/>
                <a:gd name="connsiteX0" fmla="*/ 586946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68450 w 2168610"/>
                <a:gd name="connsiteY101" fmla="*/ 3796 h 2032687"/>
                <a:gd name="connsiteX102" fmla="*/ 586946 w 2168610"/>
                <a:gd name="connsiteY102" fmla="*/ 0 h 2032687"/>
                <a:gd name="connsiteX0" fmla="*/ 598875 w 2168610"/>
                <a:gd name="connsiteY0" fmla="*/ 0 h 2032687"/>
                <a:gd name="connsiteX1" fmla="*/ 580767 w 2168610"/>
                <a:gd name="connsiteY1" fmla="*/ 864973 h 2032687"/>
                <a:gd name="connsiteX2" fmla="*/ 6178 w 2168610"/>
                <a:gd name="connsiteY2" fmla="*/ 846438 h 2032687"/>
                <a:gd name="connsiteX3" fmla="*/ 0 w 2168610"/>
                <a:gd name="connsiteY3" fmla="*/ 883509 h 2032687"/>
                <a:gd name="connsiteX4" fmla="*/ 49427 w 2168610"/>
                <a:gd name="connsiteY4" fmla="*/ 914400 h 2032687"/>
                <a:gd name="connsiteX5" fmla="*/ 105032 w 2168610"/>
                <a:gd name="connsiteY5" fmla="*/ 982363 h 2032687"/>
                <a:gd name="connsiteX6" fmla="*/ 154459 w 2168610"/>
                <a:gd name="connsiteY6" fmla="*/ 1056503 h 2032687"/>
                <a:gd name="connsiteX7" fmla="*/ 203886 w 2168610"/>
                <a:gd name="connsiteY7" fmla="*/ 1068860 h 2032687"/>
                <a:gd name="connsiteX8" fmla="*/ 240956 w 2168610"/>
                <a:gd name="connsiteY8" fmla="*/ 1118287 h 2032687"/>
                <a:gd name="connsiteX9" fmla="*/ 271848 w 2168610"/>
                <a:gd name="connsiteY9" fmla="*/ 1167714 h 2032687"/>
                <a:gd name="connsiteX10" fmla="*/ 296562 w 2168610"/>
                <a:gd name="connsiteY10" fmla="*/ 1223319 h 2032687"/>
                <a:gd name="connsiteX11" fmla="*/ 308919 w 2168610"/>
                <a:gd name="connsiteY11" fmla="*/ 1297460 h 2032687"/>
                <a:gd name="connsiteX12" fmla="*/ 327454 w 2168610"/>
                <a:gd name="connsiteY12" fmla="*/ 1322173 h 2032687"/>
                <a:gd name="connsiteX13" fmla="*/ 432486 w 2168610"/>
                <a:gd name="connsiteY13" fmla="*/ 1402492 h 2032687"/>
                <a:gd name="connsiteX14" fmla="*/ 438665 w 2168610"/>
                <a:gd name="connsiteY14" fmla="*/ 1377779 h 2032687"/>
                <a:gd name="connsiteX15" fmla="*/ 574589 w 2168610"/>
                <a:gd name="connsiteY15" fmla="*/ 1445741 h 2032687"/>
                <a:gd name="connsiteX16" fmla="*/ 574589 w 2168610"/>
                <a:gd name="connsiteY16" fmla="*/ 1445741 h 2032687"/>
                <a:gd name="connsiteX17" fmla="*/ 605481 w 2168610"/>
                <a:gd name="connsiteY17" fmla="*/ 1390136 h 2032687"/>
                <a:gd name="connsiteX18" fmla="*/ 661086 w 2168610"/>
                <a:gd name="connsiteY18" fmla="*/ 1322173 h 2032687"/>
                <a:gd name="connsiteX19" fmla="*/ 729048 w 2168610"/>
                <a:gd name="connsiteY19" fmla="*/ 1303638 h 2032687"/>
                <a:gd name="connsiteX20" fmla="*/ 821724 w 2168610"/>
                <a:gd name="connsiteY20" fmla="*/ 1315995 h 2032687"/>
                <a:gd name="connsiteX21" fmla="*/ 902043 w 2168610"/>
                <a:gd name="connsiteY21" fmla="*/ 1377779 h 2032687"/>
                <a:gd name="connsiteX22" fmla="*/ 957648 w 2168610"/>
                <a:gd name="connsiteY22" fmla="*/ 1458098 h 2032687"/>
                <a:gd name="connsiteX23" fmla="*/ 1013254 w 2168610"/>
                <a:gd name="connsiteY23" fmla="*/ 1538417 h 2032687"/>
                <a:gd name="connsiteX24" fmla="*/ 1062681 w 2168610"/>
                <a:gd name="connsiteY24" fmla="*/ 1624914 h 2032687"/>
                <a:gd name="connsiteX25" fmla="*/ 1118286 w 2168610"/>
                <a:gd name="connsiteY25" fmla="*/ 1692876 h 2032687"/>
                <a:gd name="connsiteX26" fmla="*/ 1167713 w 2168610"/>
                <a:gd name="connsiteY26" fmla="*/ 1729946 h 2032687"/>
                <a:gd name="connsiteX27" fmla="*/ 1198605 w 2168610"/>
                <a:gd name="connsiteY27" fmla="*/ 1810265 h 2032687"/>
                <a:gd name="connsiteX28" fmla="*/ 1223319 w 2168610"/>
                <a:gd name="connsiteY28" fmla="*/ 1872049 h 2032687"/>
                <a:gd name="connsiteX29" fmla="*/ 1248032 w 2168610"/>
                <a:gd name="connsiteY29" fmla="*/ 1933833 h 2032687"/>
                <a:gd name="connsiteX30" fmla="*/ 1278924 w 2168610"/>
                <a:gd name="connsiteY30" fmla="*/ 1977082 h 2032687"/>
                <a:gd name="connsiteX31" fmla="*/ 1340708 w 2168610"/>
                <a:gd name="connsiteY31" fmla="*/ 2001795 h 2032687"/>
                <a:gd name="connsiteX32" fmla="*/ 1439562 w 2168610"/>
                <a:gd name="connsiteY32" fmla="*/ 2020330 h 2032687"/>
                <a:gd name="connsiteX33" fmla="*/ 1513702 w 2168610"/>
                <a:gd name="connsiteY33" fmla="*/ 2032687 h 2032687"/>
                <a:gd name="connsiteX34" fmla="*/ 1606378 w 2168610"/>
                <a:gd name="connsiteY34" fmla="*/ 2032687 h 2032687"/>
                <a:gd name="connsiteX35" fmla="*/ 1587843 w 2168610"/>
                <a:gd name="connsiteY35" fmla="*/ 2020330 h 2032687"/>
                <a:gd name="connsiteX36" fmla="*/ 1587843 w 2168610"/>
                <a:gd name="connsiteY36" fmla="*/ 2020330 h 2032687"/>
                <a:gd name="connsiteX37" fmla="*/ 1575486 w 2168610"/>
                <a:gd name="connsiteY37" fmla="*/ 1952368 h 2032687"/>
                <a:gd name="connsiteX38" fmla="*/ 1550773 w 2168610"/>
                <a:gd name="connsiteY38" fmla="*/ 1921476 h 2032687"/>
                <a:gd name="connsiteX39" fmla="*/ 1544594 w 2168610"/>
                <a:gd name="connsiteY39" fmla="*/ 1884406 h 2032687"/>
                <a:gd name="connsiteX40" fmla="*/ 1526059 w 2168610"/>
                <a:gd name="connsiteY40" fmla="*/ 1841157 h 2032687"/>
                <a:gd name="connsiteX41" fmla="*/ 1538416 w 2168610"/>
                <a:gd name="connsiteY41" fmla="*/ 1810265 h 2032687"/>
                <a:gd name="connsiteX42" fmla="*/ 1532237 w 2168610"/>
                <a:gd name="connsiteY42" fmla="*/ 1791730 h 2032687"/>
                <a:gd name="connsiteX43" fmla="*/ 1488989 w 2168610"/>
                <a:gd name="connsiteY43" fmla="*/ 1767017 h 2032687"/>
                <a:gd name="connsiteX44" fmla="*/ 1538416 w 2168610"/>
                <a:gd name="connsiteY44" fmla="*/ 1736125 h 2032687"/>
                <a:gd name="connsiteX45" fmla="*/ 1544594 w 2168610"/>
                <a:gd name="connsiteY45" fmla="*/ 1723768 h 2032687"/>
                <a:gd name="connsiteX46" fmla="*/ 1550773 w 2168610"/>
                <a:gd name="connsiteY46" fmla="*/ 1692876 h 2032687"/>
                <a:gd name="connsiteX47" fmla="*/ 1526059 w 2168610"/>
                <a:gd name="connsiteY47" fmla="*/ 1661984 h 2032687"/>
                <a:gd name="connsiteX48" fmla="*/ 1550773 w 2168610"/>
                <a:gd name="connsiteY48" fmla="*/ 1661984 h 2032687"/>
                <a:gd name="connsiteX49" fmla="*/ 1575486 w 2168610"/>
                <a:gd name="connsiteY49" fmla="*/ 1643449 h 2032687"/>
                <a:gd name="connsiteX50" fmla="*/ 1550773 w 2168610"/>
                <a:gd name="connsiteY50" fmla="*/ 1587844 h 2032687"/>
                <a:gd name="connsiteX51" fmla="*/ 1550773 w 2168610"/>
                <a:gd name="connsiteY51" fmla="*/ 1587844 h 2032687"/>
                <a:gd name="connsiteX52" fmla="*/ 1618735 w 2168610"/>
                <a:gd name="connsiteY52" fmla="*/ 1587844 h 2032687"/>
                <a:gd name="connsiteX53" fmla="*/ 1631092 w 2168610"/>
                <a:gd name="connsiteY53" fmla="*/ 1575487 h 2032687"/>
                <a:gd name="connsiteX54" fmla="*/ 1649627 w 2168610"/>
                <a:gd name="connsiteY54" fmla="*/ 1526060 h 2032687"/>
                <a:gd name="connsiteX55" fmla="*/ 1686697 w 2168610"/>
                <a:gd name="connsiteY55" fmla="*/ 1526060 h 2032687"/>
                <a:gd name="connsiteX56" fmla="*/ 1705232 w 2168610"/>
                <a:gd name="connsiteY56" fmla="*/ 1526060 h 2032687"/>
                <a:gd name="connsiteX57" fmla="*/ 1705232 w 2168610"/>
                <a:gd name="connsiteY57" fmla="*/ 1495168 h 2032687"/>
                <a:gd name="connsiteX58" fmla="*/ 1699054 w 2168610"/>
                <a:gd name="connsiteY58" fmla="*/ 1476633 h 2032687"/>
                <a:gd name="connsiteX59" fmla="*/ 1699054 w 2168610"/>
                <a:gd name="connsiteY59" fmla="*/ 1476633 h 2032687"/>
                <a:gd name="connsiteX60" fmla="*/ 1773194 w 2168610"/>
                <a:gd name="connsiteY60" fmla="*/ 1482811 h 2032687"/>
                <a:gd name="connsiteX61" fmla="*/ 1834978 w 2168610"/>
                <a:gd name="connsiteY61" fmla="*/ 1470455 h 2032687"/>
                <a:gd name="connsiteX62" fmla="*/ 1896762 w 2168610"/>
                <a:gd name="connsiteY62" fmla="*/ 1414849 h 2032687"/>
                <a:gd name="connsiteX63" fmla="*/ 1896762 w 2168610"/>
                <a:gd name="connsiteY63" fmla="*/ 1371600 h 2032687"/>
                <a:gd name="connsiteX64" fmla="*/ 1946189 w 2168610"/>
                <a:gd name="connsiteY64" fmla="*/ 1340709 h 2032687"/>
                <a:gd name="connsiteX65" fmla="*/ 1940010 w 2168610"/>
                <a:gd name="connsiteY65" fmla="*/ 1278925 h 2032687"/>
                <a:gd name="connsiteX66" fmla="*/ 1983259 w 2168610"/>
                <a:gd name="connsiteY66" fmla="*/ 1260390 h 2032687"/>
                <a:gd name="connsiteX67" fmla="*/ 2007973 w 2168610"/>
                <a:gd name="connsiteY67" fmla="*/ 1322173 h 2032687"/>
                <a:gd name="connsiteX68" fmla="*/ 2143897 w 2168610"/>
                <a:gd name="connsiteY68" fmla="*/ 1248033 h 2032687"/>
                <a:gd name="connsiteX69" fmla="*/ 2156254 w 2168610"/>
                <a:gd name="connsiteY69" fmla="*/ 1161536 h 2032687"/>
                <a:gd name="connsiteX70" fmla="*/ 2143897 w 2168610"/>
                <a:gd name="connsiteY70" fmla="*/ 1124465 h 2032687"/>
                <a:gd name="connsiteX71" fmla="*/ 2137719 w 2168610"/>
                <a:gd name="connsiteY71" fmla="*/ 1087395 h 2032687"/>
                <a:gd name="connsiteX72" fmla="*/ 2150075 w 2168610"/>
                <a:gd name="connsiteY72" fmla="*/ 1044146 h 2032687"/>
                <a:gd name="connsiteX73" fmla="*/ 2168610 w 2168610"/>
                <a:gd name="connsiteY73" fmla="*/ 1007076 h 2032687"/>
                <a:gd name="connsiteX74" fmla="*/ 2131540 w 2168610"/>
                <a:gd name="connsiteY74" fmla="*/ 895865 h 2032687"/>
                <a:gd name="connsiteX75" fmla="*/ 2100648 w 2168610"/>
                <a:gd name="connsiteY75" fmla="*/ 864973 h 2032687"/>
                <a:gd name="connsiteX76" fmla="*/ 2075935 w 2168610"/>
                <a:gd name="connsiteY76" fmla="*/ 784655 h 2032687"/>
                <a:gd name="connsiteX77" fmla="*/ 2063578 w 2168610"/>
                <a:gd name="connsiteY77" fmla="*/ 611660 h 2032687"/>
                <a:gd name="connsiteX78" fmla="*/ 2051221 w 2168610"/>
                <a:gd name="connsiteY78" fmla="*/ 512806 h 2032687"/>
                <a:gd name="connsiteX79" fmla="*/ 2032686 w 2168610"/>
                <a:gd name="connsiteY79" fmla="*/ 494271 h 2032687"/>
                <a:gd name="connsiteX80" fmla="*/ 1983259 w 2168610"/>
                <a:gd name="connsiteY80" fmla="*/ 518984 h 2032687"/>
                <a:gd name="connsiteX81" fmla="*/ 1872048 w 2168610"/>
                <a:gd name="connsiteY81" fmla="*/ 463379 h 2032687"/>
                <a:gd name="connsiteX82" fmla="*/ 1834978 w 2168610"/>
                <a:gd name="connsiteY82" fmla="*/ 463379 h 2032687"/>
                <a:gd name="connsiteX83" fmla="*/ 1767016 w 2168610"/>
                <a:gd name="connsiteY83" fmla="*/ 457200 h 2032687"/>
                <a:gd name="connsiteX84" fmla="*/ 1692875 w 2168610"/>
                <a:gd name="connsiteY84" fmla="*/ 512806 h 2032687"/>
                <a:gd name="connsiteX85" fmla="*/ 1631092 w 2168610"/>
                <a:gd name="connsiteY85" fmla="*/ 481914 h 2032687"/>
                <a:gd name="connsiteX86" fmla="*/ 1594021 w 2168610"/>
                <a:gd name="connsiteY86" fmla="*/ 494271 h 2032687"/>
                <a:gd name="connsiteX87" fmla="*/ 1594021 w 2168610"/>
                <a:gd name="connsiteY87" fmla="*/ 494271 h 2032687"/>
                <a:gd name="connsiteX88" fmla="*/ 1519881 w 2168610"/>
                <a:gd name="connsiteY88" fmla="*/ 488092 h 2032687"/>
                <a:gd name="connsiteX89" fmla="*/ 1488989 w 2168610"/>
                <a:gd name="connsiteY89" fmla="*/ 463379 h 2032687"/>
                <a:gd name="connsiteX90" fmla="*/ 1439562 w 2168610"/>
                <a:gd name="connsiteY90" fmla="*/ 481914 h 2032687"/>
                <a:gd name="connsiteX91" fmla="*/ 1353065 w 2168610"/>
                <a:gd name="connsiteY91" fmla="*/ 438665 h 2032687"/>
                <a:gd name="connsiteX92" fmla="*/ 1291281 w 2168610"/>
                <a:gd name="connsiteY92" fmla="*/ 444844 h 2032687"/>
                <a:gd name="connsiteX93" fmla="*/ 1260389 w 2168610"/>
                <a:gd name="connsiteY93" fmla="*/ 432487 h 2032687"/>
                <a:gd name="connsiteX94" fmla="*/ 1235675 w 2168610"/>
                <a:gd name="connsiteY94" fmla="*/ 432487 h 2032687"/>
                <a:gd name="connsiteX95" fmla="*/ 1210962 w 2168610"/>
                <a:gd name="connsiteY95" fmla="*/ 389238 h 2032687"/>
                <a:gd name="connsiteX96" fmla="*/ 1136821 w 2168610"/>
                <a:gd name="connsiteY96" fmla="*/ 395417 h 2032687"/>
                <a:gd name="connsiteX97" fmla="*/ 1105929 w 2168610"/>
                <a:gd name="connsiteY97" fmla="*/ 364525 h 2032687"/>
                <a:gd name="connsiteX98" fmla="*/ 1087394 w 2168610"/>
                <a:gd name="connsiteY98" fmla="*/ 364525 h 2032687"/>
                <a:gd name="connsiteX99" fmla="*/ 1075037 w 2168610"/>
                <a:gd name="connsiteY99" fmla="*/ 352168 h 2032687"/>
                <a:gd name="connsiteX100" fmla="*/ 1062681 w 2168610"/>
                <a:gd name="connsiteY100" fmla="*/ 345990 h 2032687"/>
                <a:gd name="connsiteX101" fmla="*/ 1068450 w 2168610"/>
                <a:gd name="connsiteY101" fmla="*/ 3796 h 2032687"/>
                <a:gd name="connsiteX102" fmla="*/ 598875 w 2168610"/>
                <a:gd name="connsiteY102" fmla="*/ 0 h 203268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21 w 2168610"/>
                <a:gd name="connsiteY87" fmla="*/ 501411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36821 w 2168610"/>
                <a:gd name="connsiteY96" fmla="*/ 402557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21 w 2168610"/>
                <a:gd name="connsiteY87" fmla="*/ 501411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53065 w 2168610"/>
                <a:gd name="connsiteY91" fmla="*/ 445805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62643 w 2168610"/>
                <a:gd name="connsiteY91" fmla="*/ 433707 h 2039827"/>
                <a:gd name="connsiteX92" fmla="*/ 1291281 w 2168610"/>
                <a:gd name="connsiteY92" fmla="*/ 451984 h 2039827"/>
                <a:gd name="connsiteX93" fmla="*/ 1260389 w 2168610"/>
                <a:gd name="connsiteY93" fmla="*/ 439627 h 2039827"/>
                <a:gd name="connsiteX94" fmla="*/ 1235675 w 2168610"/>
                <a:gd name="connsiteY94" fmla="*/ 439627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598898 w 2168610"/>
                <a:gd name="connsiteY0" fmla="*/ 0 h 2039827"/>
                <a:gd name="connsiteX1" fmla="*/ 580767 w 2168610"/>
                <a:gd name="connsiteY1" fmla="*/ 872113 h 2039827"/>
                <a:gd name="connsiteX2" fmla="*/ 6178 w 2168610"/>
                <a:gd name="connsiteY2" fmla="*/ 853578 h 2039827"/>
                <a:gd name="connsiteX3" fmla="*/ 0 w 2168610"/>
                <a:gd name="connsiteY3" fmla="*/ 890649 h 2039827"/>
                <a:gd name="connsiteX4" fmla="*/ 49427 w 2168610"/>
                <a:gd name="connsiteY4" fmla="*/ 921540 h 2039827"/>
                <a:gd name="connsiteX5" fmla="*/ 105032 w 2168610"/>
                <a:gd name="connsiteY5" fmla="*/ 989503 h 2039827"/>
                <a:gd name="connsiteX6" fmla="*/ 154459 w 2168610"/>
                <a:gd name="connsiteY6" fmla="*/ 1063643 h 2039827"/>
                <a:gd name="connsiteX7" fmla="*/ 203886 w 2168610"/>
                <a:gd name="connsiteY7" fmla="*/ 1076000 h 2039827"/>
                <a:gd name="connsiteX8" fmla="*/ 240956 w 2168610"/>
                <a:gd name="connsiteY8" fmla="*/ 1125427 h 2039827"/>
                <a:gd name="connsiteX9" fmla="*/ 271848 w 2168610"/>
                <a:gd name="connsiteY9" fmla="*/ 1174854 h 2039827"/>
                <a:gd name="connsiteX10" fmla="*/ 296562 w 2168610"/>
                <a:gd name="connsiteY10" fmla="*/ 1230459 h 2039827"/>
                <a:gd name="connsiteX11" fmla="*/ 308919 w 2168610"/>
                <a:gd name="connsiteY11" fmla="*/ 1304600 h 2039827"/>
                <a:gd name="connsiteX12" fmla="*/ 327454 w 2168610"/>
                <a:gd name="connsiteY12" fmla="*/ 1329313 h 2039827"/>
                <a:gd name="connsiteX13" fmla="*/ 432486 w 2168610"/>
                <a:gd name="connsiteY13" fmla="*/ 1409632 h 2039827"/>
                <a:gd name="connsiteX14" fmla="*/ 438665 w 2168610"/>
                <a:gd name="connsiteY14" fmla="*/ 1384919 h 2039827"/>
                <a:gd name="connsiteX15" fmla="*/ 574589 w 2168610"/>
                <a:gd name="connsiteY15" fmla="*/ 1452881 h 2039827"/>
                <a:gd name="connsiteX16" fmla="*/ 574589 w 2168610"/>
                <a:gd name="connsiteY16" fmla="*/ 1452881 h 2039827"/>
                <a:gd name="connsiteX17" fmla="*/ 605481 w 2168610"/>
                <a:gd name="connsiteY17" fmla="*/ 1397276 h 2039827"/>
                <a:gd name="connsiteX18" fmla="*/ 661086 w 2168610"/>
                <a:gd name="connsiteY18" fmla="*/ 1329313 h 2039827"/>
                <a:gd name="connsiteX19" fmla="*/ 729048 w 2168610"/>
                <a:gd name="connsiteY19" fmla="*/ 1310778 h 2039827"/>
                <a:gd name="connsiteX20" fmla="*/ 821724 w 2168610"/>
                <a:gd name="connsiteY20" fmla="*/ 1323135 h 2039827"/>
                <a:gd name="connsiteX21" fmla="*/ 902043 w 2168610"/>
                <a:gd name="connsiteY21" fmla="*/ 1384919 h 2039827"/>
                <a:gd name="connsiteX22" fmla="*/ 957648 w 2168610"/>
                <a:gd name="connsiteY22" fmla="*/ 1465238 h 2039827"/>
                <a:gd name="connsiteX23" fmla="*/ 1013254 w 2168610"/>
                <a:gd name="connsiteY23" fmla="*/ 1545557 h 2039827"/>
                <a:gd name="connsiteX24" fmla="*/ 1062681 w 2168610"/>
                <a:gd name="connsiteY24" fmla="*/ 1632054 h 2039827"/>
                <a:gd name="connsiteX25" fmla="*/ 1118286 w 2168610"/>
                <a:gd name="connsiteY25" fmla="*/ 1700016 h 2039827"/>
                <a:gd name="connsiteX26" fmla="*/ 1167713 w 2168610"/>
                <a:gd name="connsiteY26" fmla="*/ 1737086 h 2039827"/>
                <a:gd name="connsiteX27" fmla="*/ 1198605 w 2168610"/>
                <a:gd name="connsiteY27" fmla="*/ 1817405 h 2039827"/>
                <a:gd name="connsiteX28" fmla="*/ 1223319 w 2168610"/>
                <a:gd name="connsiteY28" fmla="*/ 1879189 h 2039827"/>
                <a:gd name="connsiteX29" fmla="*/ 1248032 w 2168610"/>
                <a:gd name="connsiteY29" fmla="*/ 1940973 h 2039827"/>
                <a:gd name="connsiteX30" fmla="*/ 1278924 w 2168610"/>
                <a:gd name="connsiteY30" fmla="*/ 1984222 h 2039827"/>
                <a:gd name="connsiteX31" fmla="*/ 1340708 w 2168610"/>
                <a:gd name="connsiteY31" fmla="*/ 2008935 h 2039827"/>
                <a:gd name="connsiteX32" fmla="*/ 1439562 w 2168610"/>
                <a:gd name="connsiteY32" fmla="*/ 2027470 h 2039827"/>
                <a:gd name="connsiteX33" fmla="*/ 1513702 w 2168610"/>
                <a:gd name="connsiteY33" fmla="*/ 2039827 h 2039827"/>
                <a:gd name="connsiteX34" fmla="*/ 1606378 w 2168610"/>
                <a:gd name="connsiteY34" fmla="*/ 2039827 h 2039827"/>
                <a:gd name="connsiteX35" fmla="*/ 1587843 w 2168610"/>
                <a:gd name="connsiteY35" fmla="*/ 2027470 h 2039827"/>
                <a:gd name="connsiteX36" fmla="*/ 1587843 w 2168610"/>
                <a:gd name="connsiteY36" fmla="*/ 2027470 h 2039827"/>
                <a:gd name="connsiteX37" fmla="*/ 1575486 w 2168610"/>
                <a:gd name="connsiteY37" fmla="*/ 1959508 h 2039827"/>
                <a:gd name="connsiteX38" fmla="*/ 1550773 w 2168610"/>
                <a:gd name="connsiteY38" fmla="*/ 1928616 h 2039827"/>
                <a:gd name="connsiteX39" fmla="*/ 1544594 w 2168610"/>
                <a:gd name="connsiteY39" fmla="*/ 1891546 h 2039827"/>
                <a:gd name="connsiteX40" fmla="*/ 1526059 w 2168610"/>
                <a:gd name="connsiteY40" fmla="*/ 1848297 h 2039827"/>
                <a:gd name="connsiteX41" fmla="*/ 1538416 w 2168610"/>
                <a:gd name="connsiteY41" fmla="*/ 1817405 h 2039827"/>
                <a:gd name="connsiteX42" fmla="*/ 1532237 w 2168610"/>
                <a:gd name="connsiteY42" fmla="*/ 1798870 h 2039827"/>
                <a:gd name="connsiteX43" fmla="*/ 1488989 w 2168610"/>
                <a:gd name="connsiteY43" fmla="*/ 1774157 h 2039827"/>
                <a:gd name="connsiteX44" fmla="*/ 1538416 w 2168610"/>
                <a:gd name="connsiteY44" fmla="*/ 1743265 h 2039827"/>
                <a:gd name="connsiteX45" fmla="*/ 1544594 w 2168610"/>
                <a:gd name="connsiteY45" fmla="*/ 1730908 h 2039827"/>
                <a:gd name="connsiteX46" fmla="*/ 1550773 w 2168610"/>
                <a:gd name="connsiteY46" fmla="*/ 1700016 h 2039827"/>
                <a:gd name="connsiteX47" fmla="*/ 1526059 w 2168610"/>
                <a:gd name="connsiteY47" fmla="*/ 1669124 h 2039827"/>
                <a:gd name="connsiteX48" fmla="*/ 1550773 w 2168610"/>
                <a:gd name="connsiteY48" fmla="*/ 1669124 h 2039827"/>
                <a:gd name="connsiteX49" fmla="*/ 1575486 w 2168610"/>
                <a:gd name="connsiteY49" fmla="*/ 1650589 h 2039827"/>
                <a:gd name="connsiteX50" fmla="*/ 1550773 w 2168610"/>
                <a:gd name="connsiteY50" fmla="*/ 1594984 h 2039827"/>
                <a:gd name="connsiteX51" fmla="*/ 1550773 w 2168610"/>
                <a:gd name="connsiteY51" fmla="*/ 1594984 h 2039827"/>
                <a:gd name="connsiteX52" fmla="*/ 1618735 w 2168610"/>
                <a:gd name="connsiteY52" fmla="*/ 1594984 h 2039827"/>
                <a:gd name="connsiteX53" fmla="*/ 1631092 w 2168610"/>
                <a:gd name="connsiteY53" fmla="*/ 1582627 h 2039827"/>
                <a:gd name="connsiteX54" fmla="*/ 1649627 w 2168610"/>
                <a:gd name="connsiteY54" fmla="*/ 1533200 h 2039827"/>
                <a:gd name="connsiteX55" fmla="*/ 1686697 w 2168610"/>
                <a:gd name="connsiteY55" fmla="*/ 1533200 h 2039827"/>
                <a:gd name="connsiteX56" fmla="*/ 1705232 w 2168610"/>
                <a:gd name="connsiteY56" fmla="*/ 1533200 h 2039827"/>
                <a:gd name="connsiteX57" fmla="*/ 1705232 w 2168610"/>
                <a:gd name="connsiteY57" fmla="*/ 1502308 h 2039827"/>
                <a:gd name="connsiteX58" fmla="*/ 1699054 w 2168610"/>
                <a:gd name="connsiteY58" fmla="*/ 1483773 h 2039827"/>
                <a:gd name="connsiteX59" fmla="*/ 1699054 w 2168610"/>
                <a:gd name="connsiteY59" fmla="*/ 1483773 h 2039827"/>
                <a:gd name="connsiteX60" fmla="*/ 1773194 w 2168610"/>
                <a:gd name="connsiteY60" fmla="*/ 1489951 h 2039827"/>
                <a:gd name="connsiteX61" fmla="*/ 1834978 w 2168610"/>
                <a:gd name="connsiteY61" fmla="*/ 1477595 h 2039827"/>
                <a:gd name="connsiteX62" fmla="*/ 1896762 w 2168610"/>
                <a:gd name="connsiteY62" fmla="*/ 1421989 h 2039827"/>
                <a:gd name="connsiteX63" fmla="*/ 1896762 w 2168610"/>
                <a:gd name="connsiteY63" fmla="*/ 1378740 h 2039827"/>
                <a:gd name="connsiteX64" fmla="*/ 1946189 w 2168610"/>
                <a:gd name="connsiteY64" fmla="*/ 1347849 h 2039827"/>
                <a:gd name="connsiteX65" fmla="*/ 1940010 w 2168610"/>
                <a:gd name="connsiteY65" fmla="*/ 1286065 h 2039827"/>
                <a:gd name="connsiteX66" fmla="*/ 1983259 w 2168610"/>
                <a:gd name="connsiteY66" fmla="*/ 1267530 h 2039827"/>
                <a:gd name="connsiteX67" fmla="*/ 2007973 w 2168610"/>
                <a:gd name="connsiteY67" fmla="*/ 1329313 h 2039827"/>
                <a:gd name="connsiteX68" fmla="*/ 2143897 w 2168610"/>
                <a:gd name="connsiteY68" fmla="*/ 1255173 h 2039827"/>
                <a:gd name="connsiteX69" fmla="*/ 2156254 w 2168610"/>
                <a:gd name="connsiteY69" fmla="*/ 1168676 h 2039827"/>
                <a:gd name="connsiteX70" fmla="*/ 2143897 w 2168610"/>
                <a:gd name="connsiteY70" fmla="*/ 1131605 h 2039827"/>
                <a:gd name="connsiteX71" fmla="*/ 2137719 w 2168610"/>
                <a:gd name="connsiteY71" fmla="*/ 1094535 h 2039827"/>
                <a:gd name="connsiteX72" fmla="*/ 2150075 w 2168610"/>
                <a:gd name="connsiteY72" fmla="*/ 1051286 h 2039827"/>
                <a:gd name="connsiteX73" fmla="*/ 2168610 w 2168610"/>
                <a:gd name="connsiteY73" fmla="*/ 1014216 h 2039827"/>
                <a:gd name="connsiteX74" fmla="*/ 2131540 w 2168610"/>
                <a:gd name="connsiteY74" fmla="*/ 903005 h 2039827"/>
                <a:gd name="connsiteX75" fmla="*/ 2100648 w 2168610"/>
                <a:gd name="connsiteY75" fmla="*/ 872113 h 2039827"/>
                <a:gd name="connsiteX76" fmla="*/ 2075935 w 2168610"/>
                <a:gd name="connsiteY76" fmla="*/ 791795 h 2039827"/>
                <a:gd name="connsiteX77" fmla="*/ 2063578 w 2168610"/>
                <a:gd name="connsiteY77" fmla="*/ 618800 h 2039827"/>
                <a:gd name="connsiteX78" fmla="*/ 2051221 w 2168610"/>
                <a:gd name="connsiteY78" fmla="*/ 519946 h 2039827"/>
                <a:gd name="connsiteX79" fmla="*/ 2032686 w 2168610"/>
                <a:gd name="connsiteY79" fmla="*/ 501411 h 2039827"/>
                <a:gd name="connsiteX80" fmla="*/ 1983259 w 2168610"/>
                <a:gd name="connsiteY80" fmla="*/ 526124 h 2039827"/>
                <a:gd name="connsiteX81" fmla="*/ 1872048 w 2168610"/>
                <a:gd name="connsiteY81" fmla="*/ 470519 h 2039827"/>
                <a:gd name="connsiteX82" fmla="*/ 1834978 w 2168610"/>
                <a:gd name="connsiteY82" fmla="*/ 470519 h 2039827"/>
                <a:gd name="connsiteX83" fmla="*/ 1767016 w 2168610"/>
                <a:gd name="connsiteY83" fmla="*/ 464340 h 2039827"/>
                <a:gd name="connsiteX84" fmla="*/ 1692875 w 2168610"/>
                <a:gd name="connsiteY84" fmla="*/ 519946 h 2039827"/>
                <a:gd name="connsiteX85" fmla="*/ 1631092 w 2168610"/>
                <a:gd name="connsiteY85" fmla="*/ 489054 h 2039827"/>
                <a:gd name="connsiteX86" fmla="*/ 1594021 w 2168610"/>
                <a:gd name="connsiteY86" fmla="*/ 501411 h 2039827"/>
                <a:gd name="connsiteX87" fmla="*/ 1594083 w 2168610"/>
                <a:gd name="connsiteY87" fmla="*/ 489288 h 2039827"/>
                <a:gd name="connsiteX88" fmla="*/ 1519881 w 2168610"/>
                <a:gd name="connsiteY88" fmla="*/ 495232 h 2039827"/>
                <a:gd name="connsiteX89" fmla="*/ 1488989 w 2168610"/>
                <a:gd name="connsiteY89" fmla="*/ 470519 h 2039827"/>
                <a:gd name="connsiteX90" fmla="*/ 1439562 w 2168610"/>
                <a:gd name="connsiteY90" fmla="*/ 489054 h 2039827"/>
                <a:gd name="connsiteX91" fmla="*/ 1362643 w 2168610"/>
                <a:gd name="connsiteY91" fmla="*/ 433707 h 2039827"/>
                <a:gd name="connsiteX92" fmla="*/ 1291281 w 2168610"/>
                <a:gd name="connsiteY92" fmla="*/ 451984 h 2039827"/>
                <a:gd name="connsiteX93" fmla="*/ 1260389 w 2168610"/>
                <a:gd name="connsiteY93" fmla="*/ 439627 h 2039827"/>
                <a:gd name="connsiteX94" fmla="*/ 1240486 w 2168610"/>
                <a:gd name="connsiteY94" fmla="*/ 432292 h 2039827"/>
                <a:gd name="connsiteX95" fmla="*/ 1210962 w 2168610"/>
                <a:gd name="connsiteY95" fmla="*/ 396378 h 2039827"/>
                <a:gd name="connsiteX96" fmla="*/ 1144010 w 2168610"/>
                <a:gd name="connsiteY96" fmla="*/ 390478 h 2039827"/>
                <a:gd name="connsiteX97" fmla="*/ 1105929 w 2168610"/>
                <a:gd name="connsiteY97" fmla="*/ 371665 h 2039827"/>
                <a:gd name="connsiteX98" fmla="*/ 1087394 w 2168610"/>
                <a:gd name="connsiteY98" fmla="*/ 371665 h 2039827"/>
                <a:gd name="connsiteX99" fmla="*/ 1075037 w 2168610"/>
                <a:gd name="connsiteY99" fmla="*/ 359308 h 2039827"/>
                <a:gd name="connsiteX100" fmla="*/ 1062681 w 2168610"/>
                <a:gd name="connsiteY100" fmla="*/ 353130 h 2039827"/>
                <a:gd name="connsiteX101" fmla="*/ 1068450 w 2168610"/>
                <a:gd name="connsiteY101" fmla="*/ 10936 h 2039827"/>
                <a:gd name="connsiteX102" fmla="*/ 598898 w 2168610"/>
                <a:gd name="connsiteY102" fmla="*/ 0 h 2039827"/>
                <a:gd name="connsiteX0" fmla="*/ 602245 w 2171957"/>
                <a:gd name="connsiteY0" fmla="*/ 0 h 2039827"/>
                <a:gd name="connsiteX1" fmla="*/ 584114 w 2171957"/>
                <a:gd name="connsiteY1" fmla="*/ 872113 h 2039827"/>
                <a:gd name="connsiteX2" fmla="*/ 0 w 2171957"/>
                <a:gd name="connsiteY2" fmla="*/ 841299 h 2039827"/>
                <a:gd name="connsiteX3" fmla="*/ 3347 w 2171957"/>
                <a:gd name="connsiteY3" fmla="*/ 890649 h 2039827"/>
                <a:gd name="connsiteX4" fmla="*/ 52774 w 2171957"/>
                <a:gd name="connsiteY4" fmla="*/ 921540 h 2039827"/>
                <a:gd name="connsiteX5" fmla="*/ 108379 w 2171957"/>
                <a:gd name="connsiteY5" fmla="*/ 989503 h 2039827"/>
                <a:gd name="connsiteX6" fmla="*/ 157806 w 2171957"/>
                <a:gd name="connsiteY6" fmla="*/ 1063643 h 2039827"/>
                <a:gd name="connsiteX7" fmla="*/ 207233 w 2171957"/>
                <a:gd name="connsiteY7" fmla="*/ 1076000 h 2039827"/>
                <a:gd name="connsiteX8" fmla="*/ 244303 w 2171957"/>
                <a:gd name="connsiteY8" fmla="*/ 1125427 h 2039827"/>
                <a:gd name="connsiteX9" fmla="*/ 275195 w 2171957"/>
                <a:gd name="connsiteY9" fmla="*/ 1174854 h 2039827"/>
                <a:gd name="connsiteX10" fmla="*/ 299909 w 2171957"/>
                <a:gd name="connsiteY10" fmla="*/ 1230459 h 2039827"/>
                <a:gd name="connsiteX11" fmla="*/ 312266 w 2171957"/>
                <a:gd name="connsiteY11" fmla="*/ 1304600 h 2039827"/>
                <a:gd name="connsiteX12" fmla="*/ 330801 w 2171957"/>
                <a:gd name="connsiteY12" fmla="*/ 1329313 h 2039827"/>
                <a:gd name="connsiteX13" fmla="*/ 435833 w 2171957"/>
                <a:gd name="connsiteY13" fmla="*/ 1409632 h 2039827"/>
                <a:gd name="connsiteX14" fmla="*/ 442012 w 2171957"/>
                <a:gd name="connsiteY14" fmla="*/ 1384919 h 2039827"/>
                <a:gd name="connsiteX15" fmla="*/ 577936 w 2171957"/>
                <a:gd name="connsiteY15" fmla="*/ 1452881 h 2039827"/>
                <a:gd name="connsiteX16" fmla="*/ 577936 w 2171957"/>
                <a:gd name="connsiteY16" fmla="*/ 1452881 h 2039827"/>
                <a:gd name="connsiteX17" fmla="*/ 608828 w 2171957"/>
                <a:gd name="connsiteY17" fmla="*/ 1397276 h 2039827"/>
                <a:gd name="connsiteX18" fmla="*/ 664433 w 2171957"/>
                <a:gd name="connsiteY18" fmla="*/ 1329313 h 2039827"/>
                <a:gd name="connsiteX19" fmla="*/ 732395 w 2171957"/>
                <a:gd name="connsiteY19" fmla="*/ 1310778 h 2039827"/>
                <a:gd name="connsiteX20" fmla="*/ 825071 w 2171957"/>
                <a:gd name="connsiteY20" fmla="*/ 1323135 h 2039827"/>
                <a:gd name="connsiteX21" fmla="*/ 905390 w 2171957"/>
                <a:gd name="connsiteY21" fmla="*/ 1384919 h 2039827"/>
                <a:gd name="connsiteX22" fmla="*/ 960995 w 2171957"/>
                <a:gd name="connsiteY22" fmla="*/ 1465238 h 2039827"/>
                <a:gd name="connsiteX23" fmla="*/ 1016601 w 2171957"/>
                <a:gd name="connsiteY23" fmla="*/ 1545557 h 2039827"/>
                <a:gd name="connsiteX24" fmla="*/ 1066028 w 2171957"/>
                <a:gd name="connsiteY24" fmla="*/ 1632054 h 2039827"/>
                <a:gd name="connsiteX25" fmla="*/ 1121633 w 2171957"/>
                <a:gd name="connsiteY25" fmla="*/ 1700016 h 2039827"/>
                <a:gd name="connsiteX26" fmla="*/ 1171060 w 2171957"/>
                <a:gd name="connsiteY26" fmla="*/ 1737086 h 2039827"/>
                <a:gd name="connsiteX27" fmla="*/ 1201952 w 2171957"/>
                <a:gd name="connsiteY27" fmla="*/ 1817405 h 2039827"/>
                <a:gd name="connsiteX28" fmla="*/ 1226666 w 2171957"/>
                <a:gd name="connsiteY28" fmla="*/ 1879189 h 2039827"/>
                <a:gd name="connsiteX29" fmla="*/ 1251379 w 2171957"/>
                <a:gd name="connsiteY29" fmla="*/ 1940973 h 2039827"/>
                <a:gd name="connsiteX30" fmla="*/ 1282271 w 2171957"/>
                <a:gd name="connsiteY30" fmla="*/ 1984222 h 2039827"/>
                <a:gd name="connsiteX31" fmla="*/ 1344055 w 2171957"/>
                <a:gd name="connsiteY31" fmla="*/ 2008935 h 2039827"/>
                <a:gd name="connsiteX32" fmla="*/ 1442909 w 2171957"/>
                <a:gd name="connsiteY32" fmla="*/ 2027470 h 2039827"/>
                <a:gd name="connsiteX33" fmla="*/ 1517049 w 2171957"/>
                <a:gd name="connsiteY33" fmla="*/ 2039827 h 2039827"/>
                <a:gd name="connsiteX34" fmla="*/ 1609725 w 2171957"/>
                <a:gd name="connsiteY34" fmla="*/ 2039827 h 2039827"/>
                <a:gd name="connsiteX35" fmla="*/ 1591190 w 2171957"/>
                <a:gd name="connsiteY35" fmla="*/ 2027470 h 2039827"/>
                <a:gd name="connsiteX36" fmla="*/ 1591190 w 2171957"/>
                <a:gd name="connsiteY36" fmla="*/ 2027470 h 2039827"/>
                <a:gd name="connsiteX37" fmla="*/ 1578833 w 2171957"/>
                <a:gd name="connsiteY37" fmla="*/ 1959508 h 2039827"/>
                <a:gd name="connsiteX38" fmla="*/ 1554120 w 2171957"/>
                <a:gd name="connsiteY38" fmla="*/ 1928616 h 2039827"/>
                <a:gd name="connsiteX39" fmla="*/ 1547941 w 2171957"/>
                <a:gd name="connsiteY39" fmla="*/ 1891546 h 2039827"/>
                <a:gd name="connsiteX40" fmla="*/ 1529406 w 2171957"/>
                <a:gd name="connsiteY40" fmla="*/ 1848297 h 2039827"/>
                <a:gd name="connsiteX41" fmla="*/ 1541763 w 2171957"/>
                <a:gd name="connsiteY41" fmla="*/ 1817405 h 2039827"/>
                <a:gd name="connsiteX42" fmla="*/ 1535584 w 2171957"/>
                <a:gd name="connsiteY42" fmla="*/ 1798870 h 2039827"/>
                <a:gd name="connsiteX43" fmla="*/ 1492336 w 2171957"/>
                <a:gd name="connsiteY43" fmla="*/ 1774157 h 2039827"/>
                <a:gd name="connsiteX44" fmla="*/ 1541763 w 2171957"/>
                <a:gd name="connsiteY44" fmla="*/ 1743265 h 2039827"/>
                <a:gd name="connsiteX45" fmla="*/ 1547941 w 2171957"/>
                <a:gd name="connsiteY45" fmla="*/ 1730908 h 2039827"/>
                <a:gd name="connsiteX46" fmla="*/ 1554120 w 2171957"/>
                <a:gd name="connsiteY46" fmla="*/ 1700016 h 2039827"/>
                <a:gd name="connsiteX47" fmla="*/ 1529406 w 2171957"/>
                <a:gd name="connsiteY47" fmla="*/ 1669124 h 2039827"/>
                <a:gd name="connsiteX48" fmla="*/ 1554120 w 2171957"/>
                <a:gd name="connsiteY48" fmla="*/ 1669124 h 2039827"/>
                <a:gd name="connsiteX49" fmla="*/ 1578833 w 2171957"/>
                <a:gd name="connsiteY49" fmla="*/ 1650589 h 2039827"/>
                <a:gd name="connsiteX50" fmla="*/ 1554120 w 2171957"/>
                <a:gd name="connsiteY50" fmla="*/ 1594984 h 2039827"/>
                <a:gd name="connsiteX51" fmla="*/ 1554120 w 2171957"/>
                <a:gd name="connsiteY51" fmla="*/ 1594984 h 2039827"/>
                <a:gd name="connsiteX52" fmla="*/ 1622082 w 2171957"/>
                <a:gd name="connsiteY52" fmla="*/ 1594984 h 2039827"/>
                <a:gd name="connsiteX53" fmla="*/ 1634439 w 2171957"/>
                <a:gd name="connsiteY53" fmla="*/ 1582627 h 2039827"/>
                <a:gd name="connsiteX54" fmla="*/ 1652974 w 2171957"/>
                <a:gd name="connsiteY54" fmla="*/ 1533200 h 2039827"/>
                <a:gd name="connsiteX55" fmla="*/ 1690044 w 2171957"/>
                <a:gd name="connsiteY55" fmla="*/ 1533200 h 2039827"/>
                <a:gd name="connsiteX56" fmla="*/ 1708579 w 2171957"/>
                <a:gd name="connsiteY56" fmla="*/ 1533200 h 2039827"/>
                <a:gd name="connsiteX57" fmla="*/ 1708579 w 2171957"/>
                <a:gd name="connsiteY57" fmla="*/ 1502308 h 2039827"/>
                <a:gd name="connsiteX58" fmla="*/ 1702401 w 2171957"/>
                <a:gd name="connsiteY58" fmla="*/ 1483773 h 2039827"/>
                <a:gd name="connsiteX59" fmla="*/ 1702401 w 2171957"/>
                <a:gd name="connsiteY59" fmla="*/ 1483773 h 2039827"/>
                <a:gd name="connsiteX60" fmla="*/ 1776541 w 2171957"/>
                <a:gd name="connsiteY60" fmla="*/ 1489951 h 2039827"/>
                <a:gd name="connsiteX61" fmla="*/ 1838325 w 2171957"/>
                <a:gd name="connsiteY61" fmla="*/ 1477595 h 2039827"/>
                <a:gd name="connsiteX62" fmla="*/ 1900109 w 2171957"/>
                <a:gd name="connsiteY62" fmla="*/ 1421989 h 2039827"/>
                <a:gd name="connsiteX63" fmla="*/ 1900109 w 2171957"/>
                <a:gd name="connsiteY63" fmla="*/ 1378740 h 2039827"/>
                <a:gd name="connsiteX64" fmla="*/ 1949536 w 2171957"/>
                <a:gd name="connsiteY64" fmla="*/ 1347849 h 2039827"/>
                <a:gd name="connsiteX65" fmla="*/ 1943357 w 2171957"/>
                <a:gd name="connsiteY65" fmla="*/ 1286065 h 2039827"/>
                <a:gd name="connsiteX66" fmla="*/ 1986606 w 2171957"/>
                <a:gd name="connsiteY66" fmla="*/ 1267530 h 2039827"/>
                <a:gd name="connsiteX67" fmla="*/ 2011320 w 2171957"/>
                <a:gd name="connsiteY67" fmla="*/ 1329313 h 2039827"/>
                <a:gd name="connsiteX68" fmla="*/ 2147244 w 2171957"/>
                <a:gd name="connsiteY68" fmla="*/ 1255173 h 2039827"/>
                <a:gd name="connsiteX69" fmla="*/ 2159601 w 2171957"/>
                <a:gd name="connsiteY69" fmla="*/ 1168676 h 2039827"/>
                <a:gd name="connsiteX70" fmla="*/ 2147244 w 2171957"/>
                <a:gd name="connsiteY70" fmla="*/ 1131605 h 2039827"/>
                <a:gd name="connsiteX71" fmla="*/ 2141066 w 2171957"/>
                <a:gd name="connsiteY71" fmla="*/ 1094535 h 2039827"/>
                <a:gd name="connsiteX72" fmla="*/ 2153422 w 2171957"/>
                <a:gd name="connsiteY72" fmla="*/ 1051286 h 2039827"/>
                <a:gd name="connsiteX73" fmla="*/ 2171957 w 2171957"/>
                <a:gd name="connsiteY73" fmla="*/ 1014216 h 2039827"/>
                <a:gd name="connsiteX74" fmla="*/ 2134887 w 2171957"/>
                <a:gd name="connsiteY74" fmla="*/ 903005 h 2039827"/>
                <a:gd name="connsiteX75" fmla="*/ 2103995 w 2171957"/>
                <a:gd name="connsiteY75" fmla="*/ 872113 h 2039827"/>
                <a:gd name="connsiteX76" fmla="*/ 2079282 w 2171957"/>
                <a:gd name="connsiteY76" fmla="*/ 791795 h 2039827"/>
                <a:gd name="connsiteX77" fmla="*/ 2066925 w 2171957"/>
                <a:gd name="connsiteY77" fmla="*/ 618800 h 2039827"/>
                <a:gd name="connsiteX78" fmla="*/ 2054568 w 2171957"/>
                <a:gd name="connsiteY78" fmla="*/ 519946 h 2039827"/>
                <a:gd name="connsiteX79" fmla="*/ 2036033 w 2171957"/>
                <a:gd name="connsiteY79" fmla="*/ 501411 h 2039827"/>
                <a:gd name="connsiteX80" fmla="*/ 1986606 w 2171957"/>
                <a:gd name="connsiteY80" fmla="*/ 526124 h 2039827"/>
                <a:gd name="connsiteX81" fmla="*/ 1875395 w 2171957"/>
                <a:gd name="connsiteY81" fmla="*/ 470519 h 2039827"/>
                <a:gd name="connsiteX82" fmla="*/ 1838325 w 2171957"/>
                <a:gd name="connsiteY82" fmla="*/ 470519 h 2039827"/>
                <a:gd name="connsiteX83" fmla="*/ 1770363 w 2171957"/>
                <a:gd name="connsiteY83" fmla="*/ 464340 h 2039827"/>
                <a:gd name="connsiteX84" fmla="*/ 1696222 w 2171957"/>
                <a:gd name="connsiteY84" fmla="*/ 519946 h 2039827"/>
                <a:gd name="connsiteX85" fmla="*/ 1634439 w 2171957"/>
                <a:gd name="connsiteY85" fmla="*/ 489054 h 2039827"/>
                <a:gd name="connsiteX86" fmla="*/ 1597368 w 2171957"/>
                <a:gd name="connsiteY86" fmla="*/ 501411 h 2039827"/>
                <a:gd name="connsiteX87" fmla="*/ 1597430 w 2171957"/>
                <a:gd name="connsiteY87" fmla="*/ 489288 h 2039827"/>
                <a:gd name="connsiteX88" fmla="*/ 1523228 w 2171957"/>
                <a:gd name="connsiteY88" fmla="*/ 495232 h 2039827"/>
                <a:gd name="connsiteX89" fmla="*/ 1492336 w 2171957"/>
                <a:gd name="connsiteY89" fmla="*/ 470519 h 2039827"/>
                <a:gd name="connsiteX90" fmla="*/ 1442909 w 2171957"/>
                <a:gd name="connsiteY90" fmla="*/ 489054 h 2039827"/>
                <a:gd name="connsiteX91" fmla="*/ 1365990 w 2171957"/>
                <a:gd name="connsiteY91" fmla="*/ 433707 h 2039827"/>
                <a:gd name="connsiteX92" fmla="*/ 1294628 w 2171957"/>
                <a:gd name="connsiteY92" fmla="*/ 451984 h 2039827"/>
                <a:gd name="connsiteX93" fmla="*/ 1263736 w 2171957"/>
                <a:gd name="connsiteY93" fmla="*/ 439627 h 2039827"/>
                <a:gd name="connsiteX94" fmla="*/ 1243833 w 2171957"/>
                <a:gd name="connsiteY94" fmla="*/ 432292 h 2039827"/>
                <a:gd name="connsiteX95" fmla="*/ 1214309 w 2171957"/>
                <a:gd name="connsiteY95" fmla="*/ 396378 h 2039827"/>
                <a:gd name="connsiteX96" fmla="*/ 1147357 w 2171957"/>
                <a:gd name="connsiteY96" fmla="*/ 390478 h 2039827"/>
                <a:gd name="connsiteX97" fmla="*/ 1109276 w 2171957"/>
                <a:gd name="connsiteY97" fmla="*/ 371665 h 2039827"/>
                <a:gd name="connsiteX98" fmla="*/ 1090741 w 2171957"/>
                <a:gd name="connsiteY98" fmla="*/ 371665 h 2039827"/>
                <a:gd name="connsiteX99" fmla="*/ 1078384 w 2171957"/>
                <a:gd name="connsiteY99" fmla="*/ 359308 h 2039827"/>
                <a:gd name="connsiteX100" fmla="*/ 1066028 w 2171957"/>
                <a:gd name="connsiteY100" fmla="*/ 353130 h 2039827"/>
                <a:gd name="connsiteX101" fmla="*/ 1071797 w 2171957"/>
                <a:gd name="connsiteY101" fmla="*/ 10936 h 2039827"/>
                <a:gd name="connsiteX102" fmla="*/ 602245 w 2171957"/>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1573 w 2178135"/>
                <a:gd name="connsiteY81" fmla="*/ 47051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49087 w 2178135"/>
                <a:gd name="connsiteY90" fmla="*/ 489054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1573 w 2178135"/>
                <a:gd name="connsiteY81" fmla="*/ 47051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51525 w 2178135"/>
                <a:gd name="connsiteY90" fmla="*/ 481697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 name="connsiteX0" fmla="*/ 608423 w 2178135"/>
                <a:gd name="connsiteY0" fmla="*/ 0 h 2039827"/>
                <a:gd name="connsiteX1" fmla="*/ 590292 w 2178135"/>
                <a:gd name="connsiteY1" fmla="*/ 872113 h 2039827"/>
                <a:gd name="connsiteX2" fmla="*/ 6178 w 2178135"/>
                <a:gd name="connsiteY2" fmla="*/ 841299 h 2039827"/>
                <a:gd name="connsiteX3" fmla="*/ 0 w 2178135"/>
                <a:gd name="connsiteY3" fmla="*/ 880734 h 2039827"/>
                <a:gd name="connsiteX4" fmla="*/ 58952 w 2178135"/>
                <a:gd name="connsiteY4" fmla="*/ 921540 h 2039827"/>
                <a:gd name="connsiteX5" fmla="*/ 114557 w 2178135"/>
                <a:gd name="connsiteY5" fmla="*/ 989503 h 2039827"/>
                <a:gd name="connsiteX6" fmla="*/ 163984 w 2178135"/>
                <a:gd name="connsiteY6" fmla="*/ 1063643 h 2039827"/>
                <a:gd name="connsiteX7" fmla="*/ 213411 w 2178135"/>
                <a:gd name="connsiteY7" fmla="*/ 1076000 h 2039827"/>
                <a:gd name="connsiteX8" fmla="*/ 250481 w 2178135"/>
                <a:gd name="connsiteY8" fmla="*/ 1125427 h 2039827"/>
                <a:gd name="connsiteX9" fmla="*/ 281373 w 2178135"/>
                <a:gd name="connsiteY9" fmla="*/ 1174854 h 2039827"/>
                <a:gd name="connsiteX10" fmla="*/ 306087 w 2178135"/>
                <a:gd name="connsiteY10" fmla="*/ 1230459 h 2039827"/>
                <a:gd name="connsiteX11" fmla="*/ 318444 w 2178135"/>
                <a:gd name="connsiteY11" fmla="*/ 1304600 h 2039827"/>
                <a:gd name="connsiteX12" fmla="*/ 336979 w 2178135"/>
                <a:gd name="connsiteY12" fmla="*/ 1329313 h 2039827"/>
                <a:gd name="connsiteX13" fmla="*/ 442011 w 2178135"/>
                <a:gd name="connsiteY13" fmla="*/ 1409632 h 2039827"/>
                <a:gd name="connsiteX14" fmla="*/ 448190 w 2178135"/>
                <a:gd name="connsiteY14" fmla="*/ 1384919 h 2039827"/>
                <a:gd name="connsiteX15" fmla="*/ 584114 w 2178135"/>
                <a:gd name="connsiteY15" fmla="*/ 1452881 h 2039827"/>
                <a:gd name="connsiteX16" fmla="*/ 584114 w 2178135"/>
                <a:gd name="connsiteY16" fmla="*/ 1452881 h 2039827"/>
                <a:gd name="connsiteX17" fmla="*/ 615006 w 2178135"/>
                <a:gd name="connsiteY17" fmla="*/ 1397276 h 2039827"/>
                <a:gd name="connsiteX18" fmla="*/ 670611 w 2178135"/>
                <a:gd name="connsiteY18" fmla="*/ 1329313 h 2039827"/>
                <a:gd name="connsiteX19" fmla="*/ 738573 w 2178135"/>
                <a:gd name="connsiteY19" fmla="*/ 1310778 h 2039827"/>
                <a:gd name="connsiteX20" fmla="*/ 831249 w 2178135"/>
                <a:gd name="connsiteY20" fmla="*/ 1323135 h 2039827"/>
                <a:gd name="connsiteX21" fmla="*/ 911568 w 2178135"/>
                <a:gd name="connsiteY21" fmla="*/ 1384919 h 2039827"/>
                <a:gd name="connsiteX22" fmla="*/ 967173 w 2178135"/>
                <a:gd name="connsiteY22" fmla="*/ 1465238 h 2039827"/>
                <a:gd name="connsiteX23" fmla="*/ 1022779 w 2178135"/>
                <a:gd name="connsiteY23" fmla="*/ 1545557 h 2039827"/>
                <a:gd name="connsiteX24" fmla="*/ 1072206 w 2178135"/>
                <a:gd name="connsiteY24" fmla="*/ 1632054 h 2039827"/>
                <a:gd name="connsiteX25" fmla="*/ 1127811 w 2178135"/>
                <a:gd name="connsiteY25" fmla="*/ 1700016 h 2039827"/>
                <a:gd name="connsiteX26" fmla="*/ 1177238 w 2178135"/>
                <a:gd name="connsiteY26" fmla="*/ 1737086 h 2039827"/>
                <a:gd name="connsiteX27" fmla="*/ 1208130 w 2178135"/>
                <a:gd name="connsiteY27" fmla="*/ 1817405 h 2039827"/>
                <a:gd name="connsiteX28" fmla="*/ 1232844 w 2178135"/>
                <a:gd name="connsiteY28" fmla="*/ 1879189 h 2039827"/>
                <a:gd name="connsiteX29" fmla="*/ 1257557 w 2178135"/>
                <a:gd name="connsiteY29" fmla="*/ 1940973 h 2039827"/>
                <a:gd name="connsiteX30" fmla="*/ 1288449 w 2178135"/>
                <a:gd name="connsiteY30" fmla="*/ 1984222 h 2039827"/>
                <a:gd name="connsiteX31" fmla="*/ 1350233 w 2178135"/>
                <a:gd name="connsiteY31" fmla="*/ 2008935 h 2039827"/>
                <a:gd name="connsiteX32" fmla="*/ 1449087 w 2178135"/>
                <a:gd name="connsiteY32" fmla="*/ 2027470 h 2039827"/>
                <a:gd name="connsiteX33" fmla="*/ 1523227 w 2178135"/>
                <a:gd name="connsiteY33" fmla="*/ 2039827 h 2039827"/>
                <a:gd name="connsiteX34" fmla="*/ 1615903 w 2178135"/>
                <a:gd name="connsiteY34" fmla="*/ 2039827 h 2039827"/>
                <a:gd name="connsiteX35" fmla="*/ 1597368 w 2178135"/>
                <a:gd name="connsiteY35" fmla="*/ 2027470 h 2039827"/>
                <a:gd name="connsiteX36" fmla="*/ 1597368 w 2178135"/>
                <a:gd name="connsiteY36" fmla="*/ 2027470 h 2039827"/>
                <a:gd name="connsiteX37" fmla="*/ 1585011 w 2178135"/>
                <a:gd name="connsiteY37" fmla="*/ 1959508 h 2039827"/>
                <a:gd name="connsiteX38" fmla="*/ 1560298 w 2178135"/>
                <a:gd name="connsiteY38" fmla="*/ 1928616 h 2039827"/>
                <a:gd name="connsiteX39" fmla="*/ 1554119 w 2178135"/>
                <a:gd name="connsiteY39" fmla="*/ 1891546 h 2039827"/>
                <a:gd name="connsiteX40" fmla="*/ 1535584 w 2178135"/>
                <a:gd name="connsiteY40" fmla="*/ 1848297 h 2039827"/>
                <a:gd name="connsiteX41" fmla="*/ 1547941 w 2178135"/>
                <a:gd name="connsiteY41" fmla="*/ 1817405 h 2039827"/>
                <a:gd name="connsiteX42" fmla="*/ 1541762 w 2178135"/>
                <a:gd name="connsiteY42" fmla="*/ 1798870 h 2039827"/>
                <a:gd name="connsiteX43" fmla="*/ 1498514 w 2178135"/>
                <a:gd name="connsiteY43" fmla="*/ 1774157 h 2039827"/>
                <a:gd name="connsiteX44" fmla="*/ 1547941 w 2178135"/>
                <a:gd name="connsiteY44" fmla="*/ 1743265 h 2039827"/>
                <a:gd name="connsiteX45" fmla="*/ 1554119 w 2178135"/>
                <a:gd name="connsiteY45" fmla="*/ 1730908 h 2039827"/>
                <a:gd name="connsiteX46" fmla="*/ 1560298 w 2178135"/>
                <a:gd name="connsiteY46" fmla="*/ 1700016 h 2039827"/>
                <a:gd name="connsiteX47" fmla="*/ 1535584 w 2178135"/>
                <a:gd name="connsiteY47" fmla="*/ 1669124 h 2039827"/>
                <a:gd name="connsiteX48" fmla="*/ 1560298 w 2178135"/>
                <a:gd name="connsiteY48" fmla="*/ 1669124 h 2039827"/>
                <a:gd name="connsiteX49" fmla="*/ 1585011 w 2178135"/>
                <a:gd name="connsiteY49" fmla="*/ 1650589 h 2039827"/>
                <a:gd name="connsiteX50" fmla="*/ 1560298 w 2178135"/>
                <a:gd name="connsiteY50" fmla="*/ 1594984 h 2039827"/>
                <a:gd name="connsiteX51" fmla="*/ 1560298 w 2178135"/>
                <a:gd name="connsiteY51" fmla="*/ 1594984 h 2039827"/>
                <a:gd name="connsiteX52" fmla="*/ 1628260 w 2178135"/>
                <a:gd name="connsiteY52" fmla="*/ 1594984 h 2039827"/>
                <a:gd name="connsiteX53" fmla="*/ 1640617 w 2178135"/>
                <a:gd name="connsiteY53" fmla="*/ 1582627 h 2039827"/>
                <a:gd name="connsiteX54" fmla="*/ 1659152 w 2178135"/>
                <a:gd name="connsiteY54" fmla="*/ 1533200 h 2039827"/>
                <a:gd name="connsiteX55" fmla="*/ 1696222 w 2178135"/>
                <a:gd name="connsiteY55" fmla="*/ 1533200 h 2039827"/>
                <a:gd name="connsiteX56" fmla="*/ 1714757 w 2178135"/>
                <a:gd name="connsiteY56" fmla="*/ 1533200 h 2039827"/>
                <a:gd name="connsiteX57" fmla="*/ 1714757 w 2178135"/>
                <a:gd name="connsiteY57" fmla="*/ 1502308 h 2039827"/>
                <a:gd name="connsiteX58" fmla="*/ 1708579 w 2178135"/>
                <a:gd name="connsiteY58" fmla="*/ 1483773 h 2039827"/>
                <a:gd name="connsiteX59" fmla="*/ 1708579 w 2178135"/>
                <a:gd name="connsiteY59" fmla="*/ 1483773 h 2039827"/>
                <a:gd name="connsiteX60" fmla="*/ 1782719 w 2178135"/>
                <a:gd name="connsiteY60" fmla="*/ 1489951 h 2039827"/>
                <a:gd name="connsiteX61" fmla="*/ 1844503 w 2178135"/>
                <a:gd name="connsiteY61" fmla="*/ 1477595 h 2039827"/>
                <a:gd name="connsiteX62" fmla="*/ 1906287 w 2178135"/>
                <a:gd name="connsiteY62" fmla="*/ 1421989 h 2039827"/>
                <a:gd name="connsiteX63" fmla="*/ 1906287 w 2178135"/>
                <a:gd name="connsiteY63" fmla="*/ 1378740 h 2039827"/>
                <a:gd name="connsiteX64" fmla="*/ 1955714 w 2178135"/>
                <a:gd name="connsiteY64" fmla="*/ 1347849 h 2039827"/>
                <a:gd name="connsiteX65" fmla="*/ 1949535 w 2178135"/>
                <a:gd name="connsiteY65" fmla="*/ 1286065 h 2039827"/>
                <a:gd name="connsiteX66" fmla="*/ 1992784 w 2178135"/>
                <a:gd name="connsiteY66" fmla="*/ 1267530 h 2039827"/>
                <a:gd name="connsiteX67" fmla="*/ 2017498 w 2178135"/>
                <a:gd name="connsiteY67" fmla="*/ 1329313 h 2039827"/>
                <a:gd name="connsiteX68" fmla="*/ 2153422 w 2178135"/>
                <a:gd name="connsiteY68" fmla="*/ 1255173 h 2039827"/>
                <a:gd name="connsiteX69" fmla="*/ 2165779 w 2178135"/>
                <a:gd name="connsiteY69" fmla="*/ 1168676 h 2039827"/>
                <a:gd name="connsiteX70" fmla="*/ 2153422 w 2178135"/>
                <a:gd name="connsiteY70" fmla="*/ 1131605 h 2039827"/>
                <a:gd name="connsiteX71" fmla="*/ 2147244 w 2178135"/>
                <a:gd name="connsiteY71" fmla="*/ 1094535 h 2039827"/>
                <a:gd name="connsiteX72" fmla="*/ 2159600 w 2178135"/>
                <a:gd name="connsiteY72" fmla="*/ 1051286 h 2039827"/>
                <a:gd name="connsiteX73" fmla="*/ 2178135 w 2178135"/>
                <a:gd name="connsiteY73" fmla="*/ 1014216 h 2039827"/>
                <a:gd name="connsiteX74" fmla="*/ 2141065 w 2178135"/>
                <a:gd name="connsiteY74" fmla="*/ 903005 h 2039827"/>
                <a:gd name="connsiteX75" fmla="*/ 2110173 w 2178135"/>
                <a:gd name="connsiteY75" fmla="*/ 872113 h 2039827"/>
                <a:gd name="connsiteX76" fmla="*/ 2085460 w 2178135"/>
                <a:gd name="connsiteY76" fmla="*/ 791795 h 2039827"/>
                <a:gd name="connsiteX77" fmla="*/ 2073103 w 2178135"/>
                <a:gd name="connsiteY77" fmla="*/ 618800 h 2039827"/>
                <a:gd name="connsiteX78" fmla="*/ 2060746 w 2178135"/>
                <a:gd name="connsiteY78" fmla="*/ 519946 h 2039827"/>
                <a:gd name="connsiteX79" fmla="*/ 2042211 w 2178135"/>
                <a:gd name="connsiteY79" fmla="*/ 501411 h 2039827"/>
                <a:gd name="connsiteX80" fmla="*/ 1992784 w 2178135"/>
                <a:gd name="connsiteY80" fmla="*/ 526124 h 2039827"/>
                <a:gd name="connsiteX81" fmla="*/ 1884028 w 2178135"/>
                <a:gd name="connsiteY81" fmla="*/ 453649 h 2039827"/>
                <a:gd name="connsiteX82" fmla="*/ 1844503 w 2178135"/>
                <a:gd name="connsiteY82" fmla="*/ 470519 h 2039827"/>
                <a:gd name="connsiteX83" fmla="*/ 1776541 w 2178135"/>
                <a:gd name="connsiteY83" fmla="*/ 464340 h 2039827"/>
                <a:gd name="connsiteX84" fmla="*/ 1702400 w 2178135"/>
                <a:gd name="connsiteY84" fmla="*/ 519946 h 2039827"/>
                <a:gd name="connsiteX85" fmla="*/ 1640617 w 2178135"/>
                <a:gd name="connsiteY85" fmla="*/ 489054 h 2039827"/>
                <a:gd name="connsiteX86" fmla="*/ 1603546 w 2178135"/>
                <a:gd name="connsiteY86" fmla="*/ 501411 h 2039827"/>
                <a:gd name="connsiteX87" fmla="*/ 1603608 w 2178135"/>
                <a:gd name="connsiteY87" fmla="*/ 489288 h 2039827"/>
                <a:gd name="connsiteX88" fmla="*/ 1529406 w 2178135"/>
                <a:gd name="connsiteY88" fmla="*/ 495232 h 2039827"/>
                <a:gd name="connsiteX89" fmla="*/ 1498514 w 2178135"/>
                <a:gd name="connsiteY89" fmla="*/ 470519 h 2039827"/>
                <a:gd name="connsiteX90" fmla="*/ 1451525 w 2178135"/>
                <a:gd name="connsiteY90" fmla="*/ 481697 h 2039827"/>
                <a:gd name="connsiteX91" fmla="*/ 1372168 w 2178135"/>
                <a:gd name="connsiteY91" fmla="*/ 433707 h 2039827"/>
                <a:gd name="connsiteX92" fmla="*/ 1300806 w 2178135"/>
                <a:gd name="connsiteY92" fmla="*/ 451984 h 2039827"/>
                <a:gd name="connsiteX93" fmla="*/ 1269914 w 2178135"/>
                <a:gd name="connsiteY93" fmla="*/ 439627 h 2039827"/>
                <a:gd name="connsiteX94" fmla="*/ 1250011 w 2178135"/>
                <a:gd name="connsiteY94" fmla="*/ 432292 h 2039827"/>
                <a:gd name="connsiteX95" fmla="*/ 1220487 w 2178135"/>
                <a:gd name="connsiteY95" fmla="*/ 396378 h 2039827"/>
                <a:gd name="connsiteX96" fmla="*/ 1153535 w 2178135"/>
                <a:gd name="connsiteY96" fmla="*/ 390478 h 2039827"/>
                <a:gd name="connsiteX97" fmla="*/ 1115454 w 2178135"/>
                <a:gd name="connsiteY97" fmla="*/ 371665 h 2039827"/>
                <a:gd name="connsiteX98" fmla="*/ 1096919 w 2178135"/>
                <a:gd name="connsiteY98" fmla="*/ 371665 h 2039827"/>
                <a:gd name="connsiteX99" fmla="*/ 1084562 w 2178135"/>
                <a:gd name="connsiteY99" fmla="*/ 359308 h 2039827"/>
                <a:gd name="connsiteX100" fmla="*/ 1072206 w 2178135"/>
                <a:gd name="connsiteY100" fmla="*/ 353130 h 2039827"/>
                <a:gd name="connsiteX101" fmla="*/ 1077975 w 2178135"/>
                <a:gd name="connsiteY101" fmla="*/ 10936 h 2039827"/>
                <a:gd name="connsiteX102" fmla="*/ 608423 w 2178135"/>
                <a:gd name="connsiteY102" fmla="*/ 0 h 203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178135" h="2039827">
                  <a:moveTo>
                    <a:pt x="608423" y="0"/>
                  </a:moveTo>
                  <a:cubicBezTo>
                    <a:pt x="606363" y="288324"/>
                    <a:pt x="592352" y="583789"/>
                    <a:pt x="590292" y="872113"/>
                  </a:cubicBezTo>
                  <a:lnTo>
                    <a:pt x="6178" y="841299"/>
                  </a:lnTo>
                  <a:lnTo>
                    <a:pt x="0" y="880734"/>
                  </a:lnTo>
                  <a:lnTo>
                    <a:pt x="58952" y="921540"/>
                  </a:lnTo>
                  <a:lnTo>
                    <a:pt x="114557" y="989503"/>
                  </a:lnTo>
                  <a:lnTo>
                    <a:pt x="163984" y="1063643"/>
                  </a:lnTo>
                  <a:lnTo>
                    <a:pt x="213411" y="1076000"/>
                  </a:lnTo>
                  <a:lnTo>
                    <a:pt x="250481" y="1125427"/>
                  </a:lnTo>
                  <a:lnTo>
                    <a:pt x="281373" y="1174854"/>
                  </a:lnTo>
                  <a:lnTo>
                    <a:pt x="306087" y="1230459"/>
                  </a:lnTo>
                  <a:lnTo>
                    <a:pt x="318444" y="1304600"/>
                  </a:lnTo>
                  <a:lnTo>
                    <a:pt x="336979" y="1329313"/>
                  </a:lnTo>
                  <a:lnTo>
                    <a:pt x="442011" y="1409632"/>
                  </a:lnTo>
                  <a:lnTo>
                    <a:pt x="448190" y="1384919"/>
                  </a:lnTo>
                  <a:lnTo>
                    <a:pt x="584114" y="1452881"/>
                  </a:lnTo>
                  <a:lnTo>
                    <a:pt x="584114" y="1452881"/>
                  </a:lnTo>
                  <a:lnTo>
                    <a:pt x="615006" y="1397276"/>
                  </a:lnTo>
                  <a:lnTo>
                    <a:pt x="670611" y="1329313"/>
                  </a:lnTo>
                  <a:lnTo>
                    <a:pt x="738573" y="1310778"/>
                  </a:lnTo>
                  <a:lnTo>
                    <a:pt x="831249" y="1323135"/>
                  </a:lnTo>
                  <a:lnTo>
                    <a:pt x="911568" y="1384919"/>
                  </a:lnTo>
                  <a:lnTo>
                    <a:pt x="967173" y="1465238"/>
                  </a:lnTo>
                  <a:lnTo>
                    <a:pt x="1022779" y="1545557"/>
                  </a:lnTo>
                  <a:lnTo>
                    <a:pt x="1072206" y="1632054"/>
                  </a:lnTo>
                  <a:lnTo>
                    <a:pt x="1127811" y="1700016"/>
                  </a:lnTo>
                  <a:lnTo>
                    <a:pt x="1177238" y="1737086"/>
                  </a:lnTo>
                  <a:lnTo>
                    <a:pt x="1208130" y="1817405"/>
                  </a:lnTo>
                  <a:lnTo>
                    <a:pt x="1232844" y="1879189"/>
                  </a:lnTo>
                  <a:lnTo>
                    <a:pt x="1257557" y="1940973"/>
                  </a:lnTo>
                  <a:lnTo>
                    <a:pt x="1288449" y="1984222"/>
                  </a:lnTo>
                  <a:lnTo>
                    <a:pt x="1350233" y="2008935"/>
                  </a:lnTo>
                  <a:lnTo>
                    <a:pt x="1449087" y="2027470"/>
                  </a:lnTo>
                  <a:lnTo>
                    <a:pt x="1523227" y="2039827"/>
                  </a:lnTo>
                  <a:lnTo>
                    <a:pt x="1615903" y="2039827"/>
                  </a:lnTo>
                  <a:lnTo>
                    <a:pt x="1597368" y="2027470"/>
                  </a:lnTo>
                  <a:lnTo>
                    <a:pt x="1597368" y="2027470"/>
                  </a:lnTo>
                  <a:lnTo>
                    <a:pt x="1585011" y="1959508"/>
                  </a:lnTo>
                  <a:lnTo>
                    <a:pt x="1560298" y="1928616"/>
                  </a:lnTo>
                  <a:lnTo>
                    <a:pt x="1554119" y="1891546"/>
                  </a:lnTo>
                  <a:lnTo>
                    <a:pt x="1535584" y="1848297"/>
                  </a:lnTo>
                  <a:lnTo>
                    <a:pt x="1547941" y="1817405"/>
                  </a:lnTo>
                  <a:lnTo>
                    <a:pt x="1541762" y="1798870"/>
                  </a:lnTo>
                  <a:lnTo>
                    <a:pt x="1498514" y="1774157"/>
                  </a:lnTo>
                  <a:lnTo>
                    <a:pt x="1547941" y="1743265"/>
                  </a:lnTo>
                  <a:lnTo>
                    <a:pt x="1554119" y="1730908"/>
                  </a:lnTo>
                  <a:lnTo>
                    <a:pt x="1560298" y="1700016"/>
                  </a:lnTo>
                  <a:lnTo>
                    <a:pt x="1535584" y="1669124"/>
                  </a:lnTo>
                  <a:lnTo>
                    <a:pt x="1560298" y="1669124"/>
                  </a:lnTo>
                  <a:lnTo>
                    <a:pt x="1585011" y="1650589"/>
                  </a:lnTo>
                  <a:lnTo>
                    <a:pt x="1560298" y="1594984"/>
                  </a:lnTo>
                  <a:lnTo>
                    <a:pt x="1560298" y="1594984"/>
                  </a:lnTo>
                  <a:lnTo>
                    <a:pt x="1628260" y="1594984"/>
                  </a:lnTo>
                  <a:lnTo>
                    <a:pt x="1640617" y="1582627"/>
                  </a:lnTo>
                  <a:lnTo>
                    <a:pt x="1659152" y="1533200"/>
                  </a:lnTo>
                  <a:lnTo>
                    <a:pt x="1696222" y="1533200"/>
                  </a:lnTo>
                  <a:lnTo>
                    <a:pt x="1714757" y="1533200"/>
                  </a:lnTo>
                  <a:lnTo>
                    <a:pt x="1714757" y="1502308"/>
                  </a:lnTo>
                  <a:lnTo>
                    <a:pt x="1708579" y="1483773"/>
                  </a:lnTo>
                  <a:lnTo>
                    <a:pt x="1708579" y="1483773"/>
                  </a:lnTo>
                  <a:lnTo>
                    <a:pt x="1782719" y="1489951"/>
                  </a:lnTo>
                  <a:lnTo>
                    <a:pt x="1844503" y="1477595"/>
                  </a:lnTo>
                  <a:lnTo>
                    <a:pt x="1906287" y="1421989"/>
                  </a:lnTo>
                  <a:lnTo>
                    <a:pt x="1906287" y="1378740"/>
                  </a:lnTo>
                  <a:lnTo>
                    <a:pt x="1955714" y="1347849"/>
                  </a:lnTo>
                  <a:lnTo>
                    <a:pt x="1949535" y="1286065"/>
                  </a:lnTo>
                  <a:lnTo>
                    <a:pt x="1992784" y="1267530"/>
                  </a:lnTo>
                  <a:lnTo>
                    <a:pt x="2017498" y="1329313"/>
                  </a:lnTo>
                  <a:lnTo>
                    <a:pt x="2153422" y="1255173"/>
                  </a:lnTo>
                  <a:lnTo>
                    <a:pt x="2165779" y="1168676"/>
                  </a:lnTo>
                  <a:lnTo>
                    <a:pt x="2153422" y="1131605"/>
                  </a:lnTo>
                  <a:lnTo>
                    <a:pt x="2147244" y="1094535"/>
                  </a:lnTo>
                  <a:lnTo>
                    <a:pt x="2159600" y="1051286"/>
                  </a:lnTo>
                  <a:lnTo>
                    <a:pt x="2178135" y="1014216"/>
                  </a:lnTo>
                  <a:lnTo>
                    <a:pt x="2141065" y="903005"/>
                  </a:lnTo>
                  <a:lnTo>
                    <a:pt x="2110173" y="872113"/>
                  </a:lnTo>
                  <a:lnTo>
                    <a:pt x="2085460" y="791795"/>
                  </a:lnTo>
                  <a:lnTo>
                    <a:pt x="2073103" y="618800"/>
                  </a:lnTo>
                  <a:lnTo>
                    <a:pt x="2060746" y="519946"/>
                  </a:lnTo>
                  <a:lnTo>
                    <a:pt x="2042211" y="501411"/>
                  </a:lnTo>
                  <a:lnTo>
                    <a:pt x="1992784" y="526124"/>
                  </a:lnTo>
                  <a:lnTo>
                    <a:pt x="1884028" y="453649"/>
                  </a:lnTo>
                  <a:lnTo>
                    <a:pt x="1844503" y="470519"/>
                  </a:lnTo>
                  <a:lnTo>
                    <a:pt x="1776541" y="464340"/>
                  </a:lnTo>
                  <a:lnTo>
                    <a:pt x="1702400" y="519946"/>
                  </a:lnTo>
                  <a:lnTo>
                    <a:pt x="1640617" y="489054"/>
                  </a:lnTo>
                  <a:lnTo>
                    <a:pt x="1603546" y="501411"/>
                  </a:lnTo>
                  <a:cubicBezTo>
                    <a:pt x="1603567" y="497370"/>
                    <a:pt x="1603587" y="493329"/>
                    <a:pt x="1603608" y="489288"/>
                  </a:cubicBezTo>
                  <a:lnTo>
                    <a:pt x="1529406" y="495232"/>
                  </a:lnTo>
                  <a:lnTo>
                    <a:pt x="1498514" y="470519"/>
                  </a:lnTo>
                  <a:lnTo>
                    <a:pt x="1451525" y="481697"/>
                  </a:lnTo>
                  <a:lnTo>
                    <a:pt x="1372168" y="433707"/>
                  </a:lnTo>
                  <a:lnTo>
                    <a:pt x="1300806" y="451984"/>
                  </a:lnTo>
                  <a:lnTo>
                    <a:pt x="1269914" y="439627"/>
                  </a:lnTo>
                  <a:lnTo>
                    <a:pt x="1250011" y="432292"/>
                  </a:lnTo>
                  <a:lnTo>
                    <a:pt x="1220487" y="396378"/>
                  </a:lnTo>
                  <a:lnTo>
                    <a:pt x="1153535" y="390478"/>
                  </a:lnTo>
                  <a:lnTo>
                    <a:pt x="1115454" y="371665"/>
                  </a:lnTo>
                  <a:lnTo>
                    <a:pt x="1096919" y="371665"/>
                  </a:lnTo>
                  <a:lnTo>
                    <a:pt x="1084562" y="359308"/>
                  </a:lnTo>
                  <a:lnTo>
                    <a:pt x="1072206" y="353130"/>
                  </a:lnTo>
                  <a:lnTo>
                    <a:pt x="1077975" y="10936"/>
                  </a:lnTo>
                  <a:lnTo>
                    <a:pt x="608423"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79" name="Freeform 3078"/>
            <p:cNvSpPr>
              <a:spLocks noChangeAspect="1"/>
            </p:cNvSpPr>
            <p:nvPr/>
          </p:nvSpPr>
          <p:spPr>
            <a:xfrm>
              <a:off x="611181" y="2514720"/>
              <a:ext cx="1379813" cy="2197845"/>
            </a:xfrm>
            <a:custGeom>
              <a:avLst/>
              <a:gdLst>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87185 w 1313411"/>
                <a:gd name="connsiteY59" fmla="*/ 177338 h 2116975"/>
                <a:gd name="connsiteX60" fmla="*/ 99753 w 1313411"/>
                <a:gd name="connsiteY60"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99753 w 1313411"/>
                <a:gd name="connsiteY60"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264016 w 1313411"/>
                <a:gd name="connsiteY60" fmla="*/ 45720 h 2116975"/>
                <a:gd name="connsiteX61" fmla="*/ 99753 w 1313411"/>
                <a:gd name="connsiteY61" fmla="*/ 0 h 2116975"/>
                <a:gd name="connsiteX0" fmla="*/ 99753 w 1313411"/>
                <a:gd name="connsiteY0" fmla="*/ 0 h 2116975"/>
                <a:gd name="connsiteX1" fmla="*/ 99753 w 1313411"/>
                <a:gd name="connsiteY1" fmla="*/ 60960 h 2116975"/>
                <a:gd name="connsiteX2" fmla="*/ 94211 w 1313411"/>
                <a:gd name="connsiteY2" fmla="*/ 99753 h 2116975"/>
                <a:gd name="connsiteX3" fmla="*/ 72043 w 1313411"/>
                <a:gd name="connsiteY3" fmla="*/ 138545 h 2116975"/>
                <a:gd name="connsiteX4" fmla="*/ 83127 w 1313411"/>
                <a:gd name="connsiteY4" fmla="*/ 193964 h 2116975"/>
                <a:gd name="connsiteX5" fmla="*/ 0 w 1313411"/>
                <a:gd name="connsiteY5" fmla="*/ 254924 h 2116975"/>
                <a:gd name="connsiteX6" fmla="*/ 0 w 1313411"/>
                <a:gd name="connsiteY6" fmla="*/ 299258 h 2116975"/>
                <a:gd name="connsiteX7" fmla="*/ 38793 w 1313411"/>
                <a:gd name="connsiteY7" fmla="*/ 387927 h 2116975"/>
                <a:gd name="connsiteX8" fmla="*/ 38793 w 1313411"/>
                <a:gd name="connsiteY8" fmla="*/ 426720 h 2116975"/>
                <a:gd name="connsiteX9" fmla="*/ 22167 w 1313411"/>
                <a:gd name="connsiteY9" fmla="*/ 576349 h 2116975"/>
                <a:gd name="connsiteX10" fmla="*/ 49876 w 1313411"/>
                <a:gd name="connsiteY10" fmla="*/ 670560 h 2116975"/>
                <a:gd name="connsiteX11" fmla="*/ 77585 w 1313411"/>
                <a:gd name="connsiteY11" fmla="*/ 703811 h 2116975"/>
                <a:gd name="connsiteX12" fmla="*/ 83127 w 1313411"/>
                <a:gd name="connsiteY12" fmla="*/ 742604 h 2116975"/>
                <a:gd name="connsiteX13" fmla="*/ 72043 w 1313411"/>
                <a:gd name="connsiteY13" fmla="*/ 814647 h 2116975"/>
                <a:gd name="connsiteX14" fmla="*/ 121920 w 1313411"/>
                <a:gd name="connsiteY14" fmla="*/ 825731 h 2116975"/>
                <a:gd name="connsiteX15" fmla="*/ 144087 w 1313411"/>
                <a:gd name="connsiteY15" fmla="*/ 825731 h 2116975"/>
                <a:gd name="connsiteX16" fmla="*/ 166254 w 1313411"/>
                <a:gd name="connsiteY16" fmla="*/ 792480 h 2116975"/>
                <a:gd name="connsiteX17" fmla="*/ 182880 w 1313411"/>
                <a:gd name="connsiteY17" fmla="*/ 781396 h 2116975"/>
                <a:gd name="connsiteX18" fmla="*/ 193963 w 1313411"/>
                <a:gd name="connsiteY18" fmla="*/ 825731 h 2116975"/>
                <a:gd name="connsiteX19" fmla="*/ 188422 w 1313411"/>
                <a:gd name="connsiteY19" fmla="*/ 875607 h 2116975"/>
                <a:gd name="connsiteX20" fmla="*/ 182880 w 1313411"/>
                <a:gd name="connsiteY20" fmla="*/ 892233 h 2116975"/>
                <a:gd name="connsiteX21" fmla="*/ 149629 w 1313411"/>
                <a:gd name="connsiteY21" fmla="*/ 886691 h 2116975"/>
                <a:gd name="connsiteX22" fmla="*/ 133003 w 1313411"/>
                <a:gd name="connsiteY22" fmla="*/ 942109 h 2116975"/>
                <a:gd name="connsiteX23" fmla="*/ 144087 w 1313411"/>
                <a:gd name="connsiteY23" fmla="*/ 997527 h 2116975"/>
                <a:gd name="connsiteX24" fmla="*/ 171796 w 1313411"/>
                <a:gd name="connsiteY24" fmla="*/ 1025236 h 2116975"/>
                <a:gd name="connsiteX25" fmla="*/ 205047 w 1313411"/>
                <a:gd name="connsiteY25" fmla="*/ 1064029 h 2116975"/>
                <a:gd name="connsiteX26" fmla="*/ 205047 w 1313411"/>
                <a:gd name="connsiteY26" fmla="*/ 1102822 h 2116975"/>
                <a:gd name="connsiteX27" fmla="*/ 182880 w 1313411"/>
                <a:gd name="connsiteY27" fmla="*/ 1119447 h 2116975"/>
                <a:gd name="connsiteX28" fmla="*/ 182880 w 1313411"/>
                <a:gd name="connsiteY28" fmla="*/ 1119447 h 2116975"/>
                <a:gd name="connsiteX29" fmla="*/ 238298 w 1313411"/>
                <a:gd name="connsiteY29" fmla="*/ 1230284 h 2116975"/>
                <a:gd name="connsiteX30" fmla="*/ 249382 w 1313411"/>
                <a:gd name="connsiteY30" fmla="*/ 1318953 h 2116975"/>
                <a:gd name="connsiteX31" fmla="*/ 282633 w 1313411"/>
                <a:gd name="connsiteY31" fmla="*/ 1341120 h 2116975"/>
                <a:gd name="connsiteX32" fmla="*/ 282633 w 1313411"/>
                <a:gd name="connsiteY32" fmla="*/ 1341120 h 2116975"/>
                <a:gd name="connsiteX33" fmla="*/ 304800 w 1313411"/>
                <a:gd name="connsiteY33" fmla="*/ 1390996 h 2116975"/>
                <a:gd name="connsiteX34" fmla="*/ 321425 w 1313411"/>
                <a:gd name="connsiteY34" fmla="*/ 1418705 h 2116975"/>
                <a:gd name="connsiteX35" fmla="*/ 326967 w 1313411"/>
                <a:gd name="connsiteY35" fmla="*/ 1463040 h 2116975"/>
                <a:gd name="connsiteX36" fmla="*/ 299258 w 1313411"/>
                <a:gd name="connsiteY36" fmla="*/ 1507375 h 2116975"/>
                <a:gd name="connsiteX37" fmla="*/ 315883 w 1313411"/>
                <a:gd name="connsiteY37" fmla="*/ 1546167 h 2116975"/>
                <a:gd name="connsiteX38" fmla="*/ 410094 w 1313411"/>
                <a:gd name="connsiteY38" fmla="*/ 1612669 h 2116975"/>
                <a:gd name="connsiteX39" fmla="*/ 459971 w 1313411"/>
                <a:gd name="connsiteY39" fmla="*/ 1623753 h 2116975"/>
                <a:gd name="connsiteX40" fmla="*/ 465513 w 1313411"/>
                <a:gd name="connsiteY40" fmla="*/ 1607127 h 2116975"/>
                <a:gd name="connsiteX41" fmla="*/ 465513 w 1313411"/>
                <a:gd name="connsiteY41" fmla="*/ 1607127 h 2116975"/>
                <a:gd name="connsiteX42" fmla="*/ 543098 w 1313411"/>
                <a:gd name="connsiteY42" fmla="*/ 1712422 h 2116975"/>
                <a:gd name="connsiteX43" fmla="*/ 604058 w 1313411"/>
                <a:gd name="connsiteY43" fmla="*/ 1734589 h 2116975"/>
                <a:gd name="connsiteX44" fmla="*/ 604058 w 1313411"/>
                <a:gd name="connsiteY44" fmla="*/ 1734589 h 2116975"/>
                <a:gd name="connsiteX45" fmla="*/ 642851 w 1313411"/>
                <a:gd name="connsiteY45" fmla="*/ 1795549 h 2116975"/>
                <a:gd name="connsiteX46" fmla="*/ 703811 w 1313411"/>
                <a:gd name="connsiteY46" fmla="*/ 1834342 h 2116975"/>
                <a:gd name="connsiteX47" fmla="*/ 775854 w 1313411"/>
                <a:gd name="connsiteY47" fmla="*/ 1923011 h 2116975"/>
                <a:gd name="connsiteX48" fmla="*/ 786938 w 1313411"/>
                <a:gd name="connsiteY48" fmla="*/ 2017222 h 2116975"/>
                <a:gd name="connsiteX49" fmla="*/ 803563 w 1313411"/>
                <a:gd name="connsiteY49" fmla="*/ 2050473 h 2116975"/>
                <a:gd name="connsiteX50" fmla="*/ 809105 w 1313411"/>
                <a:gd name="connsiteY50" fmla="*/ 2083724 h 2116975"/>
                <a:gd name="connsiteX51" fmla="*/ 1197033 w 1313411"/>
                <a:gd name="connsiteY51" fmla="*/ 2116975 h 2116975"/>
                <a:gd name="connsiteX52" fmla="*/ 1230283 w 1313411"/>
                <a:gd name="connsiteY52" fmla="*/ 2089265 h 2116975"/>
                <a:gd name="connsiteX53" fmla="*/ 1213658 w 1313411"/>
                <a:gd name="connsiteY53" fmla="*/ 2011680 h 2116975"/>
                <a:gd name="connsiteX54" fmla="*/ 1263534 w 1313411"/>
                <a:gd name="connsiteY54" fmla="*/ 1906385 h 2116975"/>
                <a:gd name="connsiteX55" fmla="*/ 1285702 w 1313411"/>
                <a:gd name="connsiteY55" fmla="*/ 1867593 h 2116975"/>
                <a:gd name="connsiteX56" fmla="*/ 1313411 w 1313411"/>
                <a:gd name="connsiteY56" fmla="*/ 1806633 h 2116975"/>
                <a:gd name="connsiteX57" fmla="*/ 1252451 w 1313411"/>
                <a:gd name="connsiteY57" fmla="*/ 1657004 h 2116975"/>
                <a:gd name="connsiteX58" fmla="*/ 576349 w 1313411"/>
                <a:gd name="connsiteY58" fmla="*/ 714895 h 2116975"/>
                <a:gd name="connsiteX59" fmla="*/ 696710 w 1313411"/>
                <a:gd name="connsiteY59" fmla="*/ 160669 h 2116975"/>
                <a:gd name="connsiteX60" fmla="*/ 256872 w 1313411"/>
                <a:gd name="connsiteY60" fmla="*/ 36195 h 2116975"/>
                <a:gd name="connsiteX61" fmla="*/ 99753 w 1313411"/>
                <a:gd name="connsiteY61" fmla="*/ 0 h 2116975"/>
                <a:gd name="connsiteX0" fmla="*/ 106896 w 1313411"/>
                <a:gd name="connsiteY0" fmla="*/ 0 h 2124119"/>
                <a:gd name="connsiteX1" fmla="*/ 99753 w 1313411"/>
                <a:gd name="connsiteY1" fmla="*/ 68104 h 2124119"/>
                <a:gd name="connsiteX2" fmla="*/ 94211 w 1313411"/>
                <a:gd name="connsiteY2" fmla="*/ 106897 h 2124119"/>
                <a:gd name="connsiteX3" fmla="*/ 72043 w 1313411"/>
                <a:gd name="connsiteY3" fmla="*/ 145689 h 2124119"/>
                <a:gd name="connsiteX4" fmla="*/ 83127 w 1313411"/>
                <a:gd name="connsiteY4" fmla="*/ 201108 h 2124119"/>
                <a:gd name="connsiteX5" fmla="*/ 0 w 1313411"/>
                <a:gd name="connsiteY5" fmla="*/ 262068 h 2124119"/>
                <a:gd name="connsiteX6" fmla="*/ 0 w 1313411"/>
                <a:gd name="connsiteY6" fmla="*/ 306402 h 2124119"/>
                <a:gd name="connsiteX7" fmla="*/ 38793 w 1313411"/>
                <a:gd name="connsiteY7" fmla="*/ 395071 h 2124119"/>
                <a:gd name="connsiteX8" fmla="*/ 38793 w 1313411"/>
                <a:gd name="connsiteY8" fmla="*/ 433864 h 2124119"/>
                <a:gd name="connsiteX9" fmla="*/ 22167 w 1313411"/>
                <a:gd name="connsiteY9" fmla="*/ 583493 h 2124119"/>
                <a:gd name="connsiteX10" fmla="*/ 49876 w 1313411"/>
                <a:gd name="connsiteY10" fmla="*/ 677704 h 2124119"/>
                <a:gd name="connsiteX11" fmla="*/ 77585 w 1313411"/>
                <a:gd name="connsiteY11" fmla="*/ 710955 h 2124119"/>
                <a:gd name="connsiteX12" fmla="*/ 83127 w 1313411"/>
                <a:gd name="connsiteY12" fmla="*/ 749748 h 2124119"/>
                <a:gd name="connsiteX13" fmla="*/ 72043 w 1313411"/>
                <a:gd name="connsiteY13" fmla="*/ 821791 h 2124119"/>
                <a:gd name="connsiteX14" fmla="*/ 121920 w 1313411"/>
                <a:gd name="connsiteY14" fmla="*/ 832875 h 2124119"/>
                <a:gd name="connsiteX15" fmla="*/ 144087 w 1313411"/>
                <a:gd name="connsiteY15" fmla="*/ 832875 h 2124119"/>
                <a:gd name="connsiteX16" fmla="*/ 166254 w 1313411"/>
                <a:gd name="connsiteY16" fmla="*/ 799624 h 2124119"/>
                <a:gd name="connsiteX17" fmla="*/ 182880 w 1313411"/>
                <a:gd name="connsiteY17" fmla="*/ 788540 h 2124119"/>
                <a:gd name="connsiteX18" fmla="*/ 193963 w 1313411"/>
                <a:gd name="connsiteY18" fmla="*/ 832875 h 2124119"/>
                <a:gd name="connsiteX19" fmla="*/ 188422 w 1313411"/>
                <a:gd name="connsiteY19" fmla="*/ 882751 h 2124119"/>
                <a:gd name="connsiteX20" fmla="*/ 182880 w 1313411"/>
                <a:gd name="connsiteY20" fmla="*/ 899377 h 2124119"/>
                <a:gd name="connsiteX21" fmla="*/ 149629 w 1313411"/>
                <a:gd name="connsiteY21" fmla="*/ 893835 h 2124119"/>
                <a:gd name="connsiteX22" fmla="*/ 133003 w 1313411"/>
                <a:gd name="connsiteY22" fmla="*/ 949253 h 2124119"/>
                <a:gd name="connsiteX23" fmla="*/ 144087 w 1313411"/>
                <a:gd name="connsiteY23" fmla="*/ 1004671 h 2124119"/>
                <a:gd name="connsiteX24" fmla="*/ 171796 w 1313411"/>
                <a:gd name="connsiteY24" fmla="*/ 1032380 h 2124119"/>
                <a:gd name="connsiteX25" fmla="*/ 205047 w 1313411"/>
                <a:gd name="connsiteY25" fmla="*/ 1071173 h 2124119"/>
                <a:gd name="connsiteX26" fmla="*/ 205047 w 1313411"/>
                <a:gd name="connsiteY26" fmla="*/ 1109966 h 2124119"/>
                <a:gd name="connsiteX27" fmla="*/ 182880 w 1313411"/>
                <a:gd name="connsiteY27" fmla="*/ 1126591 h 2124119"/>
                <a:gd name="connsiteX28" fmla="*/ 182880 w 1313411"/>
                <a:gd name="connsiteY28" fmla="*/ 1126591 h 2124119"/>
                <a:gd name="connsiteX29" fmla="*/ 238298 w 1313411"/>
                <a:gd name="connsiteY29" fmla="*/ 1237428 h 2124119"/>
                <a:gd name="connsiteX30" fmla="*/ 249382 w 1313411"/>
                <a:gd name="connsiteY30" fmla="*/ 1326097 h 2124119"/>
                <a:gd name="connsiteX31" fmla="*/ 282633 w 1313411"/>
                <a:gd name="connsiteY31" fmla="*/ 1348264 h 2124119"/>
                <a:gd name="connsiteX32" fmla="*/ 282633 w 1313411"/>
                <a:gd name="connsiteY32" fmla="*/ 1348264 h 2124119"/>
                <a:gd name="connsiteX33" fmla="*/ 304800 w 1313411"/>
                <a:gd name="connsiteY33" fmla="*/ 1398140 h 2124119"/>
                <a:gd name="connsiteX34" fmla="*/ 321425 w 1313411"/>
                <a:gd name="connsiteY34" fmla="*/ 1425849 h 2124119"/>
                <a:gd name="connsiteX35" fmla="*/ 326967 w 1313411"/>
                <a:gd name="connsiteY35" fmla="*/ 1470184 h 2124119"/>
                <a:gd name="connsiteX36" fmla="*/ 299258 w 1313411"/>
                <a:gd name="connsiteY36" fmla="*/ 1514519 h 2124119"/>
                <a:gd name="connsiteX37" fmla="*/ 315883 w 1313411"/>
                <a:gd name="connsiteY37" fmla="*/ 1553311 h 2124119"/>
                <a:gd name="connsiteX38" fmla="*/ 410094 w 1313411"/>
                <a:gd name="connsiteY38" fmla="*/ 1619813 h 2124119"/>
                <a:gd name="connsiteX39" fmla="*/ 459971 w 1313411"/>
                <a:gd name="connsiteY39" fmla="*/ 1630897 h 2124119"/>
                <a:gd name="connsiteX40" fmla="*/ 465513 w 1313411"/>
                <a:gd name="connsiteY40" fmla="*/ 1614271 h 2124119"/>
                <a:gd name="connsiteX41" fmla="*/ 465513 w 1313411"/>
                <a:gd name="connsiteY41" fmla="*/ 1614271 h 2124119"/>
                <a:gd name="connsiteX42" fmla="*/ 543098 w 1313411"/>
                <a:gd name="connsiteY42" fmla="*/ 1719566 h 2124119"/>
                <a:gd name="connsiteX43" fmla="*/ 604058 w 1313411"/>
                <a:gd name="connsiteY43" fmla="*/ 1741733 h 2124119"/>
                <a:gd name="connsiteX44" fmla="*/ 604058 w 1313411"/>
                <a:gd name="connsiteY44" fmla="*/ 1741733 h 2124119"/>
                <a:gd name="connsiteX45" fmla="*/ 642851 w 1313411"/>
                <a:gd name="connsiteY45" fmla="*/ 1802693 h 2124119"/>
                <a:gd name="connsiteX46" fmla="*/ 703811 w 1313411"/>
                <a:gd name="connsiteY46" fmla="*/ 1841486 h 2124119"/>
                <a:gd name="connsiteX47" fmla="*/ 775854 w 1313411"/>
                <a:gd name="connsiteY47" fmla="*/ 1930155 h 2124119"/>
                <a:gd name="connsiteX48" fmla="*/ 786938 w 1313411"/>
                <a:gd name="connsiteY48" fmla="*/ 2024366 h 2124119"/>
                <a:gd name="connsiteX49" fmla="*/ 803563 w 1313411"/>
                <a:gd name="connsiteY49" fmla="*/ 2057617 h 2124119"/>
                <a:gd name="connsiteX50" fmla="*/ 809105 w 1313411"/>
                <a:gd name="connsiteY50" fmla="*/ 2090868 h 2124119"/>
                <a:gd name="connsiteX51" fmla="*/ 1197033 w 1313411"/>
                <a:gd name="connsiteY51" fmla="*/ 2124119 h 2124119"/>
                <a:gd name="connsiteX52" fmla="*/ 1230283 w 1313411"/>
                <a:gd name="connsiteY52" fmla="*/ 2096409 h 2124119"/>
                <a:gd name="connsiteX53" fmla="*/ 1213658 w 1313411"/>
                <a:gd name="connsiteY53" fmla="*/ 2018824 h 2124119"/>
                <a:gd name="connsiteX54" fmla="*/ 1263534 w 1313411"/>
                <a:gd name="connsiteY54" fmla="*/ 1913529 h 2124119"/>
                <a:gd name="connsiteX55" fmla="*/ 1285702 w 1313411"/>
                <a:gd name="connsiteY55" fmla="*/ 1874737 h 2124119"/>
                <a:gd name="connsiteX56" fmla="*/ 1313411 w 1313411"/>
                <a:gd name="connsiteY56" fmla="*/ 1813777 h 2124119"/>
                <a:gd name="connsiteX57" fmla="*/ 1252451 w 1313411"/>
                <a:gd name="connsiteY57" fmla="*/ 1664148 h 2124119"/>
                <a:gd name="connsiteX58" fmla="*/ 576349 w 1313411"/>
                <a:gd name="connsiteY58" fmla="*/ 722039 h 2124119"/>
                <a:gd name="connsiteX59" fmla="*/ 696710 w 1313411"/>
                <a:gd name="connsiteY59" fmla="*/ 167813 h 2124119"/>
                <a:gd name="connsiteX60" fmla="*/ 256872 w 1313411"/>
                <a:gd name="connsiteY60" fmla="*/ 43339 h 2124119"/>
                <a:gd name="connsiteX61" fmla="*/ 106896 w 1313411"/>
                <a:gd name="connsiteY61" fmla="*/ 0 h 2124119"/>
                <a:gd name="connsiteX0" fmla="*/ 106896 w 1313411"/>
                <a:gd name="connsiteY0" fmla="*/ 0 h 2124119"/>
                <a:gd name="connsiteX1" fmla="*/ 102091 w 1313411"/>
                <a:gd name="connsiteY1" fmla="*/ 29052 h 2124119"/>
                <a:gd name="connsiteX2" fmla="*/ 99753 w 1313411"/>
                <a:gd name="connsiteY2" fmla="*/ 68104 h 2124119"/>
                <a:gd name="connsiteX3" fmla="*/ 94211 w 1313411"/>
                <a:gd name="connsiteY3" fmla="*/ 106897 h 2124119"/>
                <a:gd name="connsiteX4" fmla="*/ 72043 w 1313411"/>
                <a:gd name="connsiteY4" fmla="*/ 145689 h 2124119"/>
                <a:gd name="connsiteX5" fmla="*/ 83127 w 1313411"/>
                <a:gd name="connsiteY5" fmla="*/ 201108 h 2124119"/>
                <a:gd name="connsiteX6" fmla="*/ 0 w 1313411"/>
                <a:gd name="connsiteY6" fmla="*/ 262068 h 2124119"/>
                <a:gd name="connsiteX7" fmla="*/ 0 w 1313411"/>
                <a:gd name="connsiteY7" fmla="*/ 306402 h 2124119"/>
                <a:gd name="connsiteX8" fmla="*/ 38793 w 1313411"/>
                <a:gd name="connsiteY8" fmla="*/ 395071 h 2124119"/>
                <a:gd name="connsiteX9" fmla="*/ 38793 w 1313411"/>
                <a:gd name="connsiteY9" fmla="*/ 433864 h 2124119"/>
                <a:gd name="connsiteX10" fmla="*/ 22167 w 1313411"/>
                <a:gd name="connsiteY10" fmla="*/ 583493 h 2124119"/>
                <a:gd name="connsiteX11" fmla="*/ 49876 w 1313411"/>
                <a:gd name="connsiteY11" fmla="*/ 677704 h 2124119"/>
                <a:gd name="connsiteX12" fmla="*/ 77585 w 1313411"/>
                <a:gd name="connsiteY12" fmla="*/ 710955 h 2124119"/>
                <a:gd name="connsiteX13" fmla="*/ 83127 w 1313411"/>
                <a:gd name="connsiteY13" fmla="*/ 749748 h 2124119"/>
                <a:gd name="connsiteX14" fmla="*/ 72043 w 1313411"/>
                <a:gd name="connsiteY14" fmla="*/ 821791 h 2124119"/>
                <a:gd name="connsiteX15" fmla="*/ 121920 w 1313411"/>
                <a:gd name="connsiteY15" fmla="*/ 832875 h 2124119"/>
                <a:gd name="connsiteX16" fmla="*/ 144087 w 1313411"/>
                <a:gd name="connsiteY16" fmla="*/ 832875 h 2124119"/>
                <a:gd name="connsiteX17" fmla="*/ 166254 w 1313411"/>
                <a:gd name="connsiteY17" fmla="*/ 799624 h 2124119"/>
                <a:gd name="connsiteX18" fmla="*/ 182880 w 1313411"/>
                <a:gd name="connsiteY18" fmla="*/ 788540 h 2124119"/>
                <a:gd name="connsiteX19" fmla="*/ 193963 w 1313411"/>
                <a:gd name="connsiteY19" fmla="*/ 832875 h 2124119"/>
                <a:gd name="connsiteX20" fmla="*/ 188422 w 1313411"/>
                <a:gd name="connsiteY20" fmla="*/ 882751 h 2124119"/>
                <a:gd name="connsiteX21" fmla="*/ 182880 w 1313411"/>
                <a:gd name="connsiteY21" fmla="*/ 899377 h 2124119"/>
                <a:gd name="connsiteX22" fmla="*/ 149629 w 1313411"/>
                <a:gd name="connsiteY22" fmla="*/ 893835 h 2124119"/>
                <a:gd name="connsiteX23" fmla="*/ 133003 w 1313411"/>
                <a:gd name="connsiteY23" fmla="*/ 949253 h 2124119"/>
                <a:gd name="connsiteX24" fmla="*/ 144087 w 1313411"/>
                <a:gd name="connsiteY24" fmla="*/ 1004671 h 2124119"/>
                <a:gd name="connsiteX25" fmla="*/ 171796 w 1313411"/>
                <a:gd name="connsiteY25" fmla="*/ 1032380 h 2124119"/>
                <a:gd name="connsiteX26" fmla="*/ 205047 w 1313411"/>
                <a:gd name="connsiteY26" fmla="*/ 1071173 h 2124119"/>
                <a:gd name="connsiteX27" fmla="*/ 205047 w 1313411"/>
                <a:gd name="connsiteY27" fmla="*/ 1109966 h 2124119"/>
                <a:gd name="connsiteX28" fmla="*/ 182880 w 1313411"/>
                <a:gd name="connsiteY28" fmla="*/ 1126591 h 2124119"/>
                <a:gd name="connsiteX29" fmla="*/ 182880 w 1313411"/>
                <a:gd name="connsiteY29" fmla="*/ 1126591 h 2124119"/>
                <a:gd name="connsiteX30" fmla="*/ 238298 w 1313411"/>
                <a:gd name="connsiteY30" fmla="*/ 1237428 h 2124119"/>
                <a:gd name="connsiteX31" fmla="*/ 249382 w 1313411"/>
                <a:gd name="connsiteY31" fmla="*/ 1326097 h 2124119"/>
                <a:gd name="connsiteX32" fmla="*/ 282633 w 1313411"/>
                <a:gd name="connsiteY32" fmla="*/ 1348264 h 2124119"/>
                <a:gd name="connsiteX33" fmla="*/ 282633 w 1313411"/>
                <a:gd name="connsiteY33" fmla="*/ 1348264 h 2124119"/>
                <a:gd name="connsiteX34" fmla="*/ 304800 w 1313411"/>
                <a:gd name="connsiteY34" fmla="*/ 1398140 h 2124119"/>
                <a:gd name="connsiteX35" fmla="*/ 321425 w 1313411"/>
                <a:gd name="connsiteY35" fmla="*/ 1425849 h 2124119"/>
                <a:gd name="connsiteX36" fmla="*/ 326967 w 1313411"/>
                <a:gd name="connsiteY36" fmla="*/ 1470184 h 2124119"/>
                <a:gd name="connsiteX37" fmla="*/ 299258 w 1313411"/>
                <a:gd name="connsiteY37" fmla="*/ 1514519 h 2124119"/>
                <a:gd name="connsiteX38" fmla="*/ 315883 w 1313411"/>
                <a:gd name="connsiteY38" fmla="*/ 1553311 h 2124119"/>
                <a:gd name="connsiteX39" fmla="*/ 410094 w 1313411"/>
                <a:gd name="connsiteY39" fmla="*/ 1619813 h 2124119"/>
                <a:gd name="connsiteX40" fmla="*/ 459971 w 1313411"/>
                <a:gd name="connsiteY40" fmla="*/ 1630897 h 2124119"/>
                <a:gd name="connsiteX41" fmla="*/ 465513 w 1313411"/>
                <a:gd name="connsiteY41" fmla="*/ 1614271 h 2124119"/>
                <a:gd name="connsiteX42" fmla="*/ 465513 w 1313411"/>
                <a:gd name="connsiteY42" fmla="*/ 1614271 h 2124119"/>
                <a:gd name="connsiteX43" fmla="*/ 543098 w 1313411"/>
                <a:gd name="connsiteY43" fmla="*/ 1719566 h 2124119"/>
                <a:gd name="connsiteX44" fmla="*/ 604058 w 1313411"/>
                <a:gd name="connsiteY44" fmla="*/ 1741733 h 2124119"/>
                <a:gd name="connsiteX45" fmla="*/ 604058 w 1313411"/>
                <a:gd name="connsiteY45" fmla="*/ 1741733 h 2124119"/>
                <a:gd name="connsiteX46" fmla="*/ 642851 w 1313411"/>
                <a:gd name="connsiteY46" fmla="*/ 1802693 h 2124119"/>
                <a:gd name="connsiteX47" fmla="*/ 703811 w 1313411"/>
                <a:gd name="connsiteY47" fmla="*/ 1841486 h 2124119"/>
                <a:gd name="connsiteX48" fmla="*/ 775854 w 1313411"/>
                <a:gd name="connsiteY48" fmla="*/ 1930155 h 2124119"/>
                <a:gd name="connsiteX49" fmla="*/ 786938 w 1313411"/>
                <a:gd name="connsiteY49" fmla="*/ 2024366 h 2124119"/>
                <a:gd name="connsiteX50" fmla="*/ 803563 w 1313411"/>
                <a:gd name="connsiteY50" fmla="*/ 2057617 h 2124119"/>
                <a:gd name="connsiteX51" fmla="*/ 809105 w 1313411"/>
                <a:gd name="connsiteY51" fmla="*/ 2090868 h 2124119"/>
                <a:gd name="connsiteX52" fmla="*/ 1197033 w 1313411"/>
                <a:gd name="connsiteY52" fmla="*/ 2124119 h 2124119"/>
                <a:gd name="connsiteX53" fmla="*/ 1230283 w 1313411"/>
                <a:gd name="connsiteY53" fmla="*/ 2096409 h 2124119"/>
                <a:gd name="connsiteX54" fmla="*/ 1213658 w 1313411"/>
                <a:gd name="connsiteY54" fmla="*/ 2018824 h 2124119"/>
                <a:gd name="connsiteX55" fmla="*/ 1263534 w 1313411"/>
                <a:gd name="connsiteY55" fmla="*/ 1913529 h 2124119"/>
                <a:gd name="connsiteX56" fmla="*/ 1285702 w 1313411"/>
                <a:gd name="connsiteY56" fmla="*/ 1874737 h 2124119"/>
                <a:gd name="connsiteX57" fmla="*/ 1313411 w 1313411"/>
                <a:gd name="connsiteY57" fmla="*/ 1813777 h 2124119"/>
                <a:gd name="connsiteX58" fmla="*/ 1252451 w 1313411"/>
                <a:gd name="connsiteY58" fmla="*/ 1664148 h 2124119"/>
                <a:gd name="connsiteX59" fmla="*/ 576349 w 1313411"/>
                <a:gd name="connsiteY59" fmla="*/ 722039 h 2124119"/>
                <a:gd name="connsiteX60" fmla="*/ 696710 w 1313411"/>
                <a:gd name="connsiteY60" fmla="*/ 167813 h 2124119"/>
                <a:gd name="connsiteX61" fmla="*/ 256872 w 1313411"/>
                <a:gd name="connsiteY61" fmla="*/ 43339 h 2124119"/>
                <a:gd name="connsiteX62" fmla="*/ 106896 w 1313411"/>
                <a:gd name="connsiteY62" fmla="*/ 0 h 2124119"/>
                <a:gd name="connsiteX0" fmla="*/ 106896 w 1313411"/>
                <a:gd name="connsiteY0" fmla="*/ 0 h 2124119"/>
                <a:gd name="connsiteX1" fmla="*/ 83041 w 1313411"/>
                <a:gd name="connsiteY1" fmla="*/ 21908 h 2124119"/>
                <a:gd name="connsiteX2" fmla="*/ 99753 w 1313411"/>
                <a:gd name="connsiteY2" fmla="*/ 68104 h 2124119"/>
                <a:gd name="connsiteX3" fmla="*/ 94211 w 1313411"/>
                <a:gd name="connsiteY3" fmla="*/ 106897 h 2124119"/>
                <a:gd name="connsiteX4" fmla="*/ 72043 w 1313411"/>
                <a:gd name="connsiteY4" fmla="*/ 145689 h 2124119"/>
                <a:gd name="connsiteX5" fmla="*/ 83127 w 1313411"/>
                <a:gd name="connsiteY5" fmla="*/ 201108 h 2124119"/>
                <a:gd name="connsiteX6" fmla="*/ 0 w 1313411"/>
                <a:gd name="connsiteY6" fmla="*/ 262068 h 2124119"/>
                <a:gd name="connsiteX7" fmla="*/ 0 w 1313411"/>
                <a:gd name="connsiteY7" fmla="*/ 306402 h 2124119"/>
                <a:gd name="connsiteX8" fmla="*/ 38793 w 1313411"/>
                <a:gd name="connsiteY8" fmla="*/ 395071 h 2124119"/>
                <a:gd name="connsiteX9" fmla="*/ 38793 w 1313411"/>
                <a:gd name="connsiteY9" fmla="*/ 433864 h 2124119"/>
                <a:gd name="connsiteX10" fmla="*/ 22167 w 1313411"/>
                <a:gd name="connsiteY10" fmla="*/ 583493 h 2124119"/>
                <a:gd name="connsiteX11" fmla="*/ 49876 w 1313411"/>
                <a:gd name="connsiteY11" fmla="*/ 677704 h 2124119"/>
                <a:gd name="connsiteX12" fmla="*/ 77585 w 1313411"/>
                <a:gd name="connsiteY12" fmla="*/ 710955 h 2124119"/>
                <a:gd name="connsiteX13" fmla="*/ 83127 w 1313411"/>
                <a:gd name="connsiteY13" fmla="*/ 749748 h 2124119"/>
                <a:gd name="connsiteX14" fmla="*/ 72043 w 1313411"/>
                <a:gd name="connsiteY14" fmla="*/ 821791 h 2124119"/>
                <a:gd name="connsiteX15" fmla="*/ 121920 w 1313411"/>
                <a:gd name="connsiteY15" fmla="*/ 832875 h 2124119"/>
                <a:gd name="connsiteX16" fmla="*/ 144087 w 1313411"/>
                <a:gd name="connsiteY16" fmla="*/ 832875 h 2124119"/>
                <a:gd name="connsiteX17" fmla="*/ 166254 w 1313411"/>
                <a:gd name="connsiteY17" fmla="*/ 799624 h 2124119"/>
                <a:gd name="connsiteX18" fmla="*/ 182880 w 1313411"/>
                <a:gd name="connsiteY18" fmla="*/ 788540 h 2124119"/>
                <a:gd name="connsiteX19" fmla="*/ 193963 w 1313411"/>
                <a:gd name="connsiteY19" fmla="*/ 832875 h 2124119"/>
                <a:gd name="connsiteX20" fmla="*/ 188422 w 1313411"/>
                <a:gd name="connsiteY20" fmla="*/ 882751 h 2124119"/>
                <a:gd name="connsiteX21" fmla="*/ 182880 w 1313411"/>
                <a:gd name="connsiteY21" fmla="*/ 899377 h 2124119"/>
                <a:gd name="connsiteX22" fmla="*/ 149629 w 1313411"/>
                <a:gd name="connsiteY22" fmla="*/ 893835 h 2124119"/>
                <a:gd name="connsiteX23" fmla="*/ 133003 w 1313411"/>
                <a:gd name="connsiteY23" fmla="*/ 949253 h 2124119"/>
                <a:gd name="connsiteX24" fmla="*/ 144087 w 1313411"/>
                <a:gd name="connsiteY24" fmla="*/ 1004671 h 2124119"/>
                <a:gd name="connsiteX25" fmla="*/ 171796 w 1313411"/>
                <a:gd name="connsiteY25" fmla="*/ 1032380 h 2124119"/>
                <a:gd name="connsiteX26" fmla="*/ 205047 w 1313411"/>
                <a:gd name="connsiteY26" fmla="*/ 1071173 h 2124119"/>
                <a:gd name="connsiteX27" fmla="*/ 205047 w 1313411"/>
                <a:gd name="connsiteY27" fmla="*/ 1109966 h 2124119"/>
                <a:gd name="connsiteX28" fmla="*/ 182880 w 1313411"/>
                <a:gd name="connsiteY28" fmla="*/ 1126591 h 2124119"/>
                <a:gd name="connsiteX29" fmla="*/ 182880 w 1313411"/>
                <a:gd name="connsiteY29" fmla="*/ 1126591 h 2124119"/>
                <a:gd name="connsiteX30" fmla="*/ 238298 w 1313411"/>
                <a:gd name="connsiteY30" fmla="*/ 1237428 h 2124119"/>
                <a:gd name="connsiteX31" fmla="*/ 249382 w 1313411"/>
                <a:gd name="connsiteY31" fmla="*/ 1326097 h 2124119"/>
                <a:gd name="connsiteX32" fmla="*/ 282633 w 1313411"/>
                <a:gd name="connsiteY32" fmla="*/ 1348264 h 2124119"/>
                <a:gd name="connsiteX33" fmla="*/ 282633 w 1313411"/>
                <a:gd name="connsiteY33" fmla="*/ 1348264 h 2124119"/>
                <a:gd name="connsiteX34" fmla="*/ 304800 w 1313411"/>
                <a:gd name="connsiteY34" fmla="*/ 1398140 h 2124119"/>
                <a:gd name="connsiteX35" fmla="*/ 321425 w 1313411"/>
                <a:gd name="connsiteY35" fmla="*/ 1425849 h 2124119"/>
                <a:gd name="connsiteX36" fmla="*/ 326967 w 1313411"/>
                <a:gd name="connsiteY36" fmla="*/ 1470184 h 2124119"/>
                <a:gd name="connsiteX37" fmla="*/ 299258 w 1313411"/>
                <a:gd name="connsiteY37" fmla="*/ 1514519 h 2124119"/>
                <a:gd name="connsiteX38" fmla="*/ 315883 w 1313411"/>
                <a:gd name="connsiteY38" fmla="*/ 1553311 h 2124119"/>
                <a:gd name="connsiteX39" fmla="*/ 410094 w 1313411"/>
                <a:gd name="connsiteY39" fmla="*/ 1619813 h 2124119"/>
                <a:gd name="connsiteX40" fmla="*/ 459971 w 1313411"/>
                <a:gd name="connsiteY40" fmla="*/ 1630897 h 2124119"/>
                <a:gd name="connsiteX41" fmla="*/ 465513 w 1313411"/>
                <a:gd name="connsiteY41" fmla="*/ 1614271 h 2124119"/>
                <a:gd name="connsiteX42" fmla="*/ 465513 w 1313411"/>
                <a:gd name="connsiteY42" fmla="*/ 1614271 h 2124119"/>
                <a:gd name="connsiteX43" fmla="*/ 543098 w 1313411"/>
                <a:gd name="connsiteY43" fmla="*/ 1719566 h 2124119"/>
                <a:gd name="connsiteX44" fmla="*/ 604058 w 1313411"/>
                <a:gd name="connsiteY44" fmla="*/ 1741733 h 2124119"/>
                <a:gd name="connsiteX45" fmla="*/ 604058 w 1313411"/>
                <a:gd name="connsiteY45" fmla="*/ 1741733 h 2124119"/>
                <a:gd name="connsiteX46" fmla="*/ 642851 w 1313411"/>
                <a:gd name="connsiteY46" fmla="*/ 1802693 h 2124119"/>
                <a:gd name="connsiteX47" fmla="*/ 703811 w 1313411"/>
                <a:gd name="connsiteY47" fmla="*/ 1841486 h 2124119"/>
                <a:gd name="connsiteX48" fmla="*/ 775854 w 1313411"/>
                <a:gd name="connsiteY48" fmla="*/ 1930155 h 2124119"/>
                <a:gd name="connsiteX49" fmla="*/ 786938 w 1313411"/>
                <a:gd name="connsiteY49" fmla="*/ 2024366 h 2124119"/>
                <a:gd name="connsiteX50" fmla="*/ 803563 w 1313411"/>
                <a:gd name="connsiteY50" fmla="*/ 2057617 h 2124119"/>
                <a:gd name="connsiteX51" fmla="*/ 809105 w 1313411"/>
                <a:gd name="connsiteY51" fmla="*/ 2090868 h 2124119"/>
                <a:gd name="connsiteX52" fmla="*/ 1197033 w 1313411"/>
                <a:gd name="connsiteY52" fmla="*/ 2124119 h 2124119"/>
                <a:gd name="connsiteX53" fmla="*/ 1230283 w 1313411"/>
                <a:gd name="connsiteY53" fmla="*/ 2096409 h 2124119"/>
                <a:gd name="connsiteX54" fmla="*/ 1213658 w 1313411"/>
                <a:gd name="connsiteY54" fmla="*/ 2018824 h 2124119"/>
                <a:gd name="connsiteX55" fmla="*/ 1263534 w 1313411"/>
                <a:gd name="connsiteY55" fmla="*/ 1913529 h 2124119"/>
                <a:gd name="connsiteX56" fmla="*/ 1285702 w 1313411"/>
                <a:gd name="connsiteY56" fmla="*/ 1874737 h 2124119"/>
                <a:gd name="connsiteX57" fmla="*/ 1313411 w 1313411"/>
                <a:gd name="connsiteY57" fmla="*/ 1813777 h 2124119"/>
                <a:gd name="connsiteX58" fmla="*/ 1252451 w 1313411"/>
                <a:gd name="connsiteY58" fmla="*/ 1664148 h 2124119"/>
                <a:gd name="connsiteX59" fmla="*/ 576349 w 1313411"/>
                <a:gd name="connsiteY59" fmla="*/ 722039 h 2124119"/>
                <a:gd name="connsiteX60" fmla="*/ 696710 w 1313411"/>
                <a:gd name="connsiteY60" fmla="*/ 167813 h 2124119"/>
                <a:gd name="connsiteX61" fmla="*/ 256872 w 1313411"/>
                <a:gd name="connsiteY61" fmla="*/ 43339 h 2124119"/>
                <a:gd name="connsiteX62" fmla="*/ 106896 w 1313411"/>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3534 w 1333018"/>
                <a:gd name="connsiteY55" fmla="*/ 1913529 h 2124119"/>
                <a:gd name="connsiteX56" fmla="*/ 1285702 w 1333018"/>
                <a:gd name="connsiteY56" fmla="*/ 1874737 h 2124119"/>
                <a:gd name="connsiteX57" fmla="*/ 1333018 w 1333018"/>
                <a:gd name="connsiteY57" fmla="*/ 1835246 h 2124119"/>
                <a:gd name="connsiteX58" fmla="*/ 1252451 w 1333018"/>
                <a:gd name="connsiteY58" fmla="*/ 1664148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3534 w 1333018"/>
                <a:gd name="connsiteY55" fmla="*/ 1913529 h 2124119"/>
                <a:gd name="connsiteX56" fmla="*/ 1285702 w 1333018"/>
                <a:gd name="connsiteY56" fmla="*/ 1874737 h 2124119"/>
                <a:gd name="connsiteX57" fmla="*/ 1333018 w 1333018"/>
                <a:gd name="connsiteY57" fmla="*/ 1835246 h 2124119"/>
                <a:gd name="connsiteX58" fmla="*/ 1262504 w 1333018"/>
                <a:gd name="connsiteY58" fmla="*/ 1661801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 name="connsiteX0" fmla="*/ 106896 w 1333018"/>
                <a:gd name="connsiteY0" fmla="*/ 0 h 2124119"/>
                <a:gd name="connsiteX1" fmla="*/ 83041 w 1333018"/>
                <a:gd name="connsiteY1" fmla="*/ 21908 h 2124119"/>
                <a:gd name="connsiteX2" fmla="*/ 99753 w 1333018"/>
                <a:gd name="connsiteY2" fmla="*/ 68104 h 2124119"/>
                <a:gd name="connsiteX3" fmla="*/ 94211 w 1333018"/>
                <a:gd name="connsiteY3" fmla="*/ 106897 h 2124119"/>
                <a:gd name="connsiteX4" fmla="*/ 72043 w 1333018"/>
                <a:gd name="connsiteY4" fmla="*/ 145689 h 2124119"/>
                <a:gd name="connsiteX5" fmla="*/ 83127 w 1333018"/>
                <a:gd name="connsiteY5" fmla="*/ 201108 h 2124119"/>
                <a:gd name="connsiteX6" fmla="*/ 0 w 1333018"/>
                <a:gd name="connsiteY6" fmla="*/ 262068 h 2124119"/>
                <a:gd name="connsiteX7" fmla="*/ 0 w 1333018"/>
                <a:gd name="connsiteY7" fmla="*/ 306402 h 2124119"/>
                <a:gd name="connsiteX8" fmla="*/ 38793 w 1333018"/>
                <a:gd name="connsiteY8" fmla="*/ 395071 h 2124119"/>
                <a:gd name="connsiteX9" fmla="*/ 38793 w 1333018"/>
                <a:gd name="connsiteY9" fmla="*/ 433864 h 2124119"/>
                <a:gd name="connsiteX10" fmla="*/ 22167 w 1333018"/>
                <a:gd name="connsiteY10" fmla="*/ 583493 h 2124119"/>
                <a:gd name="connsiteX11" fmla="*/ 49876 w 1333018"/>
                <a:gd name="connsiteY11" fmla="*/ 677704 h 2124119"/>
                <a:gd name="connsiteX12" fmla="*/ 77585 w 1333018"/>
                <a:gd name="connsiteY12" fmla="*/ 710955 h 2124119"/>
                <a:gd name="connsiteX13" fmla="*/ 83127 w 1333018"/>
                <a:gd name="connsiteY13" fmla="*/ 749748 h 2124119"/>
                <a:gd name="connsiteX14" fmla="*/ 72043 w 1333018"/>
                <a:gd name="connsiteY14" fmla="*/ 821791 h 2124119"/>
                <a:gd name="connsiteX15" fmla="*/ 121920 w 1333018"/>
                <a:gd name="connsiteY15" fmla="*/ 832875 h 2124119"/>
                <a:gd name="connsiteX16" fmla="*/ 144087 w 1333018"/>
                <a:gd name="connsiteY16" fmla="*/ 832875 h 2124119"/>
                <a:gd name="connsiteX17" fmla="*/ 166254 w 1333018"/>
                <a:gd name="connsiteY17" fmla="*/ 799624 h 2124119"/>
                <a:gd name="connsiteX18" fmla="*/ 182880 w 1333018"/>
                <a:gd name="connsiteY18" fmla="*/ 788540 h 2124119"/>
                <a:gd name="connsiteX19" fmla="*/ 193963 w 1333018"/>
                <a:gd name="connsiteY19" fmla="*/ 832875 h 2124119"/>
                <a:gd name="connsiteX20" fmla="*/ 188422 w 1333018"/>
                <a:gd name="connsiteY20" fmla="*/ 882751 h 2124119"/>
                <a:gd name="connsiteX21" fmla="*/ 182880 w 1333018"/>
                <a:gd name="connsiteY21" fmla="*/ 899377 h 2124119"/>
                <a:gd name="connsiteX22" fmla="*/ 149629 w 1333018"/>
                <a:gd name="connsiteY22" fmla="*/ 893835 h 2124119"/>
                <a:gd name="connsiteX23" fmla="*/ 133003 w 1333018"/>
                <a:gd name="connsiteY23" fmla="*/ 949253 h 2124119"/>
                <a:gd name="connsiteX24" fmla="*/ 144087 w 1333018"/>
                <a:gd name="connsiteY24" fmla="*/ 1004671 h 2124119"/>
                <a:gd name="connsiteX25" fmla="*/ 171796 w 1333018"/>
                <a:gd name="connsiteY25" fmla="*/ 1032380 h 2124119"/>
                <a:gd name="connsiteX26" fmla="*/ 205047 w 1333018"/>
                <a:gd name="connsiteY26" fmla="*/ 1071173 h 2124119"/>
                <a:gd name="connsiteX27" fmla="*/ 205047 w 1333018"/>
                <a:gd name="connsiteY27" fmla="*/ 1109966 h 2124119"/>
                <a:gd name="connsiteX28" fmla="*/ 182880 w 1333018"/>
                <a:gd name="connsiteY28" fmla="*/ 1126591 h 2124119"/>
                <a:gd name="connsiteX29" fmla="*/ 182880 w 1333018"/>
                <a:gd name="connsiteY29" fmla="*/ 1126591 h 2124119"/>
                <a:gd name="connsiteX30" fmla="*/ 238298 w 1333018"/>
                <a:gd name="connsiteY30" fmla="*/ 1237428 h 2124119"/>
                <a:gd name="connsiteX31" fmla="*/ 249382 w 1333018"/>
                <a:gd name="connsiteY31" fmla="*/ 1326097 h 2124119"/>
                <a:gd name="connsiteX32" fmla="*/ 282633 w 1333018"/>
                <a:gd name="connsiteY32" fmla="*/ 1348264 h 2124119"/>
                <a:gd name="connsiteX33" fmla="*/ 282633 w 1333018"/>
                <a:gd name="connsiteY33" fmla="*/ 1348264 h 2124119"/>
                <a:gd name="connsiteX34" fmla="*/ 304800 w 1333018"/>
                <a:gd name="connsiteY34" fmla="*/ 1398140 h 2124119"/>
                <a:gd name="connsiteX35" fmla="*/ 321425 w 1333018"/>
                <a:gd name="connsiteY35" fmla="*/ 1425849 h 2124119"/>
                <a:gd name="connsiteX36" fmla="*/ 326967 w 1333018"/>
                <a:gd name="connsiteY36" fmla="*/ 1470184 h 2124119"/>
                <a:gd name="connsiteX37" fmla="*/ 299258 w 1333018"/>
                <a:gd name="connsiteY37" fmla="*/ 1514519 h 2124119"/>
                <a:gd name="connsiteX38" fmla="*/ 315883 w 1333018"/>
                <a:gd name="connsiteY38" fmla="*/ 1553311 h 2124119"/>
                <a:gd name="connsiteX39" fmla="*/ 410094 w 1333018"/>
                <a:gd name="connsiteY39" fmla="*/ 1619813 h 2124119"/>
                <a:gd name="connsiteX40" fmla="*/ 459971 w 1333018"/>
                <a:gd name="connsiteY40" fmla="*/ 1630897 h 2124119"/>
                <a:gd name="connsiteX41" fmla="*/ 465513 w 1333018"/>
                <a:gd name="connsiteY41" fmla="*/ 1614271 h 2124119"/>
                <a:gd name="connsiteX42" fmla="*/ 465513 w 1333018"/>
                <a:gd name="connsiteY42" fmla="*/ 1614271 h 2124119"/>
                <a:gd name="connsiteX43" fmla="*/ 543098 w 1333018"/>
                <a:gd name="connsiteY43" fmla="*/ 1719566 h 2124119"/>
                <a:gd name="connsiteX44" fmla="*/ 604058 w 1333018"/>
                <a:gd name="connsiteY44" fmla="*/ 1741733 h 2124119"/>
                <a:gd name="connsiteX45" fmla="*/ 604058 w 1333018"/>
                <a:gd name="connsiteY45" fmla="*/ 1741733 h 2124119"/>
                <a:gd name="connsiteX46" fmla="*/ 642851 w 1333018"/>
                <a:gd name="connsiteY46" fmla="*/ 1802693 h 2124119"/>
                <a:gd name="connsiteX47" fmla="*/ 703811 w 1333018"/>
                <a:gd name="connsiteY47" fmla="*/ 1841486 h 2124119"/>
                <a:gd name="connsiteX48" fmla="*/ 775854 w 1333018"/>
                <a:gd name="connsiteY48" fmla="*/ 1930155 h 2124119"/>
                <a:gd name="connsiteX49" fmla="*/ 786938 w 1333018"/>
                <a:gd name="connsiteY49" fmla="*/ 2024366 h 2124119"/>
                <a:gd name="connsiteX50" fmla="*/ 803563 w 1333018"/>
                <a:gd name="connsiteY50" fmla="*/ 2057617 h 2124119"/>
                <a:gd name="connsiteX51" fmla="*/ 809105 w 1333018"/>
                <a:gd name="connsiteY51" fmla="*/ 2090868 h 2124119"/>
                <a:gd name="connsiteX52" fmla="*/ 1197033 w 1333018"/>
                <a:gd name="connsiteY52" fmla="*/ 2124119 h 2124119"/>
                <a:gd name="connsiteX53" fmla="*/ 1230283 w 1333018"/>
                <a:gd name="connsiteY53" fmla="*/ 2096409 h 2124119"/>
                <a:gd name="connsiteX54" fmla="*/ 1213658 w 1333018"/>
                <a:gd name="connsiteY54" fmla="*/ 2018824 h 2124119"/>
                <a:gd name="connsiteX55" fmla="*/ 1264062 w 1333018"/>
                <a:gd name="connsiteY55" fmla="*/ 1946907 h 2124119"/>
                <a:gd name="connsiteX56" fmla="*/ 1285702 w 1333018"/>
                <a:gd name="connsiteY56" fmla="*/ 1874737 h 2124119"/>
                <a:gd name="connsiteX57" fmla="*/ 1333018 w 1333018"/>
                <a:gd name="connsiteY57" fmla="*/ 1835246 h 2124119"/>
                <a:gd name="connsiteX58" fmla="*/ 1262504 w 1333018"/>
                <a:gd name="connsiteY58" fmla="*/ 1661801 h 2124119"/>
                <a:gd name="connsiteX59" fmla="*/ 576349 w 1333018"/>
                <a:gd name="connsiteY59" fmla="*/ 722039 h 2124119"/>
                <a:gd name="connsiteX60" fmla="*/ 696710 w 1333018"/>
                <a:gd name="connsiteY60" fmla="*/ 167813 h 2124119"/>
                <a:gd name="connsiteX61" fmla="*/ 256872 w 1333018"/>
                <a:gd name="connsiteY61" fmla="*/ 43339 h 2124119"/>
                <a:gd name="connsiteX62" fmla="*/ 106896 w 1333018"/>
                <a:gd name="connsiteY62" fmla="*/ 0 h 212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333018" h="2124119">
                  <a:moveTo>
                    <a:pt x="106896" y="0"/>
                  </a:moveTo>
                  <a:lnTo>
                    <a:pt x="83041" y="21908"/>
                  </a:lnTo>
                  <a:lnTo>
                    <a:pt x="99753" y="68104"/>
                  </a:lnTo>
                  <a:lnTo>
                    <a:pt x="94211" y="106897"/>
                  </a:lnTo>
                  <a:lnTo>
                    <a:pt x="72043" y="145689"/>
                  </a:lnTo>
                  <a:lnTo>
                    <a:pt x="83127" y="201108"/>
                  </a:lnTo>
                  <a:lnTo>
                    <a:pt x="0" y="262068"/>
                  </a:lnTo>
                  <a:lnTo>
                    <a:pt x="0" y="306402"/>
                  </a:lnTo>
                  <a:lnTo>
                    <a:pt x="38793" y="395071"/>
                  </a:lnTo>
                  <a:lnTo>
                    <a:pt x="38793" y="433864"/>
                  </a:lnTo>
                  <a:lnTo>
                    <a:pt x="22167" y="583493"/>
                  </a:lnTo>
                  <a:lnTo>
                    <a:pt x="49876" y="677704"/>
                  </a:lnTo>
                  <a:lnTo>
                    <a:pt x="77585" y="710955"/>
                  </a:lnTo>
                  <a:lnTo>
                    <a:pt x="83127" y="749748"/>
                  </a:lnTo>
                  <a:lnTo>
                    <a:pt x="72043" y="821791"/>
                  </a:lnTo>
                  <a:lnTo>
                    <a:pt x="121920" y="832875"/>
                  </a:lnTo>
                  <a:lnTo>
                    <a:pt x="144087" y="832875"/>
                  </a:lnTo>
                  <a:lnTo>
                    <a:pt x="166254" y="799624"/>
                  </a:lnTo>
                  <a:lnTo>
                    <a:pt x="182880" y="788540"/>
                  </a:lnTo>
                  <a:lnTo>
                    <a:pt x="193963" y="832875"/>
                  </a:lnTo>
                  <a:lnTo>
                    <a:pt x="188422" y="882751"/>
                  </a:lnTo>
                  <a:lnTo>
                    <a:pt x="182880" y="899377"/>
                  </a:lnTo>
                  <a:lnTo>
                    <a:pt x="149629" y="893835"/>
                  </a:lnTo>
                  <a:lnTo>
                    <a:pt x="133003" y="949253"/>
                  </a:lnTo>
                  <a:lnTo>
                    <a:pt x="144087" y="1004671"/>
                  </a:lnTo>
                  <a:lnTo>
                    <a:pt x="171796" y="1032380"/>
                  </a:lnTo>
                  <a:lnTo>
                    <a:pt x="205047" y="1071173"/>
                  </a:lnTo>
                  <a:lnTo>
                    <a:pt x="205047" y="1109966"/>
                  </a:lnTo>
                  <a:lnTo>
                    <a:pt x="182880" y="1126591"/>
                  </a:lnTo>
                  <a:lnTo>
                    <a:pt x="182880" y="1126591"/>
                  </a:lnTo>
                  <a:lnTo>
                    <a:pt x="238298" y="1237428"/>
                  </a:lnTo>
                  <a:lnTo>
                    <a:pt x="249382" y="1326097"/>
                  </a:lnTo>
                  <a:lnTo>
                    <a:pt x="282633" y="1348264"/>
                  </a:lnTo>
                  <a:lnTo>
                    <a:pt x="282633" y="1348264"/>
                  </a:lnTo>
                  <a:lnTo>
                    <a:pt x="304800" y="1398140"/>
                  </a:lnTo>
                  <a:lnTo>
                    <a:pt x="321425" y="1425849"/>
                  </a:lnTo>
                  <a:lnTo>
                    <a:pt x="326967" y="1470184"/>
                  </a:lnTo>
                  <a:lnTo>
                    <a:pt x="299258" y="1514519"/>
                  </a:lnTo>
                  <a:lnTo>
                    <a:pt x="315883" y="1553311"/>
                  </a:lnTo>
                  <a:lnTo>
                    <a:pt x="410094" y="1619813"/>
                  </a:lnTo>
                  <a:lnTo>
                    <a:pt x="459971" y="1630897"/>
                  </a:lnTo>
                  <a:lnTo>
                    <a:pt x="465513" y="1614271"/>
                  </a:lnTo>
                  <a:lnTo>
                    <a:pt x="465513" y="1614271"/>
                  </a:lnTo>
                  <a:lnTo>
                    <a:pt x="543098" y="1719566"/>
                  </a:lnTo>
                  <a:lnTo>
                    <a:pt x="604058" y="1741733"/>
                  </a:lnTo>
                  <a:lnTo>
                    <a:pt x="604058" y="1741733"/>
                  </a:lnTo>
                  <a:lnTo>
                    <a:pt x="642851" y="1802693"/>
                  </a:lnTo>
                  <a:lnTo>
                    <a:pt x="703811" y="1841486"/>
                  </a:lnTo>
                  <a:lnTo>
                    <a:pt x="775854" y="1930155"/>
                  </a:lnTo>
                  <a:lnTo>
                    <a:pt x="786938" y="2024366"/>
                  </a:lnTo>
                  <a:lnTo>
                    <a:pt x="803563" y="2057617"/>
                  </a:lnTo>
                  <a:lnTo>
                    <a:pt x="809105" y="2090868"/>
                  </a:lnTo>
                  <a:lnTo>
                    <a:pt x="1197033" y="2124119"/>
                  </a:lnTo>
                  <a:lnTo>
                    <a:pt x="1230283" y="2096409"/>
                  </a:lnTo>
                  <a:lnTo>
                    <a:pt x="1213658" y="2018824"/>
                  </a:lnTo>
                  <a:lnTo>
                    <a:pt x="1264062" y="1946907"/>
                  </a:lnTo>
                  <a:lnTo>
                    <a:pt x="1285702" y="1874737"/>
                  </a:lnTo>
                  <a:lnTo>
                    <a:pt x="1333018" y="1835246"/>
                  </a:lnTo>
                  <a:lnTo>
                    <a:pt x="1262504" y="1661801"/>
                  </a:lnTo>
                  <a:lnTo>
                    <a:pt x="576349" y="722039"/>
                  </a:lnTo>
                  <a:lnTo>
                    <a:pt x="696710" y="167813"/>
                  </a:lnTo>
                  <a:lnTo>
                    <a:pt x="256872" y="43339"/>
                  </a:lnTo>
                  <a:lnTo>
                    <a:pt x="106896" y="0"/>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0" name="Freeform 3079"/>
            <p:cNvSpPr>
              <a:spLocks noChangeAspect="1"/>
            </p:cNvSpPr>
            <p:nvPr/>
          </p:nvSpPr>
          <p:spPr>
            <a:xfrm>
              <a:off x="5350182" y="4719136"/>
              <a:ext cx="913305" cy="803248"/>
            </a:xfrm>
            <a:custGeom>
              <a:avLst/>
              <a:gdLst>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102550 w 883066"/>
                <a:gd name="connsiteY8" fmla="*/ 615298 h 774819"/>
                <a:gd name="connsiteX9" fmla="*/ 94004 w 883066"/>
                <a:gd name="connsiteY9" fmla="*/ 697907 h 774819"/>
                <a:gd name="connsiteX10" fmla="*/ 136733 w 883066"/>
                <a:gd name="connsiteY10" fmla="*/ 686513 h 774819"/>
                <a:gd name="connsiteX11" fmla="*/ 182311 w 883066"/>
                <a:gd name="connsiteY11" fmla="*/ 669421 h 774819"/>
                <a:gd name="connsiteX12" fmla="*/ 236434 w 883066"/>
                <a:gd name="connsiteY12" fmla="*/ 677967 h 774819"/>
                <a:gd name="connsiteX13" fmla="*/ 296254 w 883066"/>
                <a:gd name="connsiteY13" fmla="*/ 703604 h 774819"/>
                <a:gd name="connsiteX14" fmla="*/ 358924 w 883066"/>
                <a:gd name="connsiteY14" fmla="*/ 703604 h 774819"/>
                <a:gd name="connsiteX15" fmla="*/ 361772 w 883066"/>
                <a:gd name="connsiteY15" fmla="*/ 660875 h 774819"/>
                <a:gd name="connsiteX16" fmla="*/ 387410 w 883066"/>
                <a:gd name="connsiteY16" fmla="*/ 646632 h 774819"/>
                <a:gd name="connsiteX17" fmla="*/ 424441 w 883066"/>
                <a:gd name="connsiteY17" fmla="*/ 649481 h 774819"/>
                <a:gd name="connsiteX18" fmla="*/ 447230 w 883066"/>
                <a:gd name="connsiteY18" fmla="*/ 658027 h 774819"/>
                <a:gd name="connsiteX19" fmla="*/ 492808 w 883066"/>
                <a:gd name="connsiteY19" fmla="*/ 692210 h 774819"/>
                <a:gd name="connsiteX20" fmla="*/ 501354 w 883066"/>
                <a:gd name="connsiteY20" fmla="*/ 649481 h 774819"/>
                <a:gd name="connsiteX21" fmla="*/ 467170 w 883066"/>
                <a:gd name="connsiteY21" fmla="*/ 612449 h 774819"/>
                <a:gd name="connsiteX22" fmla="*/ 458625 w 883066"/>
                <a:gd name="connsiteY22" fmla="*/ 595357 h 774819"/>
                <a:gd name="connsiteX23" fmla="*/ 472868 w 883066"/>
                <a:gd name="connsiteY23" fmla="*/ 589660 h 774819"/>
                <a:gd name="connsiteX24" fmla="*/ 492808 w 883066"/>
                <a:gd name="connsiteY24" fmla="*/ 592509 h 774819"/>
                <a:gd name="connsiteX25" fmla="*/ 535537 w 883066"/>
                <a:gd name="connsiteY25" fmla="*/ 643784 h 774819"/>
                <a:gd name="connsiteX26" fmla="*/ 524142 w 883066"/>
                <a:gd name="connsiteY26" fmla="*/ 675118 h 774819"/>
                <a:gd name="connsiteX27" fmla="*/ 529840 w 883066"/>
                <a:gd name="connsiteY27" fmla="*/ 746333 h 774819"/>
                <a:gd name="connsiteX28" fmla="*/ 589660 w 883066"/>
                <a:gd name="connsiteY28" fmla="*/ 774819 h 774819"/>
                <a:gd name="connsiteX29" fmla="*/ 620995 w 883066"/>
                <a:gd name="connsiteY29" fmla="*/ 732090 h 774819"/>
                <a:gd name="connsiteX30" fmla="*/ 683664 w 883066"/>
                <a:gd name="connsiteY30" fmla="*/ 746333 h 774819"/>
                <a:gd name="connsiteX31" fmla="*/ 709301 w 883066"/>
                <a:gd name="connsiteY31" fmla="*/ 717847 h 774819"/>
                <a:gd name="connsiteX32" fmla="*/ 700755 w 883066"/>
                <a:gd name="connsiteY32" fmla="*/ 663724 h 774819"/>
                <a:gd name="connsiteX33" fmla="*/ 680815 w 883066"/>
                <a:gd name="connsiteY33" fmla="*/ 640935 h 774819"/>
                <a:gd name="connsiteX34" fmla="*/ 683664 w 883066"/>
                <a:gd name="connsiteY34" fmla="*/ 618146 h 774819"/>
                <a:gd name="connsiteX35" fmla="*/ 734939 w 883066"/>
                <a:gd name="connsiteY35" fmla="*/ 646632 h 774819"/>
                <a:gd name="connsiteX36" fmla="*/ 757727 w 883066"/>
                <a:gd name="connsiteY36" fmla="*/ 683664 h 774819"/>
                <a:gd name="connsiteX37" fmla="*/ 803305 w 883066"/>
                <a:gd name="connsiteY37" fmla="*/ 695058 h 774819"/>
                <a:gd name="connsiteX38" fmla="*/ 848883 w 883066"/>
                <a:gd name="connsiteY38" fmla="*/ 734939 h 774819"/>
                <a:gd name="connsiteX39" fmla="*/ 883066 w 883066"/>
                <a:gd name="connsiteY39" fmla="*/ 714999 h 774819"/>
                <a:gd name="connsiteX40" fmla="*/ 883066 w 883066"/>
                <a:gd name="connsiteY40" fmla="*/ 689361 h 774819"/>
                <a:gd name="connsiteX41" fmla="*/ 846034 w 883066"/>
                <a:gd name="connsiteY41" fmla="*/ 646632 h 774819"/>
                <a:gd name="connsiteX42" fmla="*/ 817548 w 883066"/>
                <a:gd name="connsiteY42" fmla="*/ 632389 h 774819"/>
                <a:gd name="connsiteX43" fmla="*/ 791911 w 883066"/>
                <a:gd name="connsiteY43" fmla="*/ 609600 h 774819"/>
                <a:gd name="connsiteX44" fmla="*/ 803305 w 883066"/>
                <a:gd name="connsiteY44" fmla="*/ 586812 h 774819"/>
                <a:gd name="connsiteX45" fmla="*/ 817548 w 883066"/>
                <a:gd name="connsiteY45" fmla="*/ 583963 h 774819"/>
                <a:gd name="connsiteX46" fmla="*/ 837488 w 883066"/>
                <a:gd name="connsiteY46" fmla="*/ 583963 h 774819"/>
                <a:gd name="connsiteX47" fmla="*/ 848883 w 883066"/>
                <a:gd name="connsiteY47" fmla="*/ 555477 h 774819"/>
                <a:gd name="connsiteX48" fmla="*/ 846034 w 883066"/>
                <a:gd name="connsiteY48" fmla="*/ 541234 h 774819"/>
                <a:gd name="connsiteX49" fmla="*/ 806154 w 883066"/>
                <a:gd name="connsiteY49" fmla="*/ 529840 h 774819"/>
                <a:gd name="connsiteX50" fmla="*/ 771970 w 883066"/>
                <a:gd name="connsiteY50" fmla="*/ 555477 h 774819"/>
                <a:gd name="connsiteX51" fmla="*/ 752030 w 883066"/>
                <a:gd name="connsiteY51" fmla="*/ 544083 h 774819"/>
                <a:gd name="connsiteX52" fmla="*/ 740636 w 883066"/>
                <a:gd name="connsiteY52" fmla="*/ 515597 h 774819"/>
                <a:gd name="connsiteX53" fmla="*/ 709301 w 883066"/>
                <a:gd name="connsiteY53" fmla="*/ 518445 h 774819"/>
                <a:gd name="connsiteX54" fmla="*/ 712150 w 883066"/>
                <a:gd name="connsiteY54" fmla="*/ 546931 h 774819"/>
                <a:gd name="connsiteX55" fmla="*/ 675118 w 883066"/>
                <a:gd name="connsiteY55" fmla="*/ 566872 h 774819"/>
                <a:gd name="connsiteX56" fmla="*/ 655178 w 883066"/>
                <a:gd name="connsiteY56" fmla="*/ 566872 h 774819"/>
                <a:gd name="connsiteX57" fmla="*/ 632389 w 883066"/>
                <a:gd name="connsiteY57" fmla="*/ 558326 h 774819"/>
                <a:gd name="connsiteX58" fmla="*/ 635238 w 883066"/>
                <a:gd name="connsiteY58" fmla="*/ 529840 h 774819"/>
                <a:gd name="connsiteX59" fmla="*/ 603903 w 883066"/>
                <a:gd name="connsiteY59" fmla="*/ 498505 h 774819"/>
                <a:gd name="connsiteX60" fmla="*/ 620995 w 883066"/>
                <a:gd name="connsiteY60" fmla="*/ 487111 h 774819"/>
                <a:gd name="connsiteX61" fmla="*/ 660875 w 883066"/>
                <a:gd name="connsiteY61" fmla="*/ 492808 h 774819"/>
                <a:gd name="connsiteX62" fmla="*/ 683664 w 883066"/>
                <a:gd name="connsiteY62" fmla="*/ 472868 h 774819"/>
                <a:gd name="connsiteX63" fmla="*/ 729241 w 883066"/>
                <a:gd name="connsiteY63" fmla="*/ 487111 h 774819"/>
                <a:gd name="connsiteX64" fmla="*/ 729241 w 883066"/>
                <a:gd name="connsiteY64" fmla="*/ 487111 h 774819"/>
                <a:gd name="connsiteX65" fmla="*/ 766273 w 883066"/>
                <a:gd name="connsiteY65" fmla="*/ 495657 h 774819"/>
                <a:gd name="connsiteX66" fmla="*/ 766273 w 883066"/>
                <a:gd name="connsiteY66" fmla="*/ 455776 h 774819"/>
                <a:gd name="connsiteX67" fmla="*/ 734939 w 883066"/>
                <a:gd name="connsiteY67" fmla="*/ 444382 h 774819"/>
                <a:gd name="connsiteX68" fmla="*/ 734939 w 883066"/>
                <a:gd name="connsiteY68" fmla="*/ 378864 h 774819"/>
                <a:gd name="connsiteX69" fmla="*/ 723544 w 883066"/>
                <a:gd name="connsiteY69" fmla="*/ 356075 h 774819"/>
                <a:gd name="connsiteX70" fmla="*/ 438684 w 883066"/>
                <a:gd name="connsiteY70" fmla="*/ 381713 h 774819"/>
                <a:gd name="connsiteX71" fmla="*/ 444382 w 883066"/>
                <a:gd name="connsiteY71" fmla="*/ 273466 h 774819"/>
                <a:gd name="connsiteX72" fmla="*/ 492808 w 883066"/>
                <a:gd name="connsiteY72" fmla="*/ 202251 h 774819"/>
                <a:gd name="connsiteX73" fmla="*/ 481413 w 883066"/>
                <a:gd name="connsiteY73" fmla="*/ 150976 h 774819"/>
                <a:gd name="connsiteX74" fmla="*/ 495656 w 883066"/>
                <a:gd name="connsiteY74" fmla="*/ 119642 h 774819"/>
                <a:gd name="connsiteX75" fmla="*/ 475716 w 883066"/>
                <a:gd name="connsiteY75" fmla="*/ 0 h 774819"/>
                <a:gd name="connsiteX76" fmla="*/ 0 w 883066"/>
                <a:gd name="connsiteY76"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102550 w 883066"/>
                <a:gd name="connsiteY8" fmla="*/ 615298 h 774819"/>
                <a:gd name="connsiteX9" fmla="*/ 94004 w 883066"/>
                <a:gd name="connsiteY9" fmla="*/ 697907 h 774819"/>
                <a:gd name="connsiteX10" fmla="*/ 84178 w 883066"/>
                <a:gd name="connsiteY10" fmla="*/ 697179 h 774819"/>
                <a:gd name="connsiteX11" fmla="*/ 136733 w 883066"/>
                <a:gd name="connsiteY11" fmla="*/ 686513 h 774819"/>
                <a:gd name="connsiteX12" fmla="*/ 182311 w 883066"/>
                <a:gd name="connsiteY12" fmla="*/ 669421 h 774819"/>
                <a:gd name="connsiteX13" fmla="*/ 236434 w 883066"/>
                <a:gd name="connsiteY13" fmla="*/ 677967 h 774819"/>
                <a:gd name="connsiteX14" fmla="*/ 296254 w 883066"/>
                <a:gd name="connsiteY14" fmla="*/ 703604 h 774819"/>
                <a:gd name="connsiteX15" fmla="*/ 358924 w 883066"/>
                <a:gd name="connsiteY15" fmla="*/ 703604 h 774819"/>
                <a:gd name="connsiteX16" fmla="*/ 361772 w 883066"/>
                <a:gd name="connsiteY16" fmla="*/ 660875 h 774819"/>
                <a:gd name="connsiteX17" fmla="*/ 387410 w 883066"/>
                <a:gd name="connsiteY17" fmla="*/ 646632 h 774819"/>
                <a:gd name="connsiteX18" fmla="*/ 424441 w 883066"/>
                <a:gd name="connsiteY18" fmla="*/ 649481 h 774819"/>
                <a:gd name="connsiteX19" fmla="*/ 447230 w 883066"/>
                <a:gd name="connsiteY19" fmla="*/ 658027 h 774819"/>
                <a:gd name="connsiteX20" fmla="*/ 492808 w 883066"/>
                <a:gd name="connsiteY20" fmla="*/ 692210 h 774819"/>
                <a:gd name="connsiteX21" fmla="*/ 501354 w 883066"/>
                <a:gd name="connsiteY21" fmla="*/ 649481 h 774819"/>
                <a:gd name="connsiteX22" fmla="*/ 467170 w 883066"/>
                <a:gd name="connsiteY22" fmla="*/ 612449 h 774819"/>
                <a:gd name="connsiteX23" fmla="*/ 458625 w 883066"/>
                <a:gd name="connsiteY23" fmla="*/ 595357 h 774819"/>
                <a:gd name="connsiteX24" fmla="*/ 472868 w 883066"/>
                <a:gd name="connsiteY24" fmla="*/ 589660 h 774819"/>
                <a:gd name="connsiteX25" fmla="*/ 492808 w 883066"/>
                <a:gd name="connsiteY25" fmla="*/ 592509 h 774819"/>
                <a:gd name="connsiteX26" fmla="*/ 535537 w 883066"/>
                <a:gd name="connsiteY26" fmla="*/ 643784 h 774819"/>
                <a:gd name="connsiteX27" fmla="*/ 524142 w 883066"/>
                <a:gd name="connsiteY27" fmla="*/ 675118 h 774819"/>
                <a:gd name="connsiteX28" fmla="*/ 529840 w 883066"/>
                <a:gd name="connsiteY28" fmla="*/ 746333 h 774819"/>
                <a:gd name="connsiteX29" fmla="*/ 589660 w 883066"/>
                <a:gd name="connsiteY29" fmla="*/ 774819 h 774819"/>
                <a:gd name="connsiteX30" fmla="*/ 620995 w 883066"/>
                <a:gd name="connsiteY30" fmla="*/ 732090 h 774819"/>
                <a:gd name="connsiteX31" fmla="*/ 683664 w 883066"/>
                <a:gd name="connsiteY31" fmla="*/ 746333 h 774819"/>
                <a:gd name="connsiteX32" fmla="*/ 709301 w 883066"/>
                <a:gd name="connsiteY32" fmla="*/ 717847 h 774819"/>
                <a:gd name="connsiteX33" fmla="*/ 700755 w 883066"/>
                <a:gd name="connsiteY33" fmla="*/ 663724 h 774819"/>
                <a:gd name="connsiteX34" fmla="*/ 680815 w 883066"/>
                <a:gd name="connsiteY34" fmla="*/ 640935 h 774819"/>
                <a:gd name="connsiteX35" fmla="*/ 683664 w 883066"/>
                <a:gd name="connsiteY35" fmla="*/ 618146 h 774819"/>
                <a:gd name="connsiteX36" fmla="*/ 734939 w 883066"/>
                <a:gd name="connsiteY36" fmla="*/ 646632 h 774819"/>
                <a:gd name="connsiteX37" fmla="*/ 757727 w 883066"/>
                <a:gd name="connsiteY37" fmla="*/ 683664 h 774819"/>
                <a:gd name="connsiteX38" fmla="*/ 803305 w 883066"/>
                <a:gd name="connsiteY38" fmla="*/ 695058 h 774819"/>
                <a:gd name="connsiteX39" fmla="*/ 848883 w 883066"/>
                <a:gd name="connsiteY39" fmla="*/ 734939 h 774819"/>
                <a:gd name="connsiteX40" fmla="*/ 883066 w 883066"/>
                <a:gd name="connsiteY40" fmla="*/ 714999 h 774819"/>
                <a:gd name="connsiteX41" fmla="*/ 883066 w 883066"/>
                <a:gd name="connsiteY41" fmla="*/ 689361 h 774819"/>
                <a:gd name="connsiteX42" fmla="*/ 846034 w 883066"/>
                <a:gd name="connsiteY42" fmla="*/ 646632 h 774819"/>
                <a:gd name="connsiteX43" fmla="*/ 817548 w 883066"/>
                <a:gd name="connsiteY43" fmla="*/ 632389 h 774819"/>
                <a:gd name="connsiteX44" fmla="*/ 791911 w 883066"/>
                <a:gd name="connsiteY44" fmla="*/ 609600 h 774819"/>
                <a:gd name="connsiteX45" fmla="*/ 803305 w 883066"/>
                <a:gd name="connsiteY45" fmla="*/ 586812 h 774819"/>
                <a:gd name="connsiteX46" fmla="*/ 817548 w 883066"/>
                <a:gd name="connsiteY46" fmla="*/ 583963 h 774819"/>
                <a:gd name="connsiteX47" fmla="*/ 837488 w 883066"/>
                <a:gd name="connsiteY47" fmla="*/ 583963 h 774819"/>
                <a:gd name="connsiteX48" fmla="*/ 848883 w 883066"/>
                <a:gd name="connsiteY48" fmla="*/ 555477 h 774819"/>
                <a:gd name="connsiteX49" fmla="*/ 846034 w 883066"/>
                <a:gd name="connsiteY49" fmla="*/ 541234 h 774819"/>
                <a:gd name="connsiteX50" fmla="*/ 806154 w 883066"/>
                <a:gd name="connsiteY50" fmla="*/ 529840 h 774819"/>
                <a:gd name="connsiteX51" fmla="*/ 771970 w 883066"/>
                <a:gd name="connsiteY51" fmla="*/ 555477 h 774819"/>
                <a:gd name="connsiteX52" fmla="*/ 752030 w 883066"/>
                <a:gd name="connsiteY52" fmla="*/ 544083 h 774819"/>
                <a:gd name="connsiteX53" fmla="*/ 740636 w 883066"/>
                <a:gd name="connsiteY53" fmla="*/ 515597 h 774819"/>
                <a:gd name="connsiteX54" fmla="*/ 709301 w 883066"/>
                <a:gd name="connsiteY54" fmla="*/ 518445 h 774819"/>
                <a:gd name="connsiteX55" fmla="*/ 712150 w 883066"/>
                <a:gd name="connsiteY55" fmla="*/ 546931 h 774819"/>
                <a:gd name="connsiteX56" fmla="*/ 675118 w 883066"/>
                <a:gd name="connsiteY56" fmla="*/ 566872 h 774819"/>
                <a:gd name="connsiteX57" fmla="*/ 655178 w 883066"/>
                <a:gd name="connsiteY57" fmla="*/ 566872 h 774819"/>
                <a:gd name="connsiteX58" fmla="*/ 632389 w 883066"/>
                <a:gd name="connsiteY58" fmla="*/ 558326 h 774819"/>
                <a:gd name="connsiteX59" fmla="*/ 635238 w 883066"/>
                <a:gd name="connsiteY59" fmla="*/ 529840 h 774819"/>
                <a:gd name="connsiteX60" fmla="*/ 603903 w 883066"/>
                <a:gd name="connsiteY60" fmla="*/ 498505 h 774819"/>
                <a:gd name="connsiteX61" fmla="*/ 620995 w 883066"/>
                <a:gd name="connsiteY61" fmla="*/ 487111 h 774819"/>
                <a:gd name="connsiteX62" fmla="*/ 660875 w 883066"/>
                <a:gd name="connsiteY62" fmla="*/ 492808 h 774819"/>
                <a:gd name="connsiteX63" fmla="*/ 683664 w 883066"/>
                <a:gd name="connsiteY63" fmla="*/ 472868 h 774819"/>
                <a:gd name="connsiteX64" fmla="*/ 729241 w 883066"/>
                <a:gd name="connsiteY64" fmla="*/ 487111 h 774819"/>
                <a:gd name="connsiteX65" fmla="*/ 729241 w 883066"/>
                <a:gd name="connsiteY65" fmla="*/ 487111 h 774819"/>
                <a:gd name="connsiteX66" fmla="*/ 766273 w 883066"/>
                <a:gd name="connsiteY66" fmla="*/ 495657 h 774819"/>
                <a:gd name="connsiteX67" fmla="*/ 766273 w 883066"/>
                <a:gd name="connsiteY67" fmla="*/ 455776 h 774819"/>
                <a:gd name="connsiteX68" fmla="*/ 734939 w 883066"/>
                <a:gd name="connsiteY68" fmla="*/ 444382 h 774819"/>
                <a:gd name="connsiteX69" fmla="*/ 734939 w 883066"/>
                <a:gd name="connsiteY69" fmla="*/ 378864 h 774819"/>
                <a:gd name="connsiteX70" fmla="*/ 723544 w 883066"/>
                <a:gd name="connsiteY70" fmla="*/ 356075 h 774819"/>
                <a:gd name="connsiteX71" fmla="*/ 438684 w 883066"/>
                <a:gd name="connsiteY71" fmla="*/ 381713 h 774819"/>
                <a:gd name="connsiteX72" fmla="*/ 444382 w 883066"/>
                <a:gd name="connsiteY72" fmla="*/ 273466 h 774819"/>
                <a:gd name="connsiteX73" fmla="*/ 492808 w 883066"/>
                <a:gd name="connsiteY73" fmla="*/ 202251 h 774819"/>
                <a:gd name="connsiteX74" fmla="*/ 481413 w 883066"/>
                <a:gd name="connsiteY74" fmla="*/ 150976 h 774819"/>
                <a:gd name="connsiteX75" fmla="*/ 495656 w 883066"/>
                <a:gd name="connsiteY75" fmla="*/ 119642 h 774819"/>
                <a:gd name="connsiteX76" fmla="*/ 475716 w 883066"/>
                <a:gd name="connsiteY76" fmla="*/ 0 h 774819"/>
                <a:gd name="connsiteX77" fmla="*/ 0 w 883066"/>
                <a:gd name="connsiteY77"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83491 w 883066"/>
                <a:gd name="connsiteY8" fmla="*/ 615298 h 774819"/>
                <a:gd name="connsiteX9" fmla="*/ 94004 w 883066"/>
                <a:gd name="connsiteY9" fmla="*/ 697907 h 774819"/>
                <a:gd name="connsiteX10" fmla="*/ 84178 w 883066"/>
                <a:gd name="connsiteY10" fmla="*/ 697179 h 774819"/>
                <a:gd name="connsiteX11" fmla="*/ 136733 w 883066"/>
                <a:gd name="connsiteY11" fmla="*/ 686513 h 774819"/>
                <a:gd name="connsiteX12" fmla="*/ 182311 w 883066"/>
                <a:gd name="connsiteY12" fmla="*/ 669421 h 774819"/>
                <a:gd name="connsiteX13" fmla="*/ 236434 w 883066"/>
                <a:gd name="connsiteY13" fmla="*/ 677967 h 774819"/>
                <a:gd name="connsiteX14" fmla="*/ 296254 w 883066"/>
                <a:gd name="connsiteY14" fmla="*/ 703604 h 774819"/>
                <a:gd name="connsiteX15" fmla="*/ 358924 w 883066"/>
                <a:gd name="connsiteY15" fmla="*/ 703604 h 774819"/>
                <a:gd name="connsiteX16" fmla="*/ 361772 w 883066"/>
                <a:gd name="connsiteY16" fmla="*/ 660875 h 774819"/>
                <a:gd name="connsiteX17" fmla="*/ 387410 w 883066"/>
                <a:gd name="connsiteY17" fmla="*/ 646632 h 774819"/>
                <a:gd name="connsiteX18" fmla="*/ 424441 w 883066"/>
                <a:gd name="connsiteY18" fmla="*/ 649481 h 774819"/>
                <a:gd name="connsiteX19" fmla="*/ 447230 w 883066"/>
                <a:gd name="connsiteY19" fmla="*/ 658027 h 774819"/>
                <a:gd name="connsiteX20" fmla="*/ 492808 w 883066"/>
                <a:gd name="connsiteY20" fmla="*/ 692210 h 774819"/>
                <a:gd name="connsiteX21" fmla="*/ 501354 w 883066"/>
                <a:gd name="connsiteY21" fmla="*/ 649481 h 774819"/>
                <a:gd name="connsiteX22" fmla="*/ 467170 w 883066"/>
                <a:gd name="connsiteY22" fmla="*/ 612449 h 774819"/>
                <a:gd name="connsiteX23" fmla="*/ 458625 w 883066"/>
                <a:gd name="connsiteY23" fmla="*/ 595357 h 774819"/>
                <a:gd name="connsiteX24" fmla="*/ 472868 w 883066"/>
                <a:gd name="connsiteY24" fmla="*/ 589660 h 774819"/>
                <a:gd name="connsiteX25" fmla="*/ 492808 w 883066"/>
                <a:gd name="connsiteY25" fmla="*/ 592509 h 774819"/>
                <a:gd name="connsiteX26" fmla="*/ 535537 w 883066"/>
                <a:gd name="connsiteY26" fmla="*/ 643784 h 774819"/>
                <a:gd name="connsiteX27" fmla="*/ 524142 w 883066"/>
                <a:gd name="connsiteY27" fmla="*/ 675118 h 774819"/>
                <a:gd name="connsiteX28" fmla="*/ 529840 w 883066"/>
                <a:gd name="connsiteY28" fmla="*/ 746333 h 774819"/>
                <a:gd name="connsiteX29" fmla="*/ 589660 w 883066"/>
                <a:gd name="connsiteY29" fmla="*/ 774819 h 774819"/>
                <a:gd name="connsiteX30" fmla="*/ 620995 w 883066"/>
                <a:gd name="connsiteY30" fmla="*/ 732090 h 774819"/>
                <a:gd name="connsiteX31" fmla="*/ 683664 w 883066"/>
                <a:gd name="connsiteY31" fmla="*/ 746333 h 774819"/>
                <a:gd name="connsiteX32" fmla="*/ 709301 w 883066"/>
                <a:gd name="connsiteY32" fmla="*/ 717847 h 774819"/>
                <a:gd name="connsiteX33" fmla="*/ 700755 w 883066"/>
                <a:gd name="connsiteY33" fmla="*/ 663724 h 774819"/>
                <a:gd name="connsiteX34" fmla="*/ 680815 w 883066"/>
                <a:gd name="connsiteY34" fmla="*/ 640935 h 774819"/>
                <a:gd name="connsiteX35" fmla="*/ 683664 w 883066"/>
                <a:gd name="connsiteY35" fmla="*/ 618146 h 774819"/>
                <a:gd name="connsiteX36" fmla="*/ 734939 w 883066"/>
                <a:gd name="connsiteY36" fmla="*/ 646632 h 774819"/>
                <a:gd name="connsiteX37" fmla="*/ 757727 w 883066"/>
                <a:gd name="connsiteY37" fmla="*/ 683664 h 774819"/>
                <a:gd name="connsiteX38" fmla="*/ 803305 w 883066"/>
                <a:gd name="connsiteY38" fmla="*/ 695058 h 774819"/>
                <a:gd name="connsiteX39" fmla="*/ 848883 w 883066"/>
                <a:gd name="connsiteY39" fmla="*/ 734939 h 774819"/>
                <a:gd name="connsiteX40" fmla="*/ 883066 w 883066"/>
                <a:gd name="connsiteY40" fmla="*/ 714999 h 774819"/>
                <a:gd name="connsiteX41" fmla="*/ 883066 w 883066"/>
                <a:gd name="connsiteY41" fmla="*/ 689361 h 774819"/>
                <a:gd name="connsiteX42" fmla="*/ 846034 w 883066"/>
                <a:gd name="connsiteY42" fmla="*/ 646632 h 774819"/>
                <a:gd name="connsiteX43" fmla="*/ 817548 w 883066"/>
                <a:gd name="connsiteY43" fmla="*/ 632389 h 774819"/>
                <a:gd name="connsiteX44" fmla="*/ 791911 w 883066"/>
                <a:gd name="connsiteY44" fmla="*/ 609600 h 774819"/>
                <a:gd name="connsiteX45" fmla="*/ 803305 w 883066"/>
                <a:gd name="connsiteY45" fmla="*/ 586812 h 774819"/>
                <a:gd name="connsiteX46" fmla="*/ 817548 w 883066"/>
                <a:gd name="connsiteY46" fmla="*/ 583963 h 774819"/>
                <a:gd name="connsiteX47" fmla="*/ 837488 w 883066"/>
                <a:gd name="connsiteY47" fmla="*/ 583963 h 774819"/>
                <a:gd name="connsiteX48" fmla="*/ 848883 w 883066"/>
                <a:gd name="connsiteY48" fmla="*/ 555477 h 774819"/>
                <a:gd name="connsiteX49" fmla="*/ 846034 w 883066"/>
                <a:gd name="connsiteY49" fmla="*/ 541234 h 774819"/>
                <a:gd name="connsiteX50" fmla="*/ 806154 w 883066"/>
                <a:gd name="connsiteY50" fmla="*/ 529840 h 774819"/>
                <a:gd name="connsiteX51" fmla="*/ 771970 w 883066"/>
                <a:gd name="connsiteY51" fmla="*/ 555477 h 774819"/>
                <a:gd name="connsiteX52" fmla="*/ 752030 w 883066"/>
                <a:gd name="connsiteY52" fmla="*/ 544083 h 774819"/>
                <a:gd name="connsiteX53" fmla="*/ 740636 w 883066"/>
                <a:gd name="connsiteY53" fmla="*/ 515597 h 774819"/>
                <a:gd name="connsiteX54" fmla="*/ 709301 w 883066"/>
                <a:gd name="connsiteY54" fmla="*/ 518445 h 774819"/>
                <a:gd name="connsiteX55" fmla="*/ 712150 w 883066"/>
                <a:gd name="connsiteY55" fmla="*/ 546931 h 774819"/>
                <a:gd name="connsiteX56" fmla="*/ 675118 w 883066"/>
                <a:gd name="connsiteY56" fmla="*/ 566872 h 774819"/>
                <a:gd name="connsiteX57" fmla="*/ 655178 w 883066"/>
                <a:gd name="connsiteY57" fmla="*/ 566872 h 774819"/>
                <a:gd name="connsiteX58" fmla="*/ 632389 w 883066"/>
                <a:gd name="connsiteY58" fmla="*/ 558326 h 774819"/>
                <a:gd name="connsiteX59" fmla="*/ 635238 w 883066"/>
                <a:gd name="connsiteY59" fmla="*/ 529840 h 774819"/>
                <a:gd name="connsiteX60" fmla="*/ 603903 w 883066"/>
                <a:gd name="connsiteY60" fmla="*/ 498505 h 774819"/>
                <a:gd name="connsiteX61" fmla="*/ 620995 w 883066"/>
                <a:gd name="connsiteY61" fmla="*/ 487111 h 774819"/>
                <a:gd name="connsiteX62" fmla="*/ 660875 w 883066"/>
                <a:gd name="connsiteY62" fmla="*/ 492808 h 774819"/>
                <a:gd name="connsiteX63" fmla="*/ 683664 w 883066"/>
                <a:gd name="connsiteY63" fmla="*/ 472868 h 774819"/>
                <a:gd name="connsiteX64" fmla="*/ 729241 w 883066"/>
                <a:gd name="connsiteY64" fmla="*/ 487111 h 774819"/>
                <a:gd name="connsiteX65" fmla="*/ 729241 w 883066"/>
                <a:gd name="connsiteY65" fmla="*/ 487111 h 774819"/>
                <a:gd name="connsiteX66" fmla="*/ 766273 w 883066"/>
                <a:gd name="connsiteY66" fmla="*/ 495657 h 774819"/>
                <a:gd name="connsiteX67" fmla="*/ 766273 w 883066"/>
                <a:gd name="connsiteY67" fmla="*/ 455776 h 774819"/>
                <a:gd name="connsiteX68" fmla="*/ 734939 w 883066"/>
                <a:gd name="connsiteY68" fmla="*/ 444382 h 774819"/>
                <a:gd name="connsiteX69" fmla="*/ 734939 w 883066"/>
                <a:gd name="connsiteY69" fmla="*/ 378864 h 774819"/>
                <a:gd name="connsiteX70" fmla="*/ 723544 w 883066"/>
                <a:gd name="connsiteY70" fmla="*/ 356075 h 774819"/>
                <a:gd name="connsiteX71" fmla="*/ 438684 w 883066"/>
                <a:gd name="connsiteY71" fmla="*/ 381713 h 774819"/>
                <a:gd name="connsiteX72" fmla="*/ 444382 w 883066"/>
                <a:gd name="connsiteY72" fmla="*/ 273466 h 774819"/>
                <a:gd name="connsiteX73" fmla="*/ 492808 w 883066"/>
                <a:gd name="connsiteY73" fmla="*/ 202251 h 774819"/>
                <a:gd name="connsiteX74" fmla="*/ 481413 w 883066"/>
                <a:gd name="connsiteY74" fmla="*/ 150976 h 774819"/>
                <a:gd name="connsiteX75" fmla="*/ 495656 w 883066"/>
                <a:gd name="connsiteY75" fmla="*/ 119642 h 774819"/>
                <a:gd name="connsiteX76" fmla="*/ 475716 w 883066"/>
                <a:gd name="connsiteY76" fmla="*/ 0 h 774819"/>
                <a:gd name="connsiteX77" fmla="*/ 0 w 883066"/>
                <a:gd name="connsiteY77" fmla="*/ 62670 h 774819"/>
                <a:gd name="connsiteX0" fmla="*/ 0 w 883066"/>
                <a:gd name="connsiteY0" fmla="*/ 62670 h 774819"/>
                <a:gd name="connsiteX1" fmla="*/ 14243 w 883066"/>
                <a:gd name="connsiteY1" fmla="*/ 188008 h 774819"/>
                <a:gd name="connsiteX2" fmla="*/ 17092 w 883066"/>
                <a:gd name="connsiteY2" fmla="*/ 253526 h 774819"/>
                <a:gd name="connsiteX3" fmla="*/ 39881 w 883066"/>
                <a:gd name="connsiteY3" fmla="*/ 313346 h 774819"/>
                <a:gd name="connsiteX4" fmla="*/ 76912 w 883066"/>
                <a:gd name="connsiteY4" fmla="*/ 361772 h 774819"/>
                <a:gd name="connsiteX5" fmla="*/ 108247 w 883066"/>
                <a:gd name="connsiteY5" fmla="*/ 450079 h 774819"/>
                <a:gd name="connsiteX6" fmla="*/ 79761 w 883066"/>
                <a:gd name="connsiteY6" fmla="*/ 526991 h 774819"/>
                <a:gd name="connsiteX7" fmla="*/ 82610 w 883066"/>
                <a:gd name="connsiteY7" fmla="*/ 561174 h 774819"/>
                <a:gd name="connsiteX8" fmla="*/ 83491 w 883066"/>
                <a:gd name="connsiteY8" fmla="*/ 615298 h 774819"/>
                <a:gd name="connsiteX9" fmla="*/ 84178 w 883066"/>
                <a:gd name="connsiteY9" fmla="*/ 697179 h 774819"/>
                <a:gd name="connsiteX10" fmla="*/ 136733 w 883066"/>
                <a:gd name="connsiteY10" fmla="*/ 686513 h 774819"/>
                <a:gd name="connsiteX11" fmla="*/ 182311 w 883066"/>
                <a:gd name="connsiteY11" fmla="*/ 669421 h 774819"/>
                <a:gd name="connsiteX12" fmla="*/ 236434 w 883066"/>
                <a:gd name="connsiteY12" fmla="*/ 677967 h 774819"/>
                <a:gd name="connsiteX13" fmla="*/ 296254 w 883066"/>
                <a:gd name="connsiteY13" fmla="*/ 703604 h 774819"/>
                <a:gd name="connsiteX14" fmla="*/ 358924 w 883066"/>
                <a:gd name="connsiteY14" fmla="*/ 703604 h 774819"/>
                <a:gd name="connsiteX15" fmla="*/ 361772 w 883066"/>
                <a:gd name="connsiteY15" fmla="*/ 660875 h 774819"/>
                <a:gd name="connsiteX16" fmla="*/ 387410 w 883066"/>
                <a:gd name="connsiteY16" fmla="*/ 646632 h 774819"/>
                <a:gd name="connsiteX17" fmla="*/ 424441 w 883066"/>
                <a:gd name="connsiteY17" fmla="*/ 649481 h 774819"/>
                <a:gd name="connsiteX18" fmla="*/ 447230 w 883066"/>
                <a:gd name="connsiteY18" fmla="*/ 658027 h 774819"/>
                <a:gd name="connsiteX19" fmla="*/ 492808 w 883066"/>
                <a:gd name="connsiteY19" fmla="*/ 692210 h 774819"/>
                <a:gd name="connsiteX20" fmla="*/ 501354 w 883066"/>
                <a:gd name="connsiteY20" fmla="*/ 649481 h 774819"/>
                <a:gd name="connsiteX21" fmla="*/ 467170 w 883066"/>
                <a:gd name="connsiteY21" fmla="*/ 612449 h 774819"/>
                <a:gd name="connsiteX22" fmla="*/ 458625 w 883066"/>
                <a:gd name="connsiteY22" fmla="*/ 595357 h 774819"/>
                <a:gd name="connsiteX23" fmla="*/ 472868 w 883066"/>
                <a:gd name="connsiteY23" fmla="*/ 589660 h 774819"/>
                <a:gd name="connsiteX24" fmla="*/ 492808 w 883066"/>
                <a:gd name="connsiteY24" fmla="*/ 592509 h 774819"/>
                <a:gd name="connsiteX25" fmla="*/ 535537 w 883066"/>
                <a:gd name="connsiteY25" fmla="*/ 643784 h 774819"/>
                <a:gd name="connsiteX26" fmla="*/ 524142 w 883066"/>
                <a:gd name="connsiteY26" fmla="*/ 675118 h 774819"/>
                <a:gd name="connsiteX27" fmla="*/ 529840 w 883066"/>
                <a:gd name="connsiteY27" fmla="*/ 746333 h 774819"/>
                <a:gd name="connsiteX28" fmla="*/ 589660 w 883066"/>
                <a:gd name="connsiteY28" fmla="*/ 774819 h 774819"/>
                <a:gd name="connsiteX29" fmla="*/ 620995 w 883066"/>
                <a:gd name="connsiteY29" fmla="*/ 732090 h 774819"/>
                <a:gd name="connsiteX30" fmla="*/ 683664 w 883066"/>
                <a:gd name="connsiteY30" fmla="*/ 746333 h 774819"/>
                <a:gd name="connsiteX31" fmla="*/ 709301 w 883066"/>
                <a:gd name="connsiteY31" fmla="*/ 717847 h 774819"/>
                <a:gd name="connsiteX32" fmla="*/ 700755 w 883066"/>
                <a:gd name="connsiteY32" fmla="*/ 663724 h 774819"/>
                <a:gd name="connsiteX33" fmla="*/ 680815 w 883066"/>
                <a:gd name="connsiteY33" fmla="*/ 640935 h 774819"/>
                <a:gd name="connsiteX34" fmla="*/ 683664 w 883066"/>
                <a:gd name="connsiteY34" fmla="*/ 618146 h 774819"/>
                <a:gd name="connsiteX35" fmla="*/ 734939 w 883066"/>
                <a:gd name="connsiteY35" fmla="*/ 646632 h 774819"/>
                <a:gd name="connsiteX36" fmla="*/ 757727 w 883066"/>
                <a:gd name="connsiteY36" fmla="*/ 683664 h 774819"/>
                <a:gd name="connsiteX37" fmla="*/ 803305 w 883066"/>
                <a:gd name="connsiteY37" fmla="*/ 695058 h 774819"/>
                <a:gd name="connsiteX38" fmla="*/ 848883 w 883066"/>
                <a:gd name="connsiteY38" fmla="*/ 734939 h 774819"/>
                <a:gd name="connsiteX39" fmla="*/ 883066 w 883066"/>
                <a:gd name="connsiteY39" fmla="*/ 714999 h 774819"/>
                <a:gd name="connsiteX40" fmla="*/ 883066 w 883066"/>
                <a:gd name="connsiteY40" fmla="*/ 689361 h 774819"/>
                <a:gd name="connsiteX41" fmla="*/ 846034 w 883066"/>
                <a:gd name="connsiteY41" fmla="*/ 646632 h 774819"/>
                <a:gd name="connsiteX42" fmla="*/ 817548 w 883066"/>
                <a:gd name="connsiteY42" fmla="*/ 632389 h 774819"/>
                <a:gd name="connsiteX43" fmla="*/ 791911 w 883066"/>
                <a:gd name="connsiteY43" fmla="*/ 609600 h 774819"/>
                <a:gd name="connsiteX44" fmla="*/ 803305 w 883066"/>
                <a:gd name="connsiteY44" fmla="*/ 586812 h 774819"/>
                <a:gd name="connsiteX45" fmla="*/ 817548 w 883066"/>
                <a:gd name="connsiteY45" fmla="*/ 583963 h 774819"/>
                <a:gd name="connsiteX46" fmla="*/ 837488 w 883066"/>
                <a:gd name="connsiteY46" fmla="*/ 583963 h 774819"/>
                <a:gd name="connsiteX47" fmla="*/ 848883 w 883066"/>
                <a:gd name="connsiteY47" fmla="*/ 555477 h 774819"/>
                <a:gd name="connsiteX48" fmla="*/ 846034 w 883066"/>
                <a:gd name="connsiteY48" fmla="*/ 541234 h 774819"/>
                <a:gd name="connsiteX49" fmla="*/ 806154 w 883066"/>
                <a:gd name="connsiteY49" fmla="*/ 529840 h 774819"/>
                <a:gd name="connsiteX50" fmla="*/ 771970 w 883066"/>
                <a:gd name="connsiteY50" fmla="*/ 555477 h 774819"/>
                <a:gd name="connsiteX51" fmla="*/ 752030 w 883066"/>
                <a:gd name="connsiteY51" fmla="*/ 544083 h 774819"/>
                <a:gd name="connsiteX52" fmla="*/ 740636 w 883066"/>
                <a:gd name="connsiteY52" fmla="*/ 515597 h 774819"/>
                <a:gd name="connsiteX53" fmla="*/ 709301 w 883066"/>
                <a:gd name="connsiteY53" fmla="*/ 518445 h 774819"/>
                <a:gd name="connsiteX54" fmla="*/ 712150 w 883066"/>
                <a:gd name="connsiteY54" fmla="*/ 546931 h 774819"/>
                <a:gd name="connsiteX55" fmla="*/ 675118 w 883066"/>
                <a:gd name="connsiteY55" fmla="*/ 566872 h 774819"/>
                <a:gd name="connsiteX56" fmla="*/ 655178 w 883066"/>
                <a:gd name="connsiteY56" fmla="*/ 566872 h 774819"/>
                <a:gd name="connsiteX57" fmla="*/ 632389 w 883066"/>
                <a:gd name="connsiteY57" fmla="*/ 558326 h 774819"/>
                <a:gd name="connsiteX58" fmla="*/ 635238 w 883066"/>
                <a:gd name="connsiteY58" fmla="*/ 529840 h 774819"/>
                <a:gd name="connsiteX59" fmla="*/ 603903 w 883066"/>
                <a:gd name="connsiteY59" fmla="*/ 498505 h 774819"/>
                <a:gd name="connsiteX60" fmla="*/ 620995 w 883066"/>
                <a:gd name="connsiteY60" fmla="*/ 487111 h 774819"/>
                <a:gd name="connsiteX61" fmla="*/ 660875 w 883066"/>
                <a:gd name="connsiteY61" fmla="*/ 492808 h 774819"/>
                <a:gd name="connsiteX62" fmla="*/ 683664 w 883066"/>
                <a:gd name="connsiteY62" fmla="*/ 472868 h 774819"/>
                <a:gd name="connsiteX63" fmla="*/ 729241 w 883066"/>
                <a:gd name="connsiteY63" fmla="*/ 487111 h 774819"/>
                <a:gd name="connsiteX64" fmla="*/ 729241 w 883066"/>
                <a:gd name="connsiteY64" fmla="*/ 487111 h 774819"/>
                <a:gd name="connsiteX65" fmla="*/ 766273 w 883066"/>
                <a:gd name="connsiteY65" fmla="*/ 495657 h 774819"/>
                <a:gd name="connsiteX66" fmla="*/ 766273 w 883066"/>
                <a:gd name="connsiteY66" fmla="*/ 455776 h 774819"/>
                <a:gd name="connsiteX67" fmla="*/ 734939 w 883066"/>
                <a:gd name="connsiteY67" fmla="*/ 444382 h 774819"/>
                <a:gd name="connsiteX68" fmla="*/ 734939 w 883066"/>
                <a:gd name="connsiteY68" fmla="*/ 378864 h 774819"/>
                <a:gd name="connsiteX69" fmla="*/ 723544 w 883066"/>
                <a:gd name="connsiteY69" fmla="*/ 356075 h 774819"/>
                <a:gd name="connsiteX70" fmla="*/ 438684 w 883066"/>
                <a:gd name="connsiteY70" fmla="*/ 381713 h 774819"/>
                <a:gd name="connsiteX71" fmla="*/ 444382 w 883066"/>
                <a:gd name="connsiteY71" fmla="*/ 273466 h 774819"/>
                <a:gd name="connsiteX72" fmla="*/ 492808 w 883066"/>
                <a:gd name="connsiteY72" fmla="*/ 202251 h 774819"/>
                <a:gd name="connsiteX73" fmla="*/ 481413 w 883066"/>
                <a:gd name="connsiteY73" fmla="*/ 150976 h 774819"/>
                <a:gd name="connsiteX74" fmla="*/ 495656 w 883066"/>
                <a:gd name="connsiteY74" fmla="*/ 119642 h 774819"/>
                <a:gd name="connsiteX75" fmla="*/ 475716 w 883066"/>
                <a:gd name="connsiteY75" fmla="*/ 0 h 774819"/>
                <a:gd name="connsiteX76" fmla="*/ 0 w 883066"/>
                <a:gd name="connsiteY76" fmla="*/ 62670 h 77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83066" h="774819">
                  <a:moveTo>
                    <a:pt x="0" y="62670"/>
                  </a:moveTo>
                  <a:lnTo>
                    <a:pt x="14243" y="188008"/>
                  </a:lnTo>
                  <a:lnTo>
                    <a:pt x="17092" y="253526"/>
                  </a:lnTo>
                  <a:lnTo>
                    <a:pt x="39881" y="313346"/>
                  </a:lnTo>
                  <a:lnTo>
                    <a:pt x="76912" y="361772"/>
                  </a:lnTo>
                  <a:lnTo>
                    <a:pt x="108247" y="450079"/>
                  </a:lnTo>
                  <a:lnTo>
                    <a:pt x="79761" y="526991"/>
                  </a:lnTo>
                  <a:lnTo>
                    <a:pt x="82610" y="561174"/>
                  </a:lnTo>
                  <a:cubicBezTo>
                    <a:pt x="82904" y="579215"/>
                    <a:pt x="83197" y="597257"/>
                    <a:pt x="83491" y="615298"/>
                  </a:cubicBezTo>
                  <a:lnTo>
                    <a:pt x="84178" y="697179"/>
                  </a:lnTo>
                  <a:lnTo>
                    <a:pt x="136733" y="686513"/>
                  </a:lnTo>
                  <a:lnTo>
                    <a:pt x="182311" y="669421"/>
                  </a:lnTo>
                  <a:lnTo>
                    <a:pt x="236434" y="677967"/>
                  </a:lnTo>
                  <a:lnTo>
                    <a:pt x="296254" y="703604"/>
                  </a:lnTo>
                  <a:lnTo>
                    <a:pt x="358924" y="703604"/>
                  </a:lnTo>
                  <a:lnTo>
                    <a:pt x="361772" y="660875"/>
                  </a:lnTo>
                  <a:lnTo>
                    <a:pt x="387410" y="646632"/>
                  </a:lnTo>
                  <a:lnTo>
                    <a:pt x="424441" y="649481"/>
                  </a:lnTo>
                  <a:lnTo>
                    <a:pt x="447230" y="658027"/>
                  </a:lnTo>
                  <a:lnTo>
                    <a:pt x="492808" y="692210"/>
                  </a:lnTo>
                  <a:lnTo>
                    <a:pt x="501354" y="649481"/>
                  </a:lnTo>
                  <a:lnTo>
                    <a:pt x="467170" y="612449"/>
                  </a:lnTo>
                  <a:lnTo>
                    <a:pt x="458625" y="595357"/>
                  </a:lnTo>
                  <a:lnTo>
                    <a:pt x="472868" y="589660"/>
                  </a:lnTo>
                  <a:lnTo>
                    <a:pt x="492808" y="592509"/>
                  </a:lnTo>
                  <a:lnTo>
                    <a:pt x="535537" y="643784"/>
                  </a:lnTo>
                  <a:lnTo>
                    <a:pt x="524142" y="675118"/>
                  </a:lnTo>
                  <a:lnTo>
                    <a:pt x="529840" y="746333"/>
                  </a:lnTo>
                  <a:lnTo>
                    <a:pt x="589660" y="774819"/>
                  </a:lnTo>
                  <a:lnTo>
                    <a:pt x="620995" y="732090"/>
                  </a:lnTo>
                  <a:lnTo>
                    <a:pt x="683664" y="746333"/>
                  </a:lnTo>
                  <a:lnTo>
                    <a:pt x="709301" y="717847"/>
                  </a:lnTo>
                  <a:lnTo>
                    <a:pt x="700755" y="663724"/>
                  </a:lnTo>
                  <a:lnTo>
                    <a:pt x="680815" y="640935"/>
                  </a:lnTo>
                  <a:lnTo>
                    <a:pt x="683664" y="618146"/>
                  </a:lnTo>
                  <a:lnTo>
                    <a:pt x="734939" y="646632"/>
                  </a:lnTo>
                  <a:lnTo>
                    <a:pt x="757727" y="683664"/>
                  </a:lnTo>
                  <a:lnTo>
                    <a:pt x="803305" y="695058"/>
                  </a:lnTo>
                  <a:lnTo>
                    <a:pt x="848883" y="734939"/>
                  </a:lnTo>
                  <a:lnTo>
                    <a:pt x="883066" y="714999"/>
                  </a:lnTo>
                  <a:lnTo>
                    <a:pt x="883066" y="689361"/>
                  </a:lnTo>
                  <a:lnTo>
                    <a:pt x="846034" y="646632"/>
                  </a:lnTo>
                  <a:lnTo>
                    <a:pt x="817548" y="632389"/>
                  </a:lnTo>
                  <a:lnTo>
                    <a:pt x="791911" y="609600"/>
                  </a:lnTo>
                  <a:lnTo>
                    <a:pt x="803305" y="586812"/>
                  </a:lnTo>
                  <a:lnTo>
                    <a:pt x="817548" y="583963"/>
                  </a:lnTo>
                  <a:lnTo>
                    <a:pt x="837488" y="583963"/>
                  </a:lnTo>
                  <a:lnTo>
                    <a:pt x="848883" y="555477"/>
                  </a:lnTo>
                  <a:lnTo>
                    <a:pt x="846034" y="541234"/>
                  </a:lnTo>
                  <a:lnTo>
                    <a:pt x="806154" y="529840"/>
                  </a:lnTo>
                  <a:lnTo>
                    <a:pt x="771970" y="555477"/>
                  </a:lnTo>
                  <a:lnTo>
                    <a:pt x="752030" y="544083"/>
                  </a:lnTo>
                  <a:lnTo>
                    <a:pt x="740636" y="515597"/>
                  </a:lnTo>
                  <a:lnTo>
                    <a:pt x="709301" y="518445"/>
                  </a:lnTo>
                  <a:lnTo>
                    <a:pt x="712150" y="546931"/>
                  </a:lnTo>
                  <a:lnTo>
                    <a:pt x="675118" y="566872"/>
                  </a:lnTo>
                  <a:lnTo>
                    <a:pt x="655178" y="566872"/>
                  </a:lnTo>
                  <a:lnTo>
                    <a:pt x="632389" y="558326"/>
                  </a:lnTo>
                  <a:lnTo>
                    <a:pt x="635238" y="529840"/>
                  </a:lnTo>
                  <a:lnTo>
                    <a:pt x="603903" y="498505"/>
                  </a:lnTo>
                  <a:lnTo>
                    <a:pt x="620995" y="487111"/>
                  </a:lnTo>
                  <a:lnTo>
                    <a:pt x="660875" y="492808"/>
                  </a:lnTo>
                  <a:lnTo>
                    <a:pt x="683664" y="472868"/>
                  </a:lnTo>
                  <a:lnTo>
                    <a:pt x="729241" y="487111"/>
                  </a:lnTo>
                  <a:lnTo>
                    <a:pt x="729241" y="487111"/>
                  </a:lnTo>
                  <a:lnTo>
                    <a:pt x="766273" y="495657"/>
                  </a:lnTo>
                  <a:lnTo>
                    <a:pt x="766273" y="455776"/>
                  </a:lnTo>
                  <a:lnTo>
                    <a:pt x="734939" y="444382"/>
                  </a:lnTo>
                  <a:lnTo>
                    <a:pt x="734939" y="378864"/>
                  </a:lnTo>
                  <a:lnTo>
                    <a:pt x="723544" y="356075"/>
                  </a:lnTo>
                  <a:lnTo>
                    <a:pt x="438684" y="381713"/>
                  </a:lnTo>
                  <a:lnTo>
                    <a:pt x="444382" y="273466"/>
                  </a:lnTo>
                  <a:lnTo>
                    <a:pt x="492808" y="202251"/>
                  </a:lnTo>
                  <a:lnTo>
                    <a:pt x="481413" y="150976"/>
                  </a:lnTo>
                  <a:lnTo>
                    <a:pt x="495656" y="119642"/>
                  </a:lnTo>
                  <a:lnTo>
                    <a:pt x="475716" y="0"/>
                  </a:lnTo>
                  <a:lnTo>
                    <a:pt x="0" y="62670"/>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1" name="Freeform 3080"/>
            <p:cNvSpPr>
              <a:spLocks noChangeAspect="1"/>
            </p:cNvSpPr>
            <p:nvPr/>
          </p:nvSpPr>
          <p:spPr>
            <a:xfrm>
              <a:off x="6468817" y="4852189"/>
              <a:ext cx="1427449" cy="1110421"/>
            </a:xfrm>
            <a:custGeom>
              <a:avLst/>
              <a:gdLst>
                <a:gd name="connsiteX0" fmla="*/ 0 w 1379716"/>
                <a:gd name="connsiteY0" fmla="*/ 183962 h 1074014"/>
                <a:gd name="connsiteX1" fmla="*/ 27054 w 1379716"/>
                <a:gd name="connsiteY1" fmla="*/ 302996 h 1074014"/>
                <a:gd name="connsiteX2" fmla="*/ 48696 w 1379716"/>
                <a:gd name="connsiteY2" fmla="*/ 294880 h 1074014"/>
                <a:gd name="connsiteX3" fmla="*/ 64928 w 1379716"/>
                <a:gd name="connsiteY3" fmla="*/ 278648 h 1074014"/>
                <a:gd name="connsiteX4" fmla="*/ 70339 w 1379716"/>
                <a:gd name="connsiteY4" fmla="*/ 246185 h 1074014"/>
                <a:gd name="connsiteX5" fmla="*/ 105508 w 1379716"/>
                <a:gd name="connsiteY5" fmla="*/ 246185 h 1074014"/>
                <a:gd name="connsiteX6" fmla="*/ 135267 w 1379716"/>
                <a:gd name="connsiteY6" fmla="*/ 265122 h 1074014"/>
                <a:gd name="connsiteX7" fmla="*/ 208310 w 1379716"/>
                <a:gd name="connsiteY7" fmla="*/ 238069 h 1074014"/>
                <a:gd name="connsiteX8" fmla="*/ 257006 w 1379716"/>
                <a:gd name="connsiteY8" fmla="*/ 257006 h 1074014"/>
                <a:gd name="connsiteX9" fmla="*/ 281354 w 1379716"/>
                <a:gd name="connsiteY9" fmla="*/ 257006 h 1074014"/>
                <a:gd name="connsiteX10" fmla="*/ 327345 w 1379716"/>
                <a:gd name="connsiteY10" fmla="*/ 243479 h 1074014"/>
                <a:gd name="connsiteX11" fmla="*/ 348987 w 1379716"/>
                <a:gd name="connsiteY11" fmla="*/ 267827 h 1074014"/>
                <a:gd name="connsiteX12" fmla="*/ 351693 w 1379716"/>
                <a:gd name="connsiteY12" fmla="*/ 292175 h 1074014"/>
                <a:gd name="connsiteX13" fmla="*/ 373335 w 1379716"/>
                <a:gd name="connsiteY13" fmla="*/ 297586 h 1074014"/>
                <a:gd name="connsiteX14" fmla="*/ 416621 w 1379716"/>
                <a:gd name="connsiteY14" fmla="*/ 338166 h 1074014"/>
                <a:gd name="connsiteX15" fmla="*/ 435558 w 1379716"/>
                <a:gd name="connsiteY15" fmla="*/ 319228 h 1074014"/>
                <a:gd name="connsiteX16" fmla="*/ 478843 w 1379716"/>
                <a:gd name="connsiteY16" fmla="*/ 321934 h 1074014"/>
                <a:gd name="connsiteX17" fmla="*/ 541065 w 1379716"/>
                <a:gd name="connsiteY17" fmla="*/ 278648 h 1074014"/>
                <a:gd name="connsiteX18" fmla="*/ 554592 w 1379716"/>
                <a:gd name="connsiteY18" fmla="*/ 246185 h 1074014"/>
                <a:gd name="connsiteX19" fmla="*/ 578940 w 1379716"/>
                <a:gd name="connsiteY19" fmla="*/ 227247 h 1074014"/>
                <a:gd name="connsiteX20" fmla="*/ 646573 w 1379716"/>
                <a:gd name="connsiteY20" fmla="*/ 238069 h 1074014"/>
                <a:gd name="connsiteX21" fmla="*/ 692564 w 1379716"/>
                <a:gd name="connsiteY21" fmla="*/ 265122 h 1074014"/>
                <a:gd name="connsiteX22" fmla="*/ 711501 w 1379716"/>
                <a:gd name="connsiteY22" fmla="*/ 324639 h 1074014"/>
                <a:gd name="connsiteX23" fmla="*/ 825125 w 1379716"/>
                <a:gd name="connsiteY23" fmla="*/ 376040 h 1074014"/>
                <a:gd name="connsiteX24" fmla="*/ 854883 w 1379716"/>
                <a:gd name="connsiteY24" fmla="*/ 435557 h 1074014"/>
                <a:gd name="connsiteX25" fmla="*/ 862999 w 1379716"/>
                <a:gd name="connsiteY25" fmla="*/ 568118 h 1074014"/>
                <a:gd name="connsiteX26" fmla="*/ 887347 w 1379716"/>
                <a:gd name="connsiteY26" fmla="*/ 611403 h 1074014"/>
                <a:gd name="connsiteX27" fmla="*/ 906284 w 1379716"/>
                <a:gd name="connsiteY27" fmla="*/ 592466 h 1074014"/>
                <a:gd name="connsiteX28" fmla="*/ 933338 w 1379716"/>
                <a:gd name="connsiteY28" fmla="*/ 624930 h 1074014"/>
                <a:gd name="connsiteX29" fmla="*/ 919811 w 1379716"/>
                <a:gd name="connsiteY29" fmla="*/ 662805 h 1074014"/>
                <a:gd name="connsiteX30" fmla="*/ 919811 w 1379716"/>
                <a:gd name="connsiteY30" fmla="*/ 684447 h 1074014"/>
                <a:gd name="connsiteX31" fmla="*/ 1009087 w 1379716"/>
                <a:gd name="connsiteY31" fmla="*/ 773723 h 1074014"/>
                <a:gd name="connsiteX32" fmla="*/ 1022613 w 1379716"/>
                <a:gd name="connsiteY32" fmla="*/ 754786 h 1074014"/>
                <a:gd name="connsiteX33" fmla="*/ 1030729 w 1379716"/>
                <a:gd name="connsiteY33" fmla="*/ 754786 h 1074014"/>
                <a:gd name="connsiteX34" fmla="*/ 1038845 w 1379716"/>
                <a:gd name="connsiteY34" fmla="*/ 787250 h 1074014"/>
                <a:gd name="connsiteX35" fmla="*/ 1068604 w 1379716"/>
                <a:gd name="connsiteY35" fmla="*/ 819714 h 1074014"/>
                <a:gd name="connsiteX36" fmla="*/ 1068604 w 1379716"/>
                <a:gd name="connsiteY36" fmla="*/ 844061 h 1074014"/>
                <a:gd name="connsiteX37" fmla="*/ 1106478 w 1379716"/>
                <a:gd name="connsiteY37" fmla="*/ 881936 h 1074014"/>
                <a:gd name="connsiteX38" fmla="*/ 1120005 w 1379716"/>
                <a:gd name="connsiteY38" fmla="*/ 922516 h 1074014"/>
                <a:gd name="connsiteX39" fmla="*/ 1152469 w 1379716"/>
                <a:gd name="connsiteY39" fmla="*/ 944158 h 1074014"/>
                <a:gd name="connsiteX40" fmla="*/ 1176817 w 1379716"/>
                <a:gd name="connsiteY40" fmla="*/ 941453 h 1074014"/>
                <a:gd name="connsiteX41" fmla="*/ 1211986 w 1379716"/>
                <a:gd name="connsiteY41" fmla="*/ 998265 h 1074014"/>
                <a:gd name="connsiteX42" fmla="*/ 1241745 w 1379716"/>
                <a:gd name="connsiteY42" fmla="*/ 1014497 h 1074014"/>
                <a:gd name="connsiteX43" fmla="*/ 1260682 w 1379716"/>
                <a:gd name="connsiteY43" fmla="*/ 1030729 h 1074014"/>
                <a:gd name="connsiteX44" fmla="*/ 1266093 w 1379716"/>
                <a:gd name="connsiteY44" fmla="*/ 1038845 h 1074014"/>
                <a:gd name="connsiteX45" fmla="*/ 1252566 w 1379716"/>
                <a:gd name="connsiteY45" fmla="*/ 1046961 h 1074014"/>
                <a:gd name="connsiteX46" fmla="*/ 1247155 w 1379716"/>
                <a:gd name="connsiteY46" fmla="*/ 1055077 h 1074014"/>
                <a:gd name="connsiteX47" fmla="*/ 1268798 w 1379716"/>
                <a:gd name="connsiteY47" fmla="*/ 1074014 h 1074014"/>
                <a:gd name="connsiteX48" fmla="*/ 1282325 w 1379716"/>
                <a:gd name="connsiteY48" fmla="*/ 1068603 h 1074014"/>
                <a:gd name="connsiteX49" fmla="*/ 1298557 w 1379716"/>
                <a:gd name="connsiteY49" fmla="*/ 1052371 h 1074014"/>
                <a:gd name="connsiteX50" fmla="*/ 1314789 w 1379716"/>
                <a:gd name="connsiteY50" fmla="*/ 1033434 h 1074014"/>
                <a:gd name="connsiteX51" fmla="*/ 1341842 w 1379716"/>
                <a:gd name="connsiteY51" fmla="*/ 1038845 h 1074014"/>
                <a:gd name="connsiteX52" fmla="*/ 1349958 w 1379716"/>
                <a:gd name="connsiteY52" fmla="*/ 1014497 h 1074014"/>
                <a:gd name="connsiteX53" fmla="*/ 1363484 w 1379716"/>
                <a:gd name="connsiteY53" fmla="*/ 979328 h 1074014"/>
                <a:gd name="connsiteX54" fmla="*/ 1355368 w 1379716"/>
                <a:gd name="connsiteY54" fmla="*/ 949569 h 1074014"/>
                <a:gd name="connsiteX55" fmla="*/ 1360779 w 1379716"/>
                <a:gd name="connsiteY55" fmla="*/ 925221 h 1074014"/>
                <a:gd name="connsiteX56" fmla="*/ 1368895 w 1379716"/>
                <a:gd name="connsiteY56" fmla="*/ 890052 h 1074014"/>
                <a:gd name="connsiteX57" fmla="*/ 1379716 w 1379716"/>
                <a:gd name="connsiteY57" fmla="*/ 830535 h 1074014"/>
                <a:gd name="connsiteX58" fmla="*/ 1377011 w 1379716"/>
                <a:gd name="connsiteY58" fmla="*/ 752080 h 1074014"/>
                <a:gd name="connsiteX59" fmla="*/ 1352663 w 1379716"/>
                <a:gd name="connsiteY59" fmla="*/ 673626 h 1074014"/>
                <a:gd name="connsiteX60" fmla="*/ 1325610 w 1379716"/>
                <a:gd name="connsiteY60" fmla="*/ 614109 h 1074014"/>
                <a:gd name="connsiteX61" fmla="*/ 1328315 w 1379716"/>
                <a:gd name="connsiteY61" fmla="*/ 603287 h 1074014"/>
                <a:gd name="connsiteX62" fmla="*/ 1306673 w 1379716"/>
                <a:gd name="connsiteY62" fmla="*/ 560002 h 1074014"/>
                <a:gd name="connsiteX63" fmla="*/ 1266093 w 1379716"/>
                <a:gd name="connsiteY63" fmla="*/ 508601 h 1074014"/>
                <a:gd name="connsiteX64" fmla="*/ 1195754 w 1379716"/>
                <a:gd name="connsiteY64" fmla="*/ 403093 h 1074014"/>
                <a:gd name="connsiteX65" fmla="*/ 1184933 w 1379716"/>
                <a:gd name="connsiteY65" fmla="*/ 378745 h 1074014"/>
                <a:gd name="connsiteX66" fmla="*/ 1203870 w 1379716"/>
                <a:gd name="connsiteY66" fmla="*/ 373335 h 1074014"/>
                <a:gd name="connsiteX67" fmla="*/ 1230923 w 1379716"/>
                <a:gd name="connsiteY67" fmla="*/ 392272 h 1074014"/>
                <a:gd name="connsiteX68" fmla="*/ 1257977 w 1379716"/>
                <a:gd name="connsiteY68" fmla="*/ 470727 h 1074014"/>
                <a:gd name="connsiteX69" fmla="*/ 1217397 w 1379716"/>
                <a:gd name="connsiteY69" fmla="*/ 362514 h 1074014"/>
                <a:gd name="connsiteX70" fmla="*/ 1138942 w 1379716"/>
                <a:gd name="connsiteY70" fmla="*/ 286764 h 1074014"/>
                <a:gd name="connsiteX71" fmla="*/ 1117300 w 1379716"/>
                <a:gd name="connsiteY71" fmla="*/ 224542 h 1074014"/>
                <a:gd name="connsiteX72" fmla="*/ 1076720 w 1379716"/>
                <a:gd name="connsiteY72" fmla="*/ 175846 h 1074014"/>
                <a:gd name="connsiteX73" fmla="*/ 1057783 w 1379716"/>
                <a:gd name="connsiteY73" fmla="*/ 129856 h 1074014"/>
                <a:gd name="connsiteX74" fmla="*/ 1028024 w 1379716"/>
                <a:gd name="connsiteY74" fmla="*/ 67633 h 1074014"/>
                <a:gd name="connsiteX75" fmla="*/ 1011792 w 1379716"/>
                <a:gd name="connsiteY75" fmla="*/ 81160 h 1074014"/>
                <a:gd name="connsiteX76" fmla="*/ 1017203 w 1379716"/>
                <a:gd name="connsiteY76" fmla="*/ 119034 h 1074014"/>
                <a:gd name="connsiteX77" fmla="*/ 1025319 w 1379716"/>
                <a:gd name="connsiteY77" fmla="*/ 148793 h 1074014"/>
                <a:gd name="connsiteX78" fmla="*/ 1025319 w 1379716"/>
                <a:gd name="connsiteY78" fmla="*/ 165025 h 1074014"/>
                <a:gd name="connsiteX79" fmla="*/ 995560 w 1379716"/>
                <a:gd name="connsiteY79" fmla="*/ 143382 h 1074014"/>
                <a:gd name="connsiteX80" fmla="*/ 990149 w 1379716"/>
                <a:gd name="connsiteY80" fmla="*/ 110918 h 1074014"/>
                <a:gd name="connsiteX81" fmla="*/ 987444 w 1379716"/>
                <a:gd name="connsiteY81" fmla="*/ 83865 h 1074014"/>
                <a:gd name="connsiteX82" fmla="*/ 1006381 w 1379716"/>
                <a:gd name="connsiteY82" fmla="*/ 54106 h 1074014"/>
                <a:gd name="connsiteX83" fmla="*/ 1025319 w 1379716"/>
                <a:gd name="connsiteY83" fmla="*/ 13527 h 1074014"/>
                <a:gd name="connsiteX84" fmla="*/ 968507 w 1379716"/>
                <a:gd name="connsiteY84" fmla="*/ 13527 h 1074014"/>
                <a:gd name="connsiteX85" fmla="*/ 941454 w 1379716"/>
                <a:gd name="connsiteY85" fmla="*/ 0 h 1074014"/>
                <a:gd name="connsiteX86" fmla="*/ 917106 w 1379716"/>
                <a:gd name="connsiteY86" fmla="*/ 18937 h 1074014"/>
                <a:gd name="connsiteX87" fmla="*/ 911695 w 1379716"/>
                <a:gd name="connsiteY87" fmla="*/ 97392 h 1074014"/>
                <a:gd name="connsiteX88" fmla="*/ 862999 w 1379716"/>
                <a:gd name="connsiteY88" fmla="*/ 81160 h 1074014"/>
                <a:gd name="connsiteX89" fmla="*/ 465316 w 1379716"/>
                <a:gd name="connsiteY89" fmla="*/ 119034 h 1074014"/>
                <a:gd name="connsiteX90" fmla="*/ 392273 w 1379716"/>
                <a:gd name="connsiteY90" fmla="*/ 91981 h 1074014"/>
                <a:gd name="connsiteX91" fmla="*/ 0 w 1379716"/>
                <a:gd name="connsiteY91" fmla="*/ 183962 h 1074014"/>
                <a:gd name="connsiteX0" fmla="*/ 0 w 1379716"/>
                <a:gd name="connsiteY0" fmla="*/ 184734 h 1074786"/>
                <a:gd name="connsiteX1" fmla="*/ 27054 w 1379716"/>
                <a:gd name="connsiteY1" fmla="*/ 303768 h 1074786"/>
                <a:gd name="connsiteX2" fmla="*/ 48696 w 1379716"/>
                <a:gd name="connsiteY2" fmla="*/ 295652 h 1074786"/>
                <a:gd name="connsiteX3" fmla="*/ 64928 w 1379716"/>
                <a:gd name="connsiteY3" fmla="*/ 279420 h 1074786"/>
                <a:gd name="connsiteX4" fmla="*/ 70339 w 1379716"/>
                <a:gd name="connsiteY4" fmla="*/ 246957 h 1074786"/>
                <a:gd name="connsiteX5" fmla="*/ 105508 w 1379716"/>
                <a:gd name="connsiteY5" fmla="*/ 246957 h 1074786"/>
                <a:gd name="connsiteX6" fmla="*/ 135267 w 1379716"/>
                <a:gd name="connsiteY6" fmla="*/ 265894 h 1074786"/>
                <a:gd name="connsiteX7" fmla="*/ 208310 w 1379716"/>
                <a:gd name="connsiteY7" fmla="*/ 238841 h 1074786"/>
                <a:gd name="connsiteX8" fmla="*/ 257006 w 1379716"/>
                <a:gd name="connsiteY8" fmla="*/ 257778 h 1074786"/>
                <a:gd name="connsiteX9" fmla="*/ 281354 w 1379716"/>
                <a:gd name="connsiteY9" fmla="*/ 257778 h 1074786"/>
                <a:gd name="connsiteX10" fmla="*/ 327345 w 1379716"/>
                <a:gd name="connsiteY10" fmla="*/ 244251 h 1074786"/>
                <a:gd name="connsiteX11" fmla="*/ 348987 w 1379716"/>
                <a:gd name="connsiteY11" fmla="*/ 268599 h 1074786"/>
                <a:gd name="connsiteX12" fmla="*/ 351693 w 1379716"/>
                <a:gd name="connsiteY12" fmla="*/ 292947 h 1074786"/>
                <a:gd name="connsiteX13" fmla="*/ 373335 w 1379716"/>
                <a:gd name="connsiteY13" fmla="*/ 298358 h 1074786"/>
                <a:gd name="connsiteX14" fmla="*/ 416621 w 1379716"/>
                <a:gd name="connsiteY14" fmla="*/ 338938 h 1074786"/>
                <a:gd name="connsiteX15" fmla="*/ 435558 w 1379716"/>
                <a:gd name="connsiteY15" fmla="*/ 320000 h 1074786"/>
                <a:gd name="connsiteX16" fmla="*/ 478843 w 1379716"/>
                <a:gd name="connsiteY16" fmla="*/ 322706 h 1074786"/>
                <a:gd name="connsiteX17" fmla="*/ 541065 w 1379716"/>
                <a:gd name="connsiteY17" fmla="*/ 279420 h 1074786"/>
                <a:gd name="connsiteX18" fmla="*/ 554592 w 1379716"/>
                <a:gd name="connsiteY18" fmla="*/ 246957 h 1074786"/>
                <a:gd name="connsiteX19" fmla="*/ 578940 w 1379716"/>
                <a:gd name="connsiteY19" fmla="*/ 228019 h 1074786"/>
                <a:gd name="connsiteX20" fmla="*/ 646573 w 1379716"/>
                <a:gd name="connsiteY20" fmla="*/ 238841 h 1074786"/>
                <a:gd name="connsiteX21" fmla="*/ 692564 w 1379716"/>
                <a:gd name="connsiteY21" fmla="*/ 265894 h 1074786"/>
                <a:gd name="connsiteX22" fmla="*/ 711501 w 1379716"/>
                <a:gd name="connsiteY22" fmla="*/ 325411 h 1074786"/>
                <a:gd name="connsiteX23" fmla="*/ 825125 w 1379716"/>
                <a:gd name="connsiteY23" fmla="*/ 376812 h 1074786"/>
                <a:gd name="connsiteX24" fmla="*/ 854883 w 1379716"/>
                <a:gd name="connsiteY24" fmla="*/ 436329 h 1074786"/>
                <a:gd name="connsiteX25" fmla="*/ 862999 w 1379716"/>
                <a:gd name="connsiteY25" fmla="*/ 568890 h 1074786"/>
                <a:gd name="connsiteX26" fmla="*/ 887347 w 1379716"/>
                <a:gd name="connsiteY26" fmla="*/ 612175 h 1074786"/>
                <a:gd name="connsiteX27" fmla="*/ 906284 w 1379716"/>
                <a:gd name="connsiteY27" fmla="*/ 593238 h 1074786"/>
                <a:gd name="connsiteX28" fmla="*/ 933338 w 1379716"/>
                <a:gd name="connsiteY28" fmla="*/ 625702 h 1074786"/>
                <a:gd name="connsiteX29" fmla="*/ 919811 w 1379716"/>
                <a:gd name="connsiteY29" fmla="*/ 663577 h 1074786"/>
                <a:gd name="connsiteX30" fmla="*/ 919811 w 1379716"/>
                <a:gd name="connsiteY30" fmla="*/ 685219 h 1074786"/>
                <a:gd name="connsiteX31" fmla="*/ 1009087 w 1379716"/>
                <a:gd name="connsiteY31" fmla="*/ 774495 h 1074786"/>
                <a:gd name="connsiteX32" fmla="*/ 1022613 w 1379716"/>
                <a:gd name="connsiteY32" fmla="*/ 755558 h 1074786"/>
                <a:gd name="connsiteX33" fmla="*/ 1030729 w 1379716"/>
                <a:gd name="connsiteY33" fmla="*/ 755558 h 1074786"/>
                <a:gd name="connsiteX34" fmla="*/ 1038845 w 1379716"/>
                <a:gd name="connsiteY34" fmla="*/ 788022 h 1074786"/>
                <a:gd name="connsiteX35" fmla="*/ 1068604 w 1379716"/>
                <a:gd name="connsiteY35" fmla="*/ 820486 h 1074786"/>
                <a:gd name="connsiteX36" fmla="*/ 1068604 w 1379716"/>
                <a:gd name="connsiteY36" fmla="*/ 844833 h 1074786"/>
                <a:gd name="connsiteX37" fmla="*/ 1106478 w 1379716"/>
                <a:gd name="connsiteY37" fmla="*/ 882708 h 1074786"/>
                <a:gd name="connsiteX38" fmla="*/ 1120005 w 1379716"/>
                <a:gd name="connsiteY38" fmla="*/ 923288 h 1074786"/>
                <a:gd name="connsiteX39" fmla="*/ 1152469 w 1379716"/>
                <a:gd name="connsiteY39" fmla="*/ 944930 h 1074786"/>
                <a:gd name="connsiteX40" fmla="*/ 1176817 w 1379716"/>
                <a:gd name="connsiteY40" fmla="*/ 942225 h 1074786"/>
                <a:gd name="connsiteX41" fmla="*/ 1211986 w 1379716"/>
                <a:gd name="connsiteY41" fmla="*/ 999037 h 1074786"/>
                <a:gd name="connsiteX42" fmla="*/ 1241745 w 1379716"/>
                <a:gd name="connsiteY42" fmla="*/ 1015269 h 1074786"/>
                <a:gd name="connsiteX43" fmla="*/ 1260682 w 1379716"/>
                <a:gd name="connsiteY43" fmla="*/ 1031501 h 1074786"/>
                <a:gd name="connsiteX44" fmla="*/ 1266093 w 1379716"/>
                <a:gd name="connsiteY44" fmla="*/ 1039617 h 1074786"/>
                <a:gd name="connsiteX45" fmla="*/ 1252566 w 1379716"/>
                <a:gd name="connsiteY45" fmla="*/ 1047733 h 1074786"/>
                <a:gd name="connsiteX46" fmla="*/ 1247155 w 1379716"/>
                <a:gd name="connsiteY46" fmla="*/ 1055849 h 1074786"/>
                <a:gd name="connsiteX47" fmla="*/ 1268798 w 1379716"/>
                <a:gd name="connsiteY47" fmla="*/ 1074786 h 1074786"/>
                <a:gd name="connsiteX48" fmla="*/ 1282325 w 1379716"/>
                <a:gd name="connsiteY48" fmla="*/ 1069375 h 1074786"/>
                <a:gd name="connsiteX49" fmla="*/ 1298557 w 1379716"/>
                <a:gd name="connsiteY49" fmla="*/ 1053143 h 1074786"/>
                <a:gd name="connsiteX50" fmla="*/ 1314789 w 1379716"/>
                <a:gd name="connsiteY50" fmla="*/ 1034206 h 1074786"/>
                <a:gd name="connsiteX51" fmla="*/ 1341842 w 1379716"/>
                <a:gd name="connsiteY51" fmla="*/ 1039617 h 1074786"/>
                <a:gd name="connsiteX52" fmla="*/ 1349958 w 1379716"/>
                <a:gd name="connsiteY52" fmla="*/ 1015269 h 1074786"/>
                <a:gd name="connsiteX53" fmla="*/ 1363484 w 1379716"/>
                <a:gd name="connsiteY53" fmla="*/ 980100 h 1074786"/>
                <a:gd name="connsiteX54" fmla="*/ 1355368 w 1379716"/>
                <a:gd name="connsiteY54" fmla="*/ 950341 h 1074786"/>
                <a:gd name="connsiteX55" fmla="*/ 1360779 w 1379716"/>
                <a:gd name="connsiteY55" fmla="*/ 925993 h 1074786"/>
                <a:gd name="connsiteX56" fmla="*/ 1368895 w 1379716"/>
                <a:gd name="connsiteY56" fmla="*/ 890824 h 1074786"/>
                <a:gd name="connsiteX57" fmla="*/ 1379716 w 1379716"/>
                <a:gd name="connsiteY57" fmla="*/ 831307 h 1074786"/>
                <a:gd name="connsiteX58" fmla="*/ 1377011 w 1379716"/>
                <a:gd name="connsiteY58" fmla="*/ 752852 h 1074786"/>
                <a:gd name="connsiteX59" fmla="*/ 1352663 w 1379716"/>
                <a:gd name="connsiteY59" fmla="*/ 674398 h 1074786"/>
                <a:gd name="connsiteX60" fmla="*/ 1325610 w 1379716"/>
                <a:gd name="connsiteY60" fmla="*/ 614881 h 1074786"/>
                <a:gd name="connsiteX61" fmla="*/ 1328315 w 1379716"/>
                <a:gd name="connsiteY61" fmla="*/ 604059 h 1074786"/>
                <a:gd name="connsiteX62" fmla="*/ 1306673 w 1379716"/>
                <a:gd name="connsiteY62" fmla="*/ 560774 h 1074786"/>
                <a:gd name="connsiteX63" fmla="*/ 1266093 w 1379716"/>
                <a:gd name="connsiteY63" fmla="*/ 509373 h 1074786"/>
                <a:gd name="connsiteX64" fmla="*/ 1195754 w 1379716"/>
                <a:gd name="connsiteY64" fmla="*/ 403865 h 1074786"/>
                <a:gd name="connsiteX65" fmla="*/ 1184933 w 1379716"/>
                <a:gd name="connsiteY65" fmla="*/ 379517 h 1074786"/>
                <a:gd name="connsiteX66" fmla="*/ 1203870 w 1379716"/>
                <a:gd name="connsiteY66" fmla="*/ 374107 h 1074786"/>
                <a:gd name="connsiteX67" fmla="*/ 1230923 w 1379716"/>
                <a:gd name="connsiteY67" fmla="*/ 393044 h 1074786"/>
                <a:gd name="connsiteX68" fmla="*/ 1257977 w 1379716"/>
                <a:gd name="connsiteY68" fmla="*/ 471499 h 1074786"/>
                <a:gd name="connsiteX69" fmla="*/ 1217397 w 1379716"/>
                <a:gd name="connsiteY69" fmla="*/ 363286 h 1074786"/>
                <a:gd name="connsiteX70" fmla="*/ 1138942 w 1379716"/>
                <a:gd name="connsiteY70" fmla="*/ 287536 h 1074786"/>
                <a:gd name="connsiteX71" fmla="*/ 1117300 w 1379716"/>
                <a:gd name="connsiteY71" fmla="*/ 225314 h 1074786"/>
                <a:gd name="connsiteX72" fmla="*/ 1076720 w 1379716"/>
                <a:gd name="connsiteY72" fmla="*/ 176618 h 1074786"/>
                <a:gd name="connsiteX73" fmla="*/ 1057783 w 1379716"/>
                <a:gd name="connsiteY73" fmla="*/ 130628 h 1074786"/>
                <a:gd name="connsiteX74" fmla="*/ 1028024 w 1379716"/>
                <a:gd name="connsiteY74" fmla="*/ 68405 h 1074786"/>
                <a:gd name="connsiteX75" fmla="*/ 1011792 w 1379716"/>
                <a:gd name="connsiteY75" fmla="*/ 81932 h 1074786"/>
                <a:gd name="connsiteX76" fmla="*/ 1017203 w 1379716"/>
                <a:gd name="connsiteY76" fmla="*/ 119806 h 1074786"/>
                <a:gd name="connsiteX77" fmla="*/ 1025319 w 1379716"/>
                <a:gd name="connsiteY77" fmla="*/ 149565 h 1074786"/>
                <a:gd name="connsiteX78" fmla="*/ 1025319 w 1379716"/>
                <a:gd name="connsiteY78" fmla="*/ 165797 h 1074786"/>
                <a:gd name="connsiteX79" fmla="*/ 995560 w 1379716"/>
                <a:gd name="connsiteY79" fmla="*/ 144154 h 1074786"/>
                <a:gd name="connsiteX80" fmla="*/ 990149 w 1379716"/>
                <a:gd name="connsiteY80" fmla="*/ 111690 h 1074786"/>
                <a:gd name="connsiteX81" fmla="*/ 987444 w 1379716"/>
                <a:gd name="connsiteY81" fmla="*/ 84637 h 1074786"/>
                <a:gd name="connsiteX82" fmla="*/ 1006381 w 1379716"/>
                <a:gd name="connsiteY82" fmla="*/ 54878 h 1074786"/>
                <a:gd name="connsiteX83" fmla="*/ 1022938 w 1379716"/>
                <a:gd name="connsiteY83" fmla="*/ 0 h 1074786"/>
                <a:gd name="connsiteX84" fmla="*/ 968507 w 1379716"/>
                <a:gd name="connsiteY84" fmla="*/ 14299 h 1074786"/>
                <a:gd name="connsiteX85" fmla="*/ 941454 w 1379716"/>
                <a:gd name="connsiteY85" fmla="*/ 772 h 1074786"/>
                <a:gd name="connsiteX86" fmla="*/ 917106 w 1379716"/>
                <a:gd name="connsiteY86" fmla="*/ 19709 h 1074786"/>
                <a:gd name="connsiteX87" fmla="*/ 911695 w 1379716"/>
                <a:gd name="connsiteY87" fmla="*/ 98164 h 1074786"/>
                <a:gd name="connsiteX88" fmla="*/ 862999 w 1379716"/>
                <a:gd name="connsiteY88" fmla="*/ 81932 h 1074786"/>
                <a:gd name="connsiteX89" fmla="*/ 465316 w 1379716"/>
                <a:gd name="connsiteY89" fmla="*/ 119806 h 1074786"/>
                <a:gd name="connsiteX90" fmla="*/ 392273 w 1379716"/>
                <a:gd name="connsiteY90" fmla="*/ 92753 h 1074786"/>
                <a:gd name="connsiteX91" fmla="*/ 0 w 1379716"/>
                <a:gd name="connsiteY91" fmla="*/ 184734 h 1074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379716" h="1074786">
                  <a:moveTo>
                    <a:pt x="0" y="184734"/>
                  </a:moveTo>
                  <a:lnTo>
                    <a:pt x="27054" y="303768"/>
                  </a:lnTo>
                  <a:lnTo>
                    <a:pt x="48696" y="295652"/>
                  </a:lnTo>
                  <a:lnTo>
                    <a:pt x="64928" y="279420"/>
                  </a:lnTo>
                  <a:lnTo>
                    <a:pt x="70339" y="246957"/>
                  </a:lnTo>
                  <a:lnTo>
                    <a:pt x="105508" y="246957"/>
                  </a:lnTo>
                  <a:lnTo>
                    <a:pt x="135267" y="265894"/>
                  </a:lnTo>
                  <a:lnTo>
                    <a:pt x="208310" y="238841"/>
                  </a:lnTo>
                  <a:lnTo>
                    <a:pt x="257006" y="257778"/>
                  </a:lnTo>
                  <a:lnTo>
                    <a:pt x="281354" y="257778"/>
                  </a:lnTo>
                  <a:lnTo>
                    <a:pt x="327345" y="244251"/>
                  </a:lnTo>
                  <a:lnTo>
                    <a:pt x="348987" y="268599"/>
                  </a:lnTo>
                  <a:lnTo>
                    <a:pt x="351693" y="292947"/>
                  </a:lnTo>
                  <a:lnTo>
                    <a:pt x="373335" y="298358"/>
                  </a:lnTo>
                  <a:lnTo>
                    <a:pt x="416621" y="338938"/>
                  </a:lnTo>
                  <a:lnTo>
                    <a:pt x="435558" y="320000"/>
                  </a:lnTo>
                  <a:lnTo>
                    <a:pt x="478843" y="322706"/>
                  </a:lnTo>
                  <a:lnTo>
                    <a:pt x="541065" y="279420"/>
                  </a:lnTo>
                  <a:lnTo>
                    <a:pt x="554592" y="246957"/>
                  </a:lnTo>
                  <a:lnTo>
                    <a:pt x="578940" y="228019"/>
                  </a:lnTo>
                  <a:lnTo>
                    <a:pt x="646573" y="238841"/>
                  </a:lnTo>
                  <a:lnTo>
                    <a:pt x="692564" y="265894"/>
                  </a:lnTo>
                  <a:lnTo>
                    <a:pt x="711501" y="325411"/>
                  </a:lnTo>
                  <a:lnTo>
                    <a:pt x="825125" y="376812"/>
                  </a:lnTo>
                  <a:lnTo>
                    <a:pt x="854883" y="436329"/>
                  </a:lnTo>
                  <a:lnTo>
                    <a:pt x="862999" y="568890"/>
                  </a:lnTo>
                  <a:lnTo>
                    <a:pt x="887347" y="612175"/>
                  </a:lnTo>
                  <a:lnTo>
                    <a:pt x="906284" y="593238"/>
                  </a:lnTo>
                  <a:lnTo>
                    <a:pt x="933338" y="625702"/>
                  </a:lnTo>
                  <a:lnTo>
                    <a:pt x="919811" y="663577"/>
                  </a:lnTo>
                  <a:lnTo>
                    <a:pt x="919811" y="685219"/>
                  </a:lnTo>
                  <a:lnTo>
                    <a:pt x="1009087" y="774495"/>
                  </a:lnTo>
                  <a:lnTo>
                    <a:pt x="1022613" y="755558"/>
                  </a:lnTo>
                  <a:lnTo>
                    <a:pt x="1030729" y="755558"/>
                  </a:lnTo>
                  <a:lnTo>
                    <a:pt x="1038845" y="788022"/>
                  </a:lnTo>
                  <a:lnTo>
                    <a:pt x="1068604" y="820486"/>
                  </a:lnTo>
                  <a:lnTo>
                    <a:pt x="1068604" y="844833"/>
                  </a:lnTo>
                  <a:lnTo>
                    <a:pt x="1106478" y="882708"/>
                  </a:lnTo>
                  <a:lnTo>
                    <a:pt x="1120005" y="923288"/>
                  </a:lnTo>
                  <a:lnTo>
                    <a:pt x="1152469" y="944930"/>
                  </a:lnTo>
                  <a:lnTo>
                    <a:pt x="1176817" y="942225"/>
                  </a:lnTo>
                  <a:lnTo>
                    <a:pt x="1211986" y="999037"/>
                  </a:lnTo>
                  <a:lnTo>
                    <a:pt x="1241745" y="1015269"/>
                  </a:lnTo>
                  <a:lnTo>
                    <a:pt x="1260682" y="1031501"/>
                  </a:lnTo>
                  <a:lnTo>
                    <a:pt x="1266093" y="1039617"/>
                  </a:lnTo>
                  <a:lnTo>
                    <a:pt x="1252566" y="1047733"/>
                  </a:lnTo>
                  <a:lnTo>
                    <a:pt x="1247155" y="1055849"/>
                  </a:lnTo>
                  <a:lnTo>
                    <a:pt x="1268798" y="1074786"/>
                  </a:lnTo>
                  <a:lnTo>
                    <a:pt x="1282325" y="1069375"/>
                  </a:lnTo>
                  <a:lnTo>
                    <a:pt x="1298557" y="1053143"/>
                  </a:lnTo>
                  <a:lnTo>
                    <a:pt x="1314789" y="1034206"/>
                  </a:lnTo>
                  <a:lnTo>
                    <a:pt x="1341842" y="1039617"/>
                  </a:lnTo>
                  <a:lnTo>
                    <a:pt x="1349958" y="1015269"/>
                  </a:lnTo>
                  <a:lnTo>
                    <a:pt x="1363484" y="980100"/>
                  </a:lnTo>
                  <a:lnTo>
                    <a:pt x="1355368" y="950341"/>
                  </a:lnTo>
                  <a:lnTo>
                    <a:pt x="1360779" y="925993"/>
                  </a:lnTo>
                  <a:lnTo>
                    <a:pt x="1368895" y="890824"/>
                  </a:lnTo>
                  <a:lnTo>
                    <a:pt x="1379716" y="831307"/>
                  </a:lnTo>
                  <a:cubicBezTo>
                    <a:pt x="1378814" y="805155"/>
                    <a:pt x="1377913" y="779004"/>
                    <a:pt x="1377011" y="752852"/>
                  </a:cubicBezTo>
                  <a:lnTo>
                    <a:pt x="1352663" y="674398"/>
                  </a:lnTo>
                  <a:lnTo>
                    <a:pt x="1325610" y="614881"/>
                  </a:lnTo>
                  <a:lnTo>
                    <a:pt x="1328315" y="604059"/>
                  </a:lnTo>
                  <a:lnTo>
                    <a:pt x="1306673" y="560774"/>
                  </a:lnTo>
                  <a:lnTo>
                    <a:pt x="1266093" y="509373"/>
                  </a:lnTo>
                  <a:lnTo>
                    <a:pt x="1195754" y="403865"/>
                  </a:lnTo>
                  <a:lnTo>
                    <a:pt x="1184933" y="379517"/>
                  </a:lnTo>
                  <a:lnTo>
                    <a:pt x="1203870" y="374107"/>
                  </a:lnTo>
                  <a:lnTo>
                    <a:pt x="1230923" y="393044"/>
                  </a:lnTo>
                  <a:lnTo>
                    <a:pt x="1257977" y="471499"/>
                  </a:lnTo>
                  <a:lnTo>
                    <a:pt x="1217397" y="363286"/>
                  </a:lnTo>
                  <a:lnTo>
                    <a:pt x="1138942" y="287536"/>
                  </a:lnTo>
                  <a:lnTo>
                    <a:pt x="1117300" y="225314"/>
                  </a:lnTo>
                  <a:lnTo>
                    <a:pt x="1076720" y="176618"/>
                  </a:lnTo>
                  <a:lnTo>
                    <a:pt x="1057783" y="130628"/>
                  </a:lnTo>
                  <a:lnTo>
                    <a:pt x="1028024" y="68405"/>
                  </a:lnTo>
                  <a:lnTo>
                    <a:pt x="1011792" y="81932"/>
                  </a:lnTo>
                  <a:lnTo>
                    <a:pt x="1017203" y="119806"/>
                  </a:lnTo>
                  <a:lnTo>
                    <a:pt x="1025319" y="149565"/>
                  </a:lnTo>
                  <a:lnTo>
                    <a:pt x="1025319" y="165797"/>
                  </a:lnTo>
                  <a:lnTo>
                    <a:pt x="995560" y="144154"/>
                  </a:lnTo>
                  <a:lnTo>
                    <a:pt x="990149" y="111690"/>
                  </a:lnTo>
                  <a:lnTo>
                    <a:pt x="987444" y="84637"/>
                  </a:lnTo>
                  <a:lnTo>
                    <a:pt x="1006381" y="54878"/>
                  </a:lnTo>
                  <a:lnTo>
                    <a:pt x="1022938" y="0"/>
                  </a:lnTo>
                  <a:lnTo>
                    <a:pt x="968507" y="14299"/>
                  </a:lnTo>
                  <a:lnTo>
                    <a:pt x="941454" y="772"/>
                  </a:lnTo>
                  <a:lnTo>
                    <a:pt x="917106" y="19709"/>
                  </a:lnTo>
                  <a:lnTo>
                    <a:pt x="911695" y="98164"/>
                  </a:lnTo>
                  <a:lnTo>
                    <a:pt x="862999" y="81932"/>
                  </a:lnTo>
                  <a:lnTo>
                    <a:pt x="465316" y="119806"/>
                  </a:lnTo>
                  <a:lnTo>
                    <a:pt x="392273" y="92753"/>
                  </a:lnTo>
                  <a:lnTo>
                    <a:pt x="0" y="184734"/>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2" name="Freeform 3081"/>
            <p:cNvSpPr>
              <a:spLocks noChangeAspect="1"/>
            </p:cNvSpPr>
            <p:nvPr/>
          </p:nvSpPr>
          <p:spPr>
            <a:xfrm>
              <a:off x="6869620" y="3395172"/>
              <a:ext cx="1368314" cy="722759"/>
            </a:xfrm>
            <a:custGeom>
              <a:avLst/>
              <a:gdLst>
                <a:gd name="connsiteX0" fmla="*/ 360608 w 1311069"/>
                <a:gd name="connsiteY0" fmla="*/ 293638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6523 w 1311069"/>
                <a:gd name="connsiteY71" fmla="*/ 33485 h 698035"/>
                <a:gd name="connsiteX72" fmla="*/ 360608 w 1311069"/>
                <a:gd name="connsiteY72" fmla="*/ 293638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6523 w 1311069"/>
                <a:gd name="connsiteY71" fmla="*/ 33485 h 698035"/>
                <a:gd name="connsiteX72" fmla="*/ 360608 w 1311069"/>
                <a:gd name="connsiteY72" fmla="*/ 279360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1151761 w 1311069"/>
                <a:gd name="connsiteY71" fmla="*/ 26346 h 698035"/>
                <a:gd name="connsiteX72" fmla="*/ 360608 w 1311069"/>
                <a:gd name="connsiteY72" fmla="*/ 279360 h 698035"/>
                <a:gd name="connsiteX0" fmla="*/ 360608 w 1311069"/>
                <a:gd name="connsiteY0" fmla="*/ 279360 h 698035"/>
                <a:gd name="connsiteX1" fmla="*/ 360608 w 1311069"/>
                <a:gd name="connsiteY1" fmla="*/ 355457 h 698035"/>
                <a:gd name="connsiteX2" fmla="*/ 324547 w 1311069"/>
                <a:gd name="connsiteY2" fmla="*/ 381215 h 698035"/>
                <a:gd name="connsiteX3" fmla="*/ 285911 w 1311069"/>
                <a:gd name="connsiteY3" fmla="*/ 381215 h 698035"/>
                <a:gd name="connsiteX4" fmla="*/ 257577 w 1311069"/>
                <a:gd name="connsiteY4" fmla="*/ 435306 h 698035"/>
                <a:gd name="connsiteX5" fmla="*/ 198334 w 1311069"/>
                <a:gd name="connsiteY5" fmla="*/ 435306 h 698035"/>
                <a:gd name="connsiteX6" fmla="*/ 182880 w 1311069"/>
                <a:gd name="connsiteY6" fmla="*/ 489397 h 698035"/>
                <a:gd name="connsiteX7" fmla="*/ 154546 w 1311069"/>
                <a:gd name="connsiteY7" fmla="*/ 515155 h 698035"/>
                <a:gd name="connsiteX8" fmla="*/ 103031 w 1311069"/>
                <a:gd name="connsiteY8" fmla="*/ 543489 h 698035"/>
                <a:gd name="connsiteX9" fmla="*/ 43788 w 1311069"/>
                <a:gd name="connsiteY9" fmla="*/ 592428 h 698035"/>
                <a:gd name="connsiteX10" fmla="*/ 30909 w 1311069"/>
                <a:gd name="connsiteY10" fmla="*/ 638792 h 698035"/>
                <a:gd name="connsiteX11" fmla="*/ 0 w 1311069"/>
                <a:gd name="connsiteY11" fmla="*/ 664550 h 698035"/>
                <a:gd name="connsiteX12" fmla="*/ 15454 w 1311069"/>
                <a:gd name="connsiteY12" fmla="*/ 698035 h 698035"/>
                <a:gd name="connsiteX13" fmla="*/ 185455 w 1311069"/>
                <a:gd name="connsiteY13" fmla="*/ 664550 h 698035"/>
                <a:gd name="connsiteX14" fmla="*/ 370911 w 1311069"/>
                <a:gd name="connsiteY14" fmla="*/ 569246 h 698035"/>
                <a:gd name="connsiteX15" fmla="*/ 504852 w 1311069"/>
                <a:gd name="connsiteY15" fmla="*/ 558943 h 698035"/>
                <a:gd name="connsiteX16" fmla="*/ 589852 w 1311069"/>
                <a:gd name="connsiteY16" fmla="*/ 600156 h 698035"/>
                <a:gd name="connsiteX17" fmla="*/ 749550 w 1311069"/>
                <a:gd name="connsiteY17" fmla="*/ 546064 h 698035"/>
                <a:gd name="connsiteX18" fmla="*/ 945309 w 1311069"/>
                <a:gd name="connsiteY18" fmla="*/ 677429 h 698035"/>
                <a:gd name="connsiteX19" fmla="*/ 976218 w 1311069"/>
                <a:gd name="connsiteY19" fmla="*/ 651671 h 698035"/>
                <a:gd name="connsiteX20" fmla="*/ 1009703 w 1311069"/>
                <a:gd name="connsiteY20" fmla="*/ 631065 h 698035"/>
                <a:gd name="connsiteX21" fmla="*/ 1050916 w 1311069"/>
                <a:gd name="connsiteY21" fmla="*/ 582125 h 698035"/>
                <a:gd name="connsiteX22" fmla="*/ 1071522 w 1311069"/>
                <a:gd name="connsiteY22" fmla="*/ 530610 h 698035"/>
                <a:gd name="connsiteX23" fmla="*/ 1115310 w 1311069"/>
                <a:gd name="connsiteY23" fmla="*/ 463640 h 698035"/>
                <a:gd name="connsiteX24" fmla="*/ 1151371 w 1311069"/>
                <a:gd name="connsiteY24" fmla="*/ 422427 h 698035"/>
                <a:gd name="connsiteX25" fmla="*/ 1190008 w 1311069"/>
                <a:gd name="connsiteY25" fmla="*/ 412124 h 698035"/>
                <a:gd name="connsiteX26" fmla="*/ 1231220 w 1311069"/>
                <a:gd name="connsiteY26" fmla="*/ 381215 h 698035"/>
                <a:gd name="connsiteX27" fmla="*/ 1238947 w 1311069"/>
                <a:gd name="connsiteY27" fmla="*/ 340002 h 698035"/>
                <a:gd name="connsiteX28" fmla="*/ 1223493 w 1311069"/>
                <a:gd name="connsiteY28" fmla="*/ 337427 h 698035"/>
                <a:gd name="connsiteX29" fmla="*/ 1197735 w 1311069"/>
                <a:gd name="connsiteY29" fmla="*/ 352881 h 698035"/>
                <a:gd name="connsiteX30" fmla="*/ 1184856 w 1311069"/>
                <a:gd name="connsiteY30" fmla="*/ 370912 h 698035"/>
                <a:gd name="connsiteX31" fmla="*/ 1159098 w 1311069"/>
                <a:gd name="connsiteY31" fmla="*/ 378639 h 698035"/>
                <a:gd name="connsiteX32" fmla="*/ 1138492 w 1311069"/>
                <a:gd name="connsiteY32" fmla="*/ 370912 h 698035"/>
                <a:gd name="connsiteX33" fmla="*/ 1133341 w 1311069"/>
                <a:gd name="connsiteY33" fmla="*/ 358033 h 698035"/>
                <a:gd name="connsiteX34" fmla="*/ 1146219 w 1311069"/>
                <a:gd name="connsiteY34" fmla="*/ 350305 h 698035"/>
                <a:gd name="connsiteX35" fmla="*/ 1164250 w 1311069"/>
                <a:gd name="connsiteY35" fmla="*/ 352881 h 698035"/>
                <a:gd name="connsiteX36" fmla="*/ 1177129 w 1311069"/>
                <a:gd name="connsiteY36" fmla="*/ 352881 h 698035"/>
                <a:gd name="connsiteX37" fmla="*/ 1184856 w 1311069"/>
                <a:gd name="connsiteY37" fmla="*/ 332275 h 698035"/>
                <a:gd name="connsiteX38" fmla="*/ 1187432 w 1311069"/>
                <a:gd name="connsiteY38" fmla="*/ 306517 h 698035"/>
                <a:gd name="connsiteX39" fmla="*/ 1169401 w 1311069"/>
                <a:gd name="connsiteY39" fmla="*/ 303941 h 698035"/>
                <a:gd name="connsiteX40" fmla="*/ 1138492 w 1311069"/>
                <a:gd name="connsiteY40" fmla="*/ 301366 h 698035"/>
                <a:gd name="connsiteX41" fmla="*/ 1123037 w 1311069"/>
                <a:gd name="connsiteY41" fmla="*/ 293638 h 698035"/>
                <a:gd name="connsiteX42" fmla="*/ 1135916 w 1311069"/>
                <a:gd name="connsiteY42" fmla="*/ 273032 h 698035"/>
                <a:gd name="connsiteX43" fmla="*/ 1156523 w 1311069"/>
                <a:gd name="connsiteY43" fmla="*/ 273032 h 698035"/>
                <a:gd name="connsiteX44" fmla="*/ 1171977 w 1311069"/>
                <a:gd name="connsiteY44" fmla="*/ 260153 h 698035"/>
                <a:gd name="connsiteX45" fmla="*/ 1195159 w 1311069"/>
                <a:gd name="connsiteY45" fmla="*/ 244699 h 698035"/>
                <a:gd name="connsiteX46" fmla="*/ 1220917 w 1311069"/>
                <a:gd name="connsiteY46" fmla="*/ 262729 h 698035"/>
                <a:gd name="connsiteX47" fmla="*/ 1251826 w 1311069"/>
                <a:gd name="connsiteY47" fmla="*/ 252426 h 698035"/>
                <a:gd name="connsiteX48" fmla="*/ 1269857 w 1311069"/>
                <a:gd name="connsiteY48" fmla="*/ 226668 h 698035"/>
                <a:gd name="connsiteX49" fmla="*/ 1293039 w 1311069"/>
                <a:gd name="connsiteY49" fmla="*/ 190607 h 698035"/>
                <a:gd name="connsiteX50" fmla="*/ 1280160 w 1311069"/>
                <a:gd name="connsiteY50" fmla="*/ 136516 h 698035"/>
                <a:gd name="connsiteX51" fmla="*/ 1256978 w 1311069"/>
                <a:gd name="connsiteY51" fmla="*/ 123637 h 698035"/>
                <a:gd name="connsiteX52" fmla="*/ 1246675 w 1311069"/>
                <a:gd name="connsiteY52" fmla="*/ 149395 h 698035"/>
                <a:gd name="connsiteX53" fmla="*/ 1241523 w 1311069"/>
                <a:gd name="connsiteY53" fmla="*/ 167425 h 698035"/>
                <a:gd name="connsiteX54" fmla="*/ 1200311 w 1311069"/>
                <a:gd name="connsiteY54" fmla="*/ 154547 h 698035"/>
                <a:gd name="connsiteX55" fmla="*/ 1161674 w 1311069"/>
                <a:gd name="connsiteY55" fmla="*/ 162274 h 698035"/>
                <a:gd name="connsiteX56" fmla="*/ 1138492 w 1311069"/>
                <a:gd name="connsiteY56" fmla="*/ 177729 h 698035"/>
                <a:gd name="connsiteX57" fmla="*/ 1128189 w 1311069"/>
                <a:gd name="connsiteY57" fmla="*/ 151971 h 698035"/>
                <a:gd name="connsiteX58" fmla="*/ 1110159 w 1311069"/>
                <a:gd name="connsiteY58" fmla="*/ 123637 h 698035"/>
                <a:gd name="connsiteX59" fmla="*/ 1130765 w 1311069"/>
                <a:gd name="connsiteY59" fmla="*/ 110758 h 698035"/>
                <a:gd name="connsiteX60" fmla="*/ 1159098 w 1311069"/>
                <a:gd name="connsiteY60" fmla="*/ 131365 h 698035"/>
                <a:gd name="connsiteX61" fmla="*/ 1179704 w 1311069"/>
                <a:gd name="connsiteY61" fmla="*/ 121061 h 698035"/>
                <a:gd name="connsiteX62" fmla="*/ 1195159 w 1311069"/>
                <a:gd name="connsiteY62" fmla="*/ 118486 h 698035"/>
                <a:gd name="connsiteX63" fmla="*/ 1220917 w 1311069"/>
                <a:gd name="connsiteY63" fmla="*/ 95304 h 698035"/>
                <a:gd name="connsiteX64" fmla="*/ 1233796 w 1311069"/>
                <a:gd name="connsiteY64" fmla="*/ 95304 h 698035"/>
                <a:gd name="connsiteX65" fmla="*/ 1231220 w 1311069"/>
                <a:gd name="connsiteY65" fmla="*/ 74698 h 698035"/>
                <a:gd name="connsiteX66" fmla="*/ 1215765 w 1311069"/>
                <a:gd name="connsiteY66" fmla="*/ 28334 h 698035"/>
                <a:gd name="connsiteX67" fmla="*/ 1223493 w 1311069"/>
                <a:gd name="connsiteY67" fmla="*/ 25758 h 698035"/>
                <a:gd name="connsiteX68" fmla="*/ 1303342 w 1311069"/>
                <a:gd name="connsiteY68" fmla="*/ 121061 h 698035"/>
                <a:gd name="connsiteX69" fmla="*/ 1311069 w 1311069"/>
                <a:gd name="connsiteY69" fmla="*/ 115910 h 698035"/>
                <a:gd name="connsiteX70" fmla="*/ 1210614 w 1311069"/>
                <a:gd name="connsiteY70" fmla="*/ 0 h 698035"/>
                <a:gd name="connsiteX71" fmla="*/ 935101 w 1311069"/>
                <a:gd name="connsiteY71" fmla="*/ 88218 h 698035"/>
                <a:gd name="connsiteX72" fmla="*/ 360608 w 1311069"/>
                <a:gd name="connsiteY72" fmla="*/ 279360 h 698035"/>
                <a:gd name="connsiteX0" fmla="*/ 372512 w 1322973"/>
                <a:gd name="connsiteY0" fmla="*/ 279360 h 698035"/>
                <a:gd name="connsiteX1" fmla="*/ 372512 w 1322973"/>
                <a:gd name="connsiteY1" fmla="*/ 355457 h 698035"/>
                <a:gd name="connsiteX2" fmla="*/ 336451 w 1322973"/>
                <a:gd name="connsiteY2" fmla="*/ 381215 h 698035"/>
                <a:gd name="connsiteX3" fmla="*/ 297815 w 1322973"/>
                <a:gd name="connsiteY3" fmla="*/ 381215 h 698035"/>
                <a:gd name="connsiteX4" fmla="*/ 269481 w 1322973"/>
                <a:gd name="connsiteY4" fmla="*/ 435306 h 698035"/>
                <a:gd name="connsiteX5" fmla="*/ 210238 w 1322973"/>
                <a:gd name="connsiteY5" fmla="*/ 435306 h 698035"/>
                <a:gd name="connsiteX6" fmla="*/ 194784 w 1322973"/>
                <a:gd name="connsiteY6" fmla="*/ 489397 h 698035"/>
                <a:gd name="connsiteX7" fmla="*/ 166450 w 1322973"/>
                <a:gd name="connsiteY7" fmla="*/ 515155 h 698035"/>
                <a:gd name="connsiteX8" fmla="*/ 114935 w 1322973"/>
                <a:gd name="connsiteY8" fmla="*/ 543489 h 698035"/>
                <a:gd name="connsiteX9" fmla="*/ 55692 w 1322973"/>
                <a:gd name="connsiteY9" fmla="*/ 592428 h 698035"/>
                <a:gd name="connsiteX10" fmla="*/ 42813 w 1322973"/>
                <a:gd name="connsiteY10" fmla="*/ 638792 h 698035"/>
                <a:gd name="connsiteX11" fmla="*/ 0 w 1322973"/>
                <a:gd name="connsiteY11" fmla="*/ 664550 h 698035"/>
                <a:gd name="connsiteX12" fmla="*/ 27358 w 1322973"/>
                <a:gd name="connsiteY12" fmla="*/ 698035 h 698035"/>
                <a:gd name="connsiteX13" fmla="*/ 197359 w 1322973"/>
                <a:gd name="connsiteY13" fmla="*/ 664550 h 698035"/>
                <a:gd name="connsiteX14" fmla="*/ 382815 w 1322973"/>
                <a:gd name="connsiteY14" fmla="*/ 569246 h 698035"/>
                <a:gd name="connsiteX15" fmla="*/ 516756 w 1322973"/>
                <a:gd name="connsiteY15" fmla="*/ 558943 h 698035"/>
                <a:gd name="connsiteX16" fmla="*/ 601756 w 1322973"/>
                <a:gd name="connsiteY16" fmla="*/ 600156 h 698035"/>
                <a:gd name="connsiteX17" fmla="*/ 761454 w 1322973"/>
                <a:gd name="connsiteY17" fmla="*/ 546064 h 698035"/>
                <a:gd name="connsiteX18" fmla="*/ 957213 w 1322973"/>
                <a:gd name="connsiteY18" fmla="*/ 677429 h 698035"/>
                <a:gd name="connsiteX19" fmla="*/ 988122 w 1322973"/>
                <a:gd name="connsiteY19" fmla="*/ 651671 h 698035"/>
                <a:gd name="connsiteX20" fmla="*/ 1021607 w 1322973"/>
                <a:gd name="connsiteY20" fmla="*/ 631065 h 698035"/>
                <a:gd name="connsiteX21" fmla="*/ 1062820 w 1322973"/>
                <a:gd name="connsiteY21" fmla="*/ 582125 h 698035"/>
                <a:gd name="connsiteX22" fmla="*/ 1083426 w 1322973"/>
                <a:gd name="connsiteY22" fmla="*/ 530610 h 698035"/>
                <a:gd name="connsiteX23" fmla="*/ 1127214 w 1322973"/>
                <a:gd name="connsiteY23" fmla="*/ 463640 h 698035"/>
                <a:gd name="connsiteX24" fmla="*/ 1163275 w 1322973"/>
                <a:gd name="connsiteY24" fmla="*/ 422427 h 698035"/>
                <a:gd name="connsiteX25" fmla="*/ 1201912 w 1322973"/>
                <a:gd name="connsiteY25" fmla="*/ 412124 h 698035"/>
                <a:gd name="connsiteX26" fmla="*/ 1243124 w 1322973"/>
                <a:gd name="connsiteY26" fmla="*/ 381215 h 698035"/>
                <a:gd name="connsiteX27" fmla="*/ 1250851 w 1322973"/>
                <a:gd name="connsiteY27" fmla="*/ 340002 h 698035"/>
                <a:gd name="connsiteX28" fmla="*/ 1235397 w 1322973"/>
                <a:gd name="connsiteY28" fmla="*/ 337427 h 698035"/>
                <a:gd name="connsiteX29" fmla="*/ 1209639 w 1322973"/>
                <a:gd name="connsiteY29" fmla="*/ 352881 h 698035"/>
                <a:gd name="connsiteX30" fmla="*/ 1196760 w 1322973"/>
                <a:gd name="connsiteY30" fmla="*/ 370912 h 698035"/>
                <a:gd name="connsiteX31" fmla="*/ 1171002 w 1322973"/>
                <a:gd name="connsiteY31" fmla="*/ 378639 h 698035"/>
                <a:gd name="connsiteX32" fmla="*/ 1150396 w 1322973"/>
                <a:gd name="connsiteY32" fmla="*/ 370912 h 698035"/>
                <a:gd name="connsiteX33" fmla="*/ 1145245 w 1322973"/>
                <a:gd name="connsiteY33" fmla="*/ 358033 h 698035"/>
                <a:gd name="connsiteX34" fmla="*/ 1158123 w 1322973"/>
                <a:gd name="connsiteY34" fmla="*/ 350305 h 698035"/>
                <a:gd name="connsiteX35" fmla="*/ 1176154 w 1322973"/>
                <a:gd name="connsiteY35" fmla="*/ 352881 h 698035"/>
                <a:gd name="connsiteX36" fmla="*/ 1189033 w 1322973"/>
                <a:gd name="connsiteY36" fmla="*/ 352881 h 698035"/>
                <a:gd name="connsiteX37" fmla="*/ 1196760 w 1322973"/>
                <a:gd name="connsiteY37" fmla="*/ 332275 h 698035"/>
                <a:gd name="connsiteX38" fmla="*/ 1199336 w 1322973"/>
                <a:gd name="connsiteY38" fmla="*/ 306517 h 698035"/>
                <a:gd name="connsiteX39" fmla="*/ 1181305 w 1322973"/>
                <a:gd name="connsiteY39" fmla="*/ 303941 h 698035"/>
                <a:gd name="connsiteX40" fmla="*/ 1150396 w 1322973"/>
                <a:gd name="connsiteY40" fmla="*/ 301366 h 698035"/>
                <a:gd name="connsiteX41" fmla="*/ 1134941 w 1322973"/>
                <a:gd name="connsiteY41" fmla="*/ 293638 h 698035"/>
                <a:gd name="connsiteX42" fmla="*/ 1147820 w 1322973"/>
                <a:gd name="connsiteY42" fmla="*/ 273032 h 698035"/>
                <a:gd name="connsiteX43" fmla="*/ 1168427 w 1322973"/>
                <a:gd name="connsiteY43" fmla="*/ 273032 h 698035"/>
                <a:gd name="connsiteX44" fmla="*/ 1183881 w 1322973"/>
                <a:gd name="connsiteY44" fmla="*/ 260153 h 698035"/>
                <a:gd name="connsiteX45" fmla="*/ 1207063 w 1322973"/>
                <a:gd name="connsiteY45" fmla="*/ 244699 h 698035"/>
                <a:gd name="connsiteX46" fmla="*/ 1232821 w 1322973"/>
                <a:gd name="connsiteY46" fmla="*/ 262729 h 698035"/>
                <a:gd name="connsiteX47" fmla="*/ 1263730 w 1322973"/>
                <a:gd name="connsiteY47" fmla="*/ 252426 h 698035"/>
                <a:gd name="connsiteX48" fmla="*/ 1281761 w 1322973"/>
                <a:gd name="connsiteY48" fmla="*/ 226668 h 698035"/>
                <a:gd name="connsiteX49" fmla="*/ 1304943 w 1322973"/>
                <a:gd name="connsiteY49" fmla="*/ 190607 h 698035"/>
                <a:gd name="connsiteX50" fmla="*/ 1292064 w 1322973"/>
                <a:gd name="connsiteY50" fmla="*/ 136516 h 698035"/>
                <a:gd name="connsiteX51" fmla="*/ 1268882 w 1322973"/>
                <a:gd name="connsiteY51" fmla="*/ 123637 h 698035"/>
                <a:gd name="connsiteX52" fmla="*/ 1258579 w 1322973"/>
                <a:gd name="connsiteY52" fmla="*/ 149395 h 698035"/>
                <a:gd name="connsiteX53" fmla="*/ 1253427 w 1322973"/>
                <a:gd name="connsiteY53" fmla="*/ 167425 h 698035"/>
                <a:gd name="connsiteX54" fmla="*/ 1212215 w 1322973"/>
                <a:gd name="connsiteY54" fmla="*/ 154547 h 698035"/>
                <a:gd name="connsiteX55" fmla="*/ 1173578 w 1322973"/>
                <a:gd name="connsiteY55" fmla="*/ 162274 h 698035"/>
                <a:gd name="connsiteX56" fmla="*/ 1150396 w 1322973"/>
                <a:gd name="connsiteY56" fmla="*/ 177729 h 698035"/>
                <a:gd name="connsiteX57" fmla="*/ 1140093 w 1322973"/>
                <a:gd name="connsiteY57" fmla="*/ 151971 h 698035"/>
                <a:gd name="connsiteX58" fmla="*/ 1122063 w 1322973"/>
                <a:gd name="connsiteY58" fmla="*/ 123637 h 698035"/>
                <a:gd name="connsiteX59" fmla="*/ 1142669 w 1322973"/>
                <a:gd name="connsiteY59" fmla="*/ 110758 h 698035"/>
                <a:gd name="connsiteX60" fmla="*/ 1171002 w 1322973"/>
                <a:gd name="connsiteY60" fmla="*/ 131365 h 698035"/>
                <a:gd name="connsiteX61" fmla="*/ 1191608 w 1322973"/>
                <a:gd name="connsiteY61" fmla="*/ 121061 h 698035"/>
                <a:gd name="connsiteX62" fmla="*/ 1207063 w 1322973"/>
                <a:gd name="connsiteY62" fmla="*/ 118486 h 698035"/>
                <a:gd name="connsiteX63" fmla="*/ 1232821 w 1322973"/>
                <a:gd name="connsiteY63" fmla="*/ 95304 h 698035"/>
                <a:gd name="connsiteX64" fmla="*/ 1245700 w 1322973"/>
                <a:gd name="connsiteY64" fmla="*/ 95304 h 698035"/>
                <a:gd name="connsiteX65" fmla="*/ 1243124 w 1322973"/>
                <a:gd name="connsiteY65" fmla="*/ 74698 h 698035"/>
                <a:gd name="connsiteX66" fmla="*/ 1227669 w 1322973"/>
                <a:gd name="connsiteY66" fmla="*/ 28334 h 698035"/>
                <a:gd name="connsiteX67" fmla="*/ 1235397 w 1322973"/>
                <a:gd name="connsiteY67" fmla="*/ 25758 h 698035"/>
                <a:gd name="connsiteX68" fmla="*/ 1315246 w 1322973"/>
                <a:gd name="connsiteY68" fmla="*/ 121061 h 698035"/>
                <a:gd name="connsiteX69" fmla="*/ 1322973 w 1322973"/>
                <a:gd name="connsiteY69" fmla="*/ 115910 h 698035"/>
                <a:gd name="connsiteX70" fmla="*/ 1222518 w 1322973"/>
                <a:gd name="connsiteY70" fmla="*/ 0 h 698035"/>
                <a:gd name="connsiteX71" fmla="*/ 947005 w 1322973"/>
                <a:gd name="connsiteY71" fmla="*/ 88218 h 698035"/>
                <a:gd name="connsiteX72" fmla="*/ 372512 w 1322973"/>
                <a:gd name="connsiteY72" fmla="*/ 279360 h 69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322973" h="698035">
                  <a:moveTo>
                    <a:pt x="372512" y="279360"/>
                  </a:moveTo>
                  <a:lnTo>
                    <a:pt x="372512" y="355457"/>
                  </a:lnTo>
                  <a:lnTo>
                    <a:pt x="336451" y="381215"/>
                  </a:lnTo>
                  <a:lnTo>
                    <a:pt x="297815" y="381215"/>
                  </a:lnTo>
                  <a:lnTo>
                    <a:pt x="269481" y="435306"/>
                  </a:lnTo>
                  <a:lnTo>
                    <a:pt x="210238" y="435306"/>
                  </a:lnTo>
                  <a:lnTo>
                    <a:pt x="194784" y="489397"/>
                  </a:lnTo>
                  <a:lnTo>
                    <a:pt x="166450" y="515155"/>
                  </a:lnTo>
                  <a:lnTo>
                    <a:pt x="114935" y="543489"/>
                  </a:lnTo>
                  <a:lnTo>
                    <a:pt x="55692" y="592428"/>
                  </a:lnTo>
                  <a:lnTo>
                    <a:pt x="42813" y="638792"/>
                  </a:lnTo>
                  <a:lnTo>
                    <a:pt x="0" y="664550"/>
                  </a:lnTo>
                  <a:lnTo>
                    <a:pt x="27358" y="698035"/>
                  </a:lnTo>
                  <a:lnTo>
                    <a:pt x="197359" y="664550"/>
                  </a:lnTo>
                  <a:lnTo>
                    <a:pt x="382815" y="569246"/>
                  </a:lnTo>
                  <a:lnTo>
                    <a:pt x="516756" y="558943"/>
                  </a:lnTo>
                  <a:lnTo>
                    <a:pt x="601756" y="600156"/>
                  </a:lnTo>
                  <a:lnTo>
                    <a:pt x="761454" y="546064"/>
                  </a:lnTo>
                  <a:lnTo>
                    <a:pt x="957213" y="677429"/>
                  </a:lnTo>
                  <a:lnTo>
                    <a:pt x="988122" y="651671"/>
                  </a:lnTo>
                  <a:lnTo>
                    <a:pt x="1021607" y="631065"/>
                  </a:lnTo>
                  <a:lnTo>
                    <a:pt x="1062820" y="582125"/>
                  </a:lnTo>
                  <a:lnTo>
                    <a:pt x="1083426" y="530610"/>
                  </a:lnTo>
                  <a:lnTo>
                    <a:pt x="1127214" y="463640"/>
                  </a:lnTo>
                  <a:lnTo>
                    <a:pt x="1163275" y="422427"/>
                  </a:lnTo>
                  <a:lnTo>
                    <a:pt x="1201912" y="412124"/>
                  </a:lnTo>
                  <a:lnTo>
                    <a:pt x="1243124" y="381215"/>
                  </a:lnTo>
                  <a:lnTo>
                    <a:pt x="1250851" y="340002"/>
                  </a:lnTo>
                  <a:lnTo>
                    <a:pt x="1235397" y="337427"/>
                  </a:lnTo>
                  <a:lnTo>
                    <a:pt x="1209639" y="352881"/>
                  </a:lnTo>
                  <a:lnTo>
                    <a:pt x="1196760" y="370912"/>
                  </a:lnTo>
                  <a:lnTo>
                    <a:pt x="1171002" y="378639"/>
                  </a:lnTo>
                  <a:lnTo>
                    <a:pt x="1150396" y="370912"/>
                  </a:lnTo>
                  <a:lnTo>
                    <a:pt x="1145245" y="358033"/>
                  </a:lnTo>
                  <a:lnTo>
                    <a:pt x="1158123" y="350305"/>
                  </a:lnTo>
                  <a:lnTo>
                    <a:pt x="1176154" y="352881"/>
                  </a:lnTo>
                  <a:lnTo>
                    <a:pt x="1189033" y="352881"/>
                  </a:lnTo>
                  <a:lnTo>
                    <a:pt x="1196760" y="332275"/>
                  </a:lnTo>
                  <a:lnTo>
                    <a:pt x="1199336" y="306517"/>
                  </a:lnTo>
                  <a:lnTo>
                    <a:pt x="1181305" y="303941"/>
                  </a:lnTo>
                  <a:lnTo>
                    <a:pt x="1150396" y="301366"/>
                  </a:lnTo>
                  <a:lnTo>
                    <a:pt x="1134941" y="293638"/>
                  </a:lnTo>
                  <a:lnTo>
                    <a:pt x="1147820" y="273032"/>
                  </a:lnTo>
                  <a:lnTo>
                    <a:pt x="1168427" y="273032"/>
                  </a:lnTo>
                  <a:lnTo>
                    <a:pt x="1183881" y="260153"/>
                  </a:lnTo>
                  <a:lnTo>
                    <a:pt x="1207063" y="244699"/>
                  </a:lnTo>
                  <a:lnTo>
                    <a:pt x="1232821" y="262729"/>
                  </a:lnTo>
                  <a:lnTo>
                    <a:pt x="1263730" y="252426"/>
                  </a:lnTo>
                  <a:lnTo>
                    <a:pt x="1281761" y="226668"/>
                  </a:lnTo>
                  <a:lnTo>
                    <a:pt x="1304943" y="190607"/>
                  </a:lnTo>
                  <a:lnTo>
                    <a:pt x="1292064" y="136516"/>
                  </a:lnTo>
                  <a:lnTo>
                    <a:pt x="1268882" y="123637"/>
                  </a:lnTo>
                  <a:lnTo>
                    <a:pt x="1258579" y="149395"/>
                  </a:lnTo>
                  <a:lnTo>
                    <a:pt x="1253427" y="167425"/>
                  </a:lnTo>
                  <a:lnTo>
                    <a:pt x="1212215" y="154547"/>
                  </a:lnTo>
                  <a:lnTo>
                    <a:pt x="1173578" y="162274"/>
                  </a:lnTo>
                  <a:lnTo>
                    <a:pt x="1150396" y="177729"/>
                  </a:lnTo>
                  <a:lnTo>
                    <a:pt x="1140093" y="151971"/>
                  </a:lnTo>
                  <a:lnTo>
                    <a:pt x="1122063" y="123637"/>
                  </a:lnTo>
                  <a:lnTo>
                    <a:pt x="1142669" y="110758"/>
                  </a:lnTo>
                  <a:lnTo>
                    <a:pt x="1171002" y="131365"/>
                  </a:lnTo>
                  <a:lnTo>
                    <a:pt x="1191608" y="121061"/>
                  </a:lnTo>
                  <a:lnTo>
                    <a:pt x="1207063" y="118486"/>
                  </a:lnTo>
                  <a:lnTo>
                    <a:pt x="1232821" y="95304"/>
                  </a:lnTo>
                  <a:lnTo>
                    <a:pt x="1245700" y="95304"/>
                  </a:lnTo>
                  <a:lnTo>
                    <a:pt x="1243124" y="74698"/>
                  </a:lnTo>
                  <a:lnTo>
                    <a:pt x="1227669" y="28334"/>
                  </a:lnTo>
                  <a:lnTo>
                    <a:pt x="1235397" y="25758"/>
                  </a:lnTo>
                  <a:lnTo>
                    <a:pt x="1315246" y="121061"/>
                  </a:lnTo>
                  <a:lnTo>
                    <a:pt x="1322973" y="115910"/>
                  </a:lnTo>
                  <a:lnTo>
                    <a:pt x="1222518" y="0"/>
                  </a:lnTo>
                  <a:lnTo>
                    <a:pt x="947005" y="88218"/>
                  </a:lnTo>
                  <a:lnTo>
                    <a:pt x="372512" y="279360"/>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3" name="Freeform 3082"/>
            <p:cNvSpPr>
              <a:spLocks noChangeAspect="1"/>
            </p:cNvSpPr>
            <p:nvPr/>
          </p:nvSpPr>
          <p:spPr>
            <a:xfrm>
              <a:off x="8270787" y="1039634"/>
              <a:ext cx="569995" cy="885380"/>
            </a:xfrm>
            <a:custGeom>
              <a:avLst/>
              <a:gdLst>
                <a:gd name="connsiteX0" fmla="*/ 57620 w 541125"/>
                <a:gd name="connsiteY0" fmla="*/ 40084 h 856781"/>
                <a:gd name="connsiteX1" fmla="*/ 45094 w 541125"/>
                <a:gd name="connsiteY1" fmla="*/ 125261 h 856781"/>
                <a:gd name="connsiteX2" fmla="*/ 25053 w 541125"/>
                <a:gd name="connsiteY2" fmla="*/ 195406 h 856781"/>
                <a:gd name="connsiteX3" fmla="*/ 32568 w 541125"/>
                <a:gd name="connsiteY3" fmla="*/ 255531 h 856781"/>
                <a:gd name="connsiteX4" fmla="*/ 35073 w 541125"/>
                <a:gd name="connsiteY4" fmla="*/ 333193 h 856781"/>
                <a:gd name="connsiteX5" fmla="*/ 37579 w 541125"/>
                <a:gd name="connsiteY5" fmla="*/ 393318 h 856781"/>
                <a:gd name="connsiteX6" fmla="*/ 15032 w 541125"/>
                <a:gd name="connsiteY6" fmla="*/ 428391 h 856781"/>
                <a:gd name="connsiteX7" fmla="*/ 27558 w 541125"/>
                <a:gd name="connsiteY7" fmla="*/ 460958 h 856781"/>
                <a:gd name="connsiteX8" fmla="*/ 0 w 541125"/>
                <a:gd name="connsiteY8" fmla="*/ 506052 h 856781"/>
                <a:gd name="connsiteX9" fmla="*/ 135282 w 541125"/>
                <a:gd name="connsiteY9" fmla="*/ 809182 h 856781"/>
                <a:gd name="connsiteX10" fmla="*/ 160334 w 541125"/>
                <a:gd name="connsiteY10" fmla="*/ 844255 h 856781"/>
                <a:gd name="connsiteX11" fmla="*/ 182880 w 541125"/>
                <a:gd name="connsiteY11" fmla="*/ 856781 h 856781"/>
                <a:gd name="connsiteX12" fmla="*/ 202922 w 541125"/>
                <a:gd name="connsiteY12" fmla="*/ 794151 h 856781"/>
                <a:gd name="connsiteX13" fmla="*/ 207933 w 541125"/>
                <a:gd name="connsiteY13" fmla="*/ 761583 h 856781"/>
                <a:gd name="connsiteX14" fmla="*/ 237995 w 541125"/>
                <a:gd name="connsiteY14" fmla="*/ 721500 h 856781"/>
                <a:gd name="connsiteX15" fmla="*/ 225469 w 541125"/>
                <a:gd name="connsiteY15" fmla="*/ 701458 h 856781"/>
                <a:gd name="connsiteX16" fmla="*/ 258037 w 541125"/>
                <a:gd name="connsiteY16" fmla="*/ 673901 h 856781"/>
                <a:gd name="connsiteX17" fmla="*/ 288099 w 541125"/>
                <a:gd name="connsiteY17" fmla="*/ 666385 h 856781"/>
                <a:gd name="connsiteX18" fmla="*/ 293110 w 541125"/>
                <a:gd name="connsiteY18" fmla="*/ 628807 h 856781"/>
                <a:gd name="connsiteX19" fmla="*/ 323172 w 541125"/>
                <a:gd name="connsiteY19" fmla="*/ 606260 h 856781"/>
                <a:gd name="connsiteX20" fmla="*/ 338203 w 541125"/>
                <a:gd name="connsiteY20" fmla="*/ 563672 h 856781"/>
                <a:gd name="connsiteX21" fmla="*/ 328182 w 541125"/>
                <a:gd name="connsiteY21" fmla="*/ 513568 h 856781"/>
                <a:gd name="connsiteX22" fmla="*/ 343214 w 541125"/>
                <a:gd name="connsiteY22" fmla="*/ 498536 h 856781"/>
                <a:gd name="connsiteX23" fmla="*/ 365760 w 541125"/>
                <a:gd name="connsiteY23" fmla="*/ 528599 h 856781"/>
                <a:gd name="connsiteX24" fmla="*/ 385802 w 541125"/>
                <a:gd name="connsiteY24" fmla="*/ 543630 h 856781"/>
                <a:gd name="connsiteX25" fmla="*/ 388307 w 541125"/>
                <a:gd name="connsiteY25" fmla="*/ 493526 h 856781"/>
                <a:gd name="connsiteX26" fmla="*/ 420875 w 541125"/>
                <a:gd name="connsiteY26" fmla="*/ 468474 h 856781"/>
                <a:gd name="connsiteX27" fmla="*/ 430896 w 541125"/>
                <a:gd name="connsiteY27" fmla="*/ 465969 h 856781"/>
                <a:gd name="connsiteX28" fmla="*/ 523588 w 541125"/>
                <a:gd name="connsiteY28" fmla="*/ 368266 h 856781"/>
                <a:gd name="connsiteX29" fmla="*/ 526094 w 541125"/>
                <a:gd name="connsiteY29" fmla="*/ 348224 h 856781"/>
                <a:gd name="connsiteX30" fmla="*/ 541125 w 541125"/>
                <a:gd name="connsiteY30" fmla="*/ 330688 h 856781"/>
                <a:gd name="connsiteX31" fmla="*/ 493526 w 541125"/>
                <a:gd name="connsiteY31" fmla="*/ 285594 h 856781"/>
                <a:gd name="connsiteX32" fmla="*/ 460958 w 541125"/>
                <a:gd name="connsiteY32" fmla="*/ 278078 h 856781"/>
                <a:gd name="connsiteX33" fmla="*/ 443422 w 541125"/>
                <a:gd name="connsiteY33" fmla="*/ 275573 h 856781"/>
                <a:gd name="connsiteX34" fmla="*/ 420875 w 541125"/>
                <a:gd name="connsiteY34" fmla="*/ 265552 h 856781"/>
                <a:gd name="connsiteX35" fmla="*/ 405844 w 541125"/>
                <a:gd name="connsiteY35" fmla="*/ 237995 h 856781"/>
                <a:gd name="connsiteX36" fmla="*/ 393318 w 541125"/>
                <a:gd name="connsiteY36" fmla="*/ 230479 h 856781"/>
                <a:gd name="connsiteX37" fmla="*/ 365760 w 541125"/>
                <a:gd name="connsiteY37" fmla="*/ 237995 h 856781"/>
                <a:gd name="connsiteX38" fmla="*/ 353234 w 541125"/>
                <a:gd name="connsiteY38" fmla="*/ 222964 h 856781"/>
                <a:gd name="connsiteX39" fmla="*/ 315656 w 541125"/>
                <a:gd name="connsiteY39" fmla="*/ 117745 h 856781"/>
                <a:gd name="connsiteX40" fmla="*/ 293110 w 541125"/>
                <a:gd name="connsiteY40" fmla="*/ 87683 h 856781"/>
                <a:gd name="connsiteX41" fmla="*/ 268057 w 541125"/>
                <a:gd name="connsiteY41" fmla="*/ 35073 h 856781"/>
                <a:gd name="connsiteX42" fmla="*/ 248016 w 541125"/>
                <a:gd name="connsiteY42" fmla="*/ 2506 h 856781"/>
                <a:gd name="connsiteX43" fmla="*/ 195407 w 541125"/>
                <a:gd name="connsiteY43" fmla="*/ 0 h 856781"/>
                <a:gd name="connsiteX44" fmla="*/ 165344 w 541125"/>
                <a:gd name="connsiteY44" fmla="*/ 20042 h 856781"/>
                <a:gd name="connsiteX45" fmla="*/ 147808 w 541125"/>
                <a:gd name="connsiteY45" fmla="*/ 42589 h 856781"/>
                <a:gd name="connsiteX46" fmla="*/ 120250 w 541125"/>
                <a:gd name="connsiteY46" fmla="*/ 62631 h 856781"/>
                <a:gd name="connsiteX47" fmla="*/ 107724 w 541125"/>
                <a:gd name="connsiteY47" fmla="*/ 70146 h 856781"/>
                <a:gd name="connsiteX48" fmla="*/ 57620 w 541125"/>
                <a:gd name="connsiteY48" fmla="*/ 40084 h 856781"/>
                <a:gd name="connsiteX0" fmla="*/ 67141 w 550646"/>
                <a:gd name="connsiteY0" fmla="*/ 40084 h 856781"/>
                <a:gd name="connsiteX1" fmla="*/ 54615 w 550646"/>
                <a:gd name="connsiteY1" fmla="*/ 125261 h 856781"/>
                <a:gd name="connsiteX2" fmla="*/ 34574 w 550646"/>
                <a:gd name="connsiteY2" fmla="*/ 195406 h 856781"/>
                <a:gd name="connsiteX3" fmla="*/ 42089 w 550646"/>
                <a:gd name="connsiteY3" fmla="*/ 255531 h 856781"/>
                <a:gd name="connsiteX4" fmla="*/ 44594 w 550646"/>
                <a:gd name="connsiteY4" fmla="*/ 333193 h 856781"/>
                <a:gd name="connsiteX5" fmla="*/ 47100 w 550646"/>
                <a:gd name="connsiteY5" fmla="*/ 393318 h 856781"/>
                <a:gd name="connsiteX6" fmla="*/ 24553 w 550646"/>
                <a:gd name="connsiteY6" fmla="*/ 428391 h 856781"/>
                <a:gd name="connsiteX7" fmla="*/ 37079 w 550646"/>
                <a:gd name="connsiteY7" fmla="*/ 460958 h 856781"/>
                <a:gd name="connsiteX8" fmla="*/ 0 w 550646"/>
                <a:gd name="connsiteY8" fmla="*/ 510821 h 856781"/>
                <a:gd name="connsiteX9" fmla="*/ 144803 w 550646"/>
                <a:gd name="connsiteY9" fmla="*/ 809182 h 856781"/>
                <a:gd name="connsiteX10" fmla="*/ 169855 w 550646"/>
                <a:gd name="connsiteY10" fmla="*/ 844255 h 856781"/>
                <a:gd name="connsiteX11" fmla="*/ 192401 w 550646"/>
                <a:gd name="connsiteY11" fmla="*/ 856781 h 856781"/>
                <a:gd name="connsiteX12" fmla="*/ 212443 w 550646"/>
                <a:gd name="connsiteY12" fmla="*/ 794151 h 856781"/>
                <a:gd name="connsiteX13" fmla="*/ 217454 w 550646"/>
                <a:gd name="connsiteY13" fmla="*/ 761583 h 856781"/>
                <a:gd name="connsiteX14" fmla="*/ 247516 w 550646"/>
                <a:gd name="connsiteY14" fmla="*/ 721500 h 856781"/>
                <a:gd name="connsiteX15" fmla="*/ 234990 w 550646"/>
                <a:gd name="connsiteY15" fmla="*/ 701458 h 856781"/>
                <a:gd name="connsiteX16" fmla="*/ 267558 w 550646"/>
                <a:gd name="connsiteY16" fmla="*/ 673901 h 856781"/>
                <a:gd name="connsiteX17" fmla="*/ 297620 w 550646"/>
                <a:gd name="connsiteY17" fmla="*/ 666385 h 856781"/>
                <a:gd name="connsiteX18" fmla="*/ 302631 w 550646"/>
                <a:gd name="connsiteY18" fmla="*/ 628807 h 856781"/>
                <a:gd name="connsiteX19" fmla="*/ 332693 w 550646"/>
                <a:gd name="connsiteY19" fmla="*/ 606260 h 856781"/>
                <a:gd name="connsiteX20" fmla="*/ 347724 w 550646"/>
                <a:gd name="connsiteY20" fmla="*/ 563672 h 856781"/>
                <a:gd name="connsiteX21" fmla="*/ 337703 w 550646"/>
                <a:gd name="connsiteY21" fmla="*/ 513568 h 856781"/>
                <a:gd name="connsiteX22" fmla="*/ 352735 w 550646"/>
                <a:gd name="connsiteY22" fmla="*/ 498536 h 856781"/>
                <a:gd name="connsiteX23" fmla="*/ 375281 w 550646"/>
                <a:gd name="connsiteY23" fmla="*/ 528599 h 856781"/>
                <a:gd name="connsiteX24" fmla="*/ 395323 w 550646"/>
                <a:gd name="connsiteY24" fmla="*/ 543630 h 856781"/>
                <a:gd name="connsiteX25" fmla="*/ 397828 w 550646"/>
                <a:gd name="connsiteY25" fmla="*/ 493526 h 856781"/>
                <a:gd name="connsiteX26" fmla="*/ 430396 w 550646"/>
                <a:gd name="connsiteY26" fmla="*/ 468474 h 856781"/>
                <a:gd name="connsiteX27" fmla="*/ 440417 w 550646"/>
                <a:gd name="connsiteY27" fmla="*/ 465969 h 856781"/>
                <a:gd name="connsiteX28" fmla="*/ 533109 w 550646"/>
                <a:gd name="connsiteY28" fmla="*/ 368266 h 856781"/>
                <a:gd name="connsiteX29" fmla="*/ 535615 w 550646"/>
                <a:gd name="connsiteY29" fmla="*/ 348224 h 856781"/>
                <a:gd name="connsiteX30" fmla="*/ 550646 w 550646"/>
                <a:gd name="connsiteY30" fmla="*/ 330688 h 856781"/>
                <a:gd name="connsiteX31" fmla="*/ 503047 w 550646"/>
                <a:gd name="connsiteY31" fmla="*/ 285594 h 856781"/>
                <a:gd name="connsiteX32" fmla="*/ 470479 w 550646"/>
                <a:gd name="connsiteY32" fmla="*/ 278078 h 856781"/>
                <a:gd name="connsiteX33" fmla="*/ 452943 w 550646"/>
                <a:gd name="connsiteY33" fmla="*/ 275573 h 856781"/>
                <a:gd name="connsiteX34" fmla="*/ 430396 w 550646"/>
                <a:gd name="connsiteY34" fmla="*/ 265552 h 856781"/>
                <a:gd name="connsiteX35" fmla="*/ 415365 w 550646"/>
                <a:gd name="connsiteY35" fmla="*/ 237995 h 856781"/>
                <a:gd name="connsiteX36" fmla="*/ 402839 w 550646"/>
                <a:gd name="connsiteY36" fmla="*/ 230479 h 856781"/>
                <a:gd name="connsiteX37" fmla="*/ 375281 w 550646"/>
                <a:gd name="connsiteY37" fmla="*/ 237995 h 856781"/>
                <a:gd name="connsiteX38" fmla="*/ 362755 w 550646"/>
                <a:gd name="connsiteY38" fmla="*/ 222964 h 856781"/>
                <a:gd name="connsiteX39" fmla="*/ 325177 w 550646"/>
                <a:gd name="connsiteY39" fmla="*/ 117745 h 856781"/>
                <a:gd name="connsiteX40" fmla="*/ 302631 w 550646"/>
                <a:gd name="connsiteY40" fmla="*/ 87683 h 856781"/>
                <a:gd name="connsiteX41" fmla="*/ 277578 w 550646"/>
                <a:gd name="connsiteY41" fmla="*/ 35073 h 856781"/>
                <a:gd name="connsiteX42" fmla="*/ 257537 w 550646"/>
                <a:gd name="connsiteY42" fmla="*/ 2506 h 856781"/>
                <a:gd name="connsiteX43" fmla="*/ 204928 w 550646"/>
                <a:gd name="connsiteY43" fmla="*/ 0 h 856781"/>
                <a:gd name="connsiteX44" fmla="*/ 174865 w 550646"/>
                <a:gd name="connsiteY44" fmla="*/ 20042 h 856781"/>
                <a:gd name="connsiteX45" fmla="*/ 157329 w 550646"/>
                <a:gd name="connsiteY45" fmla="*/ 42589 h 856781"/>
                <a:gd name="connsiteX46" fmla="*/ 129771 w 550646"/>
                <a:gd name="connsiteY46" fmla="*/ 62631 h 856781"/>
                <a:gd name="connsiteX47" fmla="*/ 117245 w 550646"/>
                <a:gd name="connsiteY47" fmla="*/ 70146 h 856781"/>
                <a:gd name="connsiteX48" fmla="*/ 67141 w 550646"/>
                <a:gd name="connsiteY48" fmla="*/ 40084 h 85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50646" h="856781">
                  <a:moveTo>
                    <a:pt x="67141" y="40084"/>
                  </a:moveTo>
                  <a:lnTo>
                    <a:pt x="54615" y="125261"/>
                  </a:lnTo>
                  <a:lnTo>
                    <a:pt x="34574" y="195406"/>
                  </a:lnTo>
                  <a:lnTo>
                    <a:pt x="42089" y="255531"/>
                  </a:lnTo>
                  <a:lnTo>
                    <a:pt x="44594" y="333193"/>
                  </a:lnTo>
                  <a:lnTo>
                    <a:pt x="47100" y="393318"/>
                  </a:lnTo>
                  <a:lnTo>
                    <a:pt x="24553" y="428391"/>
                  </a:lnTo>
                  <a:lnTo>
                    <a:pt x="37079" y="460958"/>
                  </a:lnTo>
                  <a:lnTo>
                    <a:pt x="0" y="510821"/>
                  </a:lnTo>
                  <a:lnTo>
                    <a:pt x="144803" y="809182"/>
                  </a:lnTo>
                  <a:lnTo>
                    <a:pt x="169855" y="844255"/>
                  </a:lnTo>
                  <a:lnTo>
                    <a:pt x="192401" y="856781"/>
                  </a:lnTo>
                  <a:lnTo>
                    <a:pt x="212443" y="794151"/>
                  </a:lnTo>
                  <a:lnTo>
                    <a:pt x="217454" y="761583"/>
                  </a:lnTo>
                  <a:lnTo>
                    <a:pt x="247516" y="721500"/>
                  </a:lnTo>
                  <a:lnTo>
                    <a:pt x="234990" y="701458"/>
                  </a:lnTo>
                  <a:lnTo>
                    <a:pt x="267558" y="673901"/>
                  </a:lnTo>
                  <a:lnTo>
                    <a:pt x="297620" y="666385"/>
                  </a:lnTo>
                  <a:lnTo>
                    <a:pt x="302631" y="628807"/>
                  </a:lnTo>
                  <a:lnTo>
                    <a:pt x="332693" y="606260"/>
                  </a:lnTo>
                  <a:lnTo>
                    <a:pt x="347724" y="563672"/>
                  </a:lnTo>
                  <a:lnTo>
                    <a:pt x="337703" y="513568"/>
                  </a:lnTo>
                  <a:lnTo>
                    <a:pt x="352735" y="498536"/>
                  </a:lnTo>
                  <a:lnTo>
                    <a:pt x="375281" y="528599"/>
                  </a:lnTo>
                  <a:lnTo>
                    <a:pt x="395323" y="543630"/>
                  </a:lnTo>
                  <a:lnTo>
                    <a:pt x="397828" y="493526"/>
                  </a:lnTo>
                  <a:lnTo>
                    <a:pt x="430396" y="468474"/>
                  </a:lnTo>
                  <a:lnTo>
                    <a:pt x="440417" y="465969"/>
                  </a:lnTo>
                  <a:lnTo>
                    <a:pt x="533109" y="368266"/>
                  </a:lnTo>
                  <a:lnTo>
                    <a:pt x="535615" y="348224"/>
                  </a:lnTo>
                  <a:lnTo>
                    <a:pt x="550646" y="330688"/>
                  </a:lnTo>
                  <a:lnTo>
                    <a:pt x="503047" y="285594"/>
                  </a:lnTo>
                  <a:lnTo>
                    <a:pt x="470479" y="278078"/>
                  </a:lnTo>
                  <a:lnTo>
                    <a:pt x="452943" y="275573"/>
                  </a:lnTo>
                  <a:lnTo>
                    <a:pt x="430396" y="265552"/>
                  </a:lnTo>
                  <a:lnTo>
                    <a:pt x="415365" y="237995"/>
                  </a:lnTo>
                  <a:lnTo>
                    <a:pt x="402839" y="230479"/>
                  </a:lnTo>
                  <a:lnTo>
                    <a:pt x="375281" y="237995"/>
                  </a:lnTo>
                  <a:lnTo>
                    <a:pt x="362755" y="222964"/>
                  </a:lnTo>
                  <a:lnTo>
                    <a:pt x="325177" y="117745"/>
                  </a:lnTo>
                  <a:lnTo>
                    <a:pt x="302631" y="87683"/>
                  </a:lnTo>
                  <a:lnTo>
                    <a:pt x="277578" y="35073"/>
                  </a:lnTo>
                  <a:lnTo>
                    <a:pt x="257537" y="2506"/>
                  </a:lnTo>
                  <a:lnTo>
                    <a:pt x="204928" y="0"/>
                  </a:lnTo>
                  <a:lnTo>
                    <a:pt x="174865" y="20042"/>
                  </a:lnTo>
                  <a:lnTo>
                    <a:pt x="157329" y="42589"/>
                  </a:lnTo>
                  <a:lnTo>
                    <a:pt x="129771" y="62631"/>
                  </a:lnTo>
                  <a:lnTo>
                    <a:pt x="117245" y="70146"/>
                  </a:lnTo>
                  <a:lnTo>
                    <a:pt x="67141" y="40084"/>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5" name="Freeform 3084"/>
            <p:cNvSpPr>
              <a:spLocks noChangeAspect="1"/>
            </p:cNvSpPr>
            <p:nvPr/>
          </p:nvSpPr>
          <p:spPr>
            <a:xfrm>
              <a:off x="8214938" y="1565277"/>
              <a:ext cx="256251" cy="530571"/>
            </a:xfrm>
            <a:custGeom>
              <a:avLst/>
              <a:gdLst>
                <a:gd name="connsiteX0" fmla="*/ 45093 w 240499"/>
                <a:gd name="connsiteY0" fmla="*/ 0 h 498536"/>
                <a:gd name="connsiteX1" fmla="*/ 17536 w 240499"/>
                <a:gd name="connsiteY1" fmla="*/ 25052 h 498536"/>
                <a:gd name="connsiteX2" fmla="*/ 27557 w 240499"/>
                <a:gd name="connsiteY2" fmla="*/ 95198 h 498536"/>
                <a:gd name="connsiteX3" fmla="*/ 45093 w 240499"/>
                <a:gd name="connsiteY3" fmla="*/ 120250 h 498536"/>
                <a:gd name="connsiteX4" fmla="*/ 47599 w 240499"/>
                <a:gd name="connsiteY4" fmla="*/ 130271 h 498536"/>
                <a:gd name="connsiteX5" fmla="*/ 47599 w 240499"/>
                <a:gd name="connsiteY5" fmla="*/ 142797 h 498536"/>
                <a:gd name="connsiteX6" fmla="*/ 17536 w 240499"/>
                <a:gd name="connsiteY6" fmla="*/ 187891 h 498536"/>
                <a:gd name="connsiteX7" fmla="*/ 17536 w 240499"/>
                <a:gd name="connsiteY7" fmla="*/ 200417 h 498536"/>
                <a:gd name="connsiteX8" fmla="*/ 20041 w 240499"/>
                <a:gd name="connsiteY8" fmla="*/ 217953 h 498536"/>
                <a:gd name="connsiteX9" fmla="*/ 5010 w 240499"/>
                <a:gd name="connsiteY9" fmla="*/ 255531 h 498536"/>
                <a:gd name="connsiteX10" fmla="*/ 20041 w 240499"/>
                <a:gd name="connsiteY10" fmla="*/ 280583 h 498536"/>
                <a:gd name="connsiteX11" fmla="*/ 5010 w 240499"/>
                <a:gd name="connsiteY11" fmla="*/ 308140 h 498536"/>
                <a:gd name="connsiteX12" fmla="*/ 0 w 240499"/>
                <a:gd name="connsiteY12" fmla="*/ 338203 h 498536"/>
                <a:gd name="connsiteX13" fmla="*/ 25052 w 240499"/>
                <a:gd name="connsiteY13" fmla="*/ 413359 h 498536"/>
                <a:gd name="connsiteX14" fmla="*/ 35073 w 240499"/>
                <a:gd name="connsiteY14" fmla="*/ 438411 h 498536"/>
                <a:gd name="connsiteX15" fmla="*/ 30062 w 240499"/>
                <a:gd name="connsiteY15" fmla="*/ 470979 h 498536"/>
                <a:gd name="connsiteX16" fmla="*/ 47599 w 240499"/>
                <a:gd name="connsiteY16" fmla="*/ 498536 h 498536"/>
                <a:gd name="connsiteX17" fmla="*/ 175364 w 240499"/>
                <a:gd name="connsiteY17" fmla="*/ 453442 h 498536"/>
                <a:gd name="connsiteX18" fmla="*/ 210437 w 240499"/>
                <a:gd name="connsiteY18" fmla="*/ 433401 h 498536"/>
                <a:gd name="connsiteX19" fmla="*/ 240499 w 240499"/>
                <a:gd name="connsiteY19" fmla="*/ 388307 h 498536"/>
                <a:gd name="connsiteX20" fmla="*/ 232984 w 240499"/>
                <a:gd name="connsiteY20" fmla="*/ 348224 h 498536"/>
                <a:gd name="connsiteX21" fmla="*/ 197911 w 240499"/>
                <a:gd name="connsiteY21" fmla="*/ 310646 h 498536"/>
                <a:gd name="connsiteX22" fmla="*/ 187890 w 240499"/>
                <a:gd name="connsiteY22" fmla="*/ 280583 h 498536"/>
                <a:gd name="connsiteX23" fmla="*/ 45093 w 240499"/>
                <a:gd name="connsiteY23" fmla="*/ 0 h 498536"/>
                <a:gd name="connsiteX0" fmla="*/ 45093 w 240499"/>
                <a:gd name="connsiteY0" fmla="*/ 0 h 498536"/>
                <a:gd name="connsiteX1" fmla="*/ 17536 w 240499"/>
                <a:gd name="connsiteY1" fmla="*/ 25052 h 498536"/>
                <a:gd name="connsiteX2" fmla="*/ 27557 w 240499"/>
                <a:gd name="connsiteY2" fmla="*/ 95198 h 498536"/>
                <a:gd name="connsiteX3" fmla="*/ 45093 w 240499"/>
                <a:gd name="connsiteY3" fmla="*/ 120250 h 498536"/>
                <a:gd name="connsiteX4" fmla="*/ 47599 w 240499"/>
                <a:gd name="connsiteY4" fmla="*/ 130271 h 498536"/>
                <a:gd name="connsiteX5" fmla="*/ 47599 w 240499"/>
                <a:gd name="connsiteY5" fmla="*/ 142797 h 498536"/>
                <a:gd name="connsiteX6" fmla="*/ 17536 w 240499"/>
                <a:gd name="connsiteY6" fmla="*/ 187891 h 498536"/>
                <a:gd name="connsiteX7" fmla="*/ 17536 w 240499"/>
                <a:gd name="connsiteY7" fmla="*/ 200417 h 498536"/>
                <a:gd name="connsiteX8" fmla="*/ 20041 w 240499"/>
                <a:gd name="connsiteY8" fmla="*/ 217953 h 498536"/>
                <a:gd name="connsiteX9" fmla="*/ 5010 w 240499"/>
                <a:gd name="connsiteY9" fmla="*/ 255531 h 498536"/>
                <a:gd name="connsiteX10" fmla="*/ 20041 w 240499"/>
                <a:gd name="connsiteY10" fmla="*/ 280583 h 498536"/>
                <a:gd name="connsiteX11" fmla="*/ 5010 w 240499"/>
                <a:gd name="connsiteY11" fmla="*/ 308140 h 498536"/>
                <a:gd name="connsiteX12" fmla="*/ 0 w 240499"/>
                <a:gd name="connsiteY12" fmla="*/ 338203 h 498536"/>
                <a:gd name="connsiteX13" fmla="*/ 25052 w 240499"/>
                <a:gd name="connsiteY13" fmla="*/ 413359 h 498536"/>
                <a:gd name="connsiteX14" fmla="*/ 30062 w 240499"/>
                <a:gd name="connsiteY14" fmla="*/ 470979 h 498536"/>
                <a:gd name="connsiteX15" fmla="*/ 47599 w 240499"/>
                <a:gd name="connsiteY15" fmla="*/ 498536 h 498536"/>
                <a:gd name="connsiteX16" fmla="*/ 175364 w 240499"/>
                <a:gd name="connsiteY16" fmla="*/ 453442 h 498536"/>
                <a:gd name="connsiteX17" fmla="*/ 210437 w 240499"/>
                <a:gd name="connsiteY17" fmla="*/ 433401 h 498536"/>
                <a:gd name="connsiteX18" fmla="*/ 240499 w 240499"/>
                <a:gd name="connsiteY18" fmla="*/ 388307 h 498536"/>
                <a:gd name="connsiteX19" fmla="*/ 232984 w 240499"/>
                <a:gd name="connsiteY19" fmla="*/ 348224 h 498536"/>
                <a:gd name="connsiteX20" fmla="*/ 197911 w 240499"/>
                <a:gd name="connsiteY20" fmla="*/ 310646 h 498536"/>
                <a:gd name="connsiteX21" fmla="*/ 187890 w 240499"/>
                <a:gd name="connsiteY21" fmla="*/ 280583 h 498536"/>
                <a:gd name="connsiteX22" fmla="*/ 45093 w 240499"/>
                <a:gd name="connsiteY22" fmla="*/ 0 h 498536"/>
                <a:gd name="connsiteX0" fmla="*/ 52213 w 247619"/>
                <a:gd name="connsiteY0" fmla="*/ 0 h 498536"/>
                <a:gd name="connsiteX1" fmla="*/ 24656 w 247619"/>
                <a:gd name="connsiteY1" fmla="*/ 25052 h 498536"/>
                <a:gd name="connsiteX2" fmla="*/ 34677 w 247619"/>
                <a:gd name="connsiteY2" fmla="*/ 95198 h 498536"/>
                <a:gd name="connsiteX3" fmla="*/ 52213 w 247619"/>
                <a:gd name="connsiteY3" fmla="*/ 120250 h 498536"/>
                <a:gd name="connsiteX4" fmla="*/ 54719 w 247619"/>
                <a:gd name="connsiteY4" fmla="*/ 130271 h 498536"/>
                <a:gd name="connsiteX5" fmla="*/ 54719 w 247619"/>
                <a:gd name="connsiteY5" fmla="*/ 142797 h 498536"/>
                <a:gd name="connsiteX6" fmla="*/ 24656 w 247619"/>
                <a:gd name="connsiteY6" fmla="*/ 187891 h 498536"/>
                <a:gd name="connsiteX7" fmla="*/ 24656 w 247619"/>
                <a:gd name="connsiteY7" fmla="*/ 200417 h 498536"/>
                <a:gd name="connsiteX8" fmla="*/ 27161 w 247619"/>
                <a:gd name="connsiteY8" fmla="*/ 217953 h 498536"/>
                <a:gd name="connsiteX9" fmla="*/ 12130 w 247619"/>
                <a:gd name="connsiteY9" fmla="*/ 255531 h 498536"/>
                <a:gd name="connsiteX10" fmla="*/ 27161 w 247619"/>
                <a:gd name="connsiteY10" fmla="*/ 280583 h 498536"/>
                <a:gd name="connsiteX11" fmla="*/ 12130 w 247619"/>
                <a:gd name="connsiteY11" fmla="*/ 308140 h 498536"/>
                <a:gd name="connsiteX12" fmla="*/ 0 w 247619"/>
                <a:gd name="connsiteY12" fmla="*/ 340585 h 498536"/>
                <a:gd name="connsiteX13" fmla="*/ 32172 w 247619"/>
                <a:gd name="connsiteY13" fmla="*/ 413359 h 498536"/>
                <a:gd name="connsiteX14" fmla="*/ 37182 w 247619"/>
                <a:gd name="connsiteY14" fmla="*/ 470979 h 498536"/>
                <a:gd name="connsiteX15" fmla="*/ 54719 w 247619"/>
                <a:gd name="connsiteY15" fmla="*/ 498536 h 498536"/>
                <a:gd name="connsiteX16" fmla="*/ 182484 w 247619"/>
                <a:gd name="connsiteY16" fmla="*/ 453442 h 498536"/>
                <a:gd name="connsiteX17" fmla="*/ 217557 w 247619"/>
                <a:gd name="connsiteY17" fmla="*/ 433401 h 498536"/>
                <a:gd name="connsiteX18" fmla="*/ 247619 w 247619"/>
                <a:gd name="connsiteY18" fmla="*/ 388307 h 498536"/>
                <a:gd name="connsiteX19" fmla="*/ 240104 w 247619"/>
                <a:gd name="connsiteY19" fmla="*/ 348224 h 498536"/>
                <a:gd name="connsiteX20" fmla="*/ 205031 w 247619"/>
                <a:gd name="connsiteY20" fmla="*/ 310646 h 498536"/>
                <a:gd name="connsiteX21" fmla="*/ 195010 w 247619"/>
                <a:gd name="connsiteY21" fmla="*/ 280583 h 498536"/>
                <a:gd name="connsiteX22" fmla="*/ 52213 w 247619"/>
                <a:gd name="connsiteY22" fmla="*/ 0 h 498536"/>
                <a:gd name="connsiteX0" fmla="*/ 52213 w 247619"/>
                <a:gd name="connsiteY0" fmla="*/ 0 h 498536"/>
                <a:gd name="connsiteX1" fmla="*/ 24656 w 247619"/>
                <a:gd name="connsiteY1" fmla="*/ 25052 h 498536"/>
                <a:gd name="connsiteX2" fmla="*/ 34677 w 247619"/>
                <a:gd name="connsiteY2" fmla="*/ 95198 h 498536"/>
                <a:gd name="connsiteX3" fmla="*/ 52213 w 247619"/>
                <a:gd name="connsiteY3" fmla="*/ 120250 h 498536"/>
                <a:gd name="connsiteX4" fmla="*/ 54719 w 247619"/>
                <a:gd name="connsiteY4" fmla="*/ 130271 h 498536"/>
                <a:gd name="connsiteX5" fmla="*/ 54719 w 247619"/>
                <a:gd name="connsiteY5" fmla="*/ 142797 h 498536"/>
                <a:gd name="connsiteX6" fmla="*/ 24656 w 247619"/>
                <a:gd name="connsiteY6" fmla="*/ 187891 h 498536"/>
                <a:gd name="connsiteX7" fmla="*/ 24656 w 247619"/>
                <a:gd name="connsiteY7" fmla="*/ 200417 h 498536"/>
                <a:gd name="connsiteX8" fmla="*/ 27161 w 247619"/>
                <a:gd name="connsiteY8" fmla="*/ 217953 h 498536"/>
                <a:gd name="connsiteX9" fmla="*/ 12130 w 247619"/>
                <a:gd name="connsiteY9" fmla="*/ 255531 h 498536"/>
                <a:gd name="connsiteX10" fmla="*/ 27161 w 247619"/>
                <a:gd name="connsiteY10" fmla="*/ 280583 h 498536"/>
                <a:gd name="connsiteX11" fmla="*/ 12130 w 247619"/>
                <a:gd name="connsiteY11" fmla="*/ 308140 h 498536"/>
                <a:gd name="connsiteX12" fmla="*/ 0 w 247619"/>
                <a:gd name="connsiteY12" fmla="*/ 340585 h 498536"/>
                <a:gd name="connsiteX13" fmla="*/ 25053 w 247619"/>
                <a:gd name="connsiteY13" fmla="*/ 413359 h 498536"/>
                <a:gd name="connsiteX14" fmla="*/ 37182 w 247619"/>
                <a:gd name="connsiteY14" fmla="*/ 470979 h 498536"/>
                <a:gd name="connsiteX15" fmla="*/ 54719 w 247619"/>
                <a:gd name="connsiteY15" fmla="*/ 498536 h 498536"/>
                <a:gd name="connsiteX16" fmla="*/ 182484 w 247619"/>
                <a:gd name="connsiteY16" fmla="*/ 453442 h 498536"/>
                <a:gd name="connsiteX17" fmla="*/ 217557 w 247619"/>
                <a:gd name="connsiteY17" fmla="*/ 433401 h 498536"/>
                <a:gd name="connsiteX18" fmla="*/ 247619 w 247619"/>
                <a:gd name="connsiteY18" fmla="*/ 388307 h 498536"/>
                <a:gd name="connsiteX19" fmla="*/ 240104 w 247619"/>
                <a:gd name="connsiteY19" fmla="*/ 348224 h 498536"/>
                <a:gd name="connsiteX20" fmla="*/ 205031 w 247619"/>
                <a:gd name="connsiteY20" fmla="*/ 310646 h 498536"/>
                <a:gd name="connsiteX21" fmla="*/ 195010 w 247619"/>
                <a:gd name="connsiteY21" fmla="*/ 280583 h 498536"/>
                <a:gd name="connsiteX22" fmla="*/ 52213 w 247619"/>
                <a:gd name="connsiteY22" fmla="*/ 0 h 498536"/>
                <a:gd name="connsiteX0" fmla="*/ 52213 w 247619"/>
                <a:gd name="connsiteY0" fmla="*/ 0 h 512826"/>
                <a:gd name="connsiteX1" fmla="*/ 24656 w 247619"/>
                <a:gd name="connsiteY1" fmla="*/ 25052 h 512826"/>
                <a:gd name="connsiteX2" fmla="*/ 34677 w 247619"/>
                <a:gd name="connsiteY2" fmla="*/ 95198 h 512826"/>
                <a:gd name="connsiteX3" fmla="*/ 52213 w 247619"/>
                <a:gd name="connsiteY3" fmla="*/ 120250 h 512826"/>
                <a:gd name="connsiteX4" fmla="*/ 54719 w 247619"/>
                <a:gd name="connsiteY4" fmla="*/ 130271 h 512826"/>
                <a:gd name="connsiteX5" fmla="*/ 54719 w 247619"/>
                <a:gd name="connsiteY5" fmla="*/ 142797 h 512826"/>
                <a:gd name="connsiteX6" fmla="*/ 24656 w 247619"/>
                <a:gd name="connsiteY6" fmla="*/ 187891 h 512826"/>
                <a:gd name="connsiteX7" fmla="*/ 24656 w 247619"/>
                <a:gd name="connsiteY7" fmla="*/ 200417 h 512826"/>
                <a:gd name="connsiteX8" fmla="*/ 27161 w 247619"/>
                <a:gd name="connsiteY8" fmla="*/ 217953 h 512826"/>
                <a:gd name="connsiteX9" fmla="*/ 12130 w 247619"/>
                <a:gd name="connsiteY9" fmla="*/ 255531 h 512826"/>
                <a:gd name="connsiteX10" fmla="*/ 27161 w 247619"/>
                <a:gd name="connsiteY10" fmla="*/ 280583 h 512826"/>
                <a:gd name="connsiteX11" fmla="*/ 12130 w 247619"/>
                <a:gd name="connsiteY11" fmla="*/ 308140 h 512826"/>
                <a:gd name="connsiteX12" fmla="*/ 0 w 247619"/>
                <a:gd name="connsiteY12" fmla="*/ 340585 h 512826"/>
                <a:gd name="connsiteX13" fmla="*/ 25053 w 247619"/>
                <a:gd name="connsiteY13" fmla="*/ 413359 h 512826"/>
                <a:gd name="connsiteX14" fmla="*/ 37182 w 247619"/>
                <a:gd name="connsiteY14" fmla="*/ 470979 h 512826"/>
                <a:gd name="connsiteX15" fmla="*/ 54719 w 247619"/>
                <a:gd name="connsiteY15" fmla="*/ 512826 h 512826"/>
                <a:gd name="connsiteX16" fmla="*/ 182484 w 247619"/>
                <a:gd name="connsiteY16" fmla="*/ 453442 h 512826"/>
                <a:gd name="connsiteX17" fmla="*/ 217557 w 247619"/>
                <a:gd name="connsiteY17" fmla="*/ 433401 h 512826"/>
                <a:gd name="connsiteX18" fmla="*/ 247619 w 247619"/>
                <a:gd name="connsiteY18" fmla="*/ 388307 h 512826"/>
                <a:gd name="connsiteX19" fmla="*/ 240104 w 247619"/>
                <a:gd name="connsiteY19" fmla="*/ 348224 h 512826"/>
                <a:gd name="connsiteX20" fmla="*/ 205031 w 247619"/>
                <a:gd name="connsiteY20" fmla="*/ 310646 h 512826"/>
                <a:gd name="connsiteX21" fmla="*/ 195010 w 247619"/>
                <a:gd name="connsiteY21" fmla="*/ 280583 h 512826"/>
                <a:gd name="connsiteX22" fmla="*/ 52213 w 247619"/>
                <a:gd name="connsiteY22" fmla="*/ 0 h 512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47619" h="512826">
                  <a:moveTo>
                    <a:pt x="52213" y="0"/>
                  </a:moveTo>
                  <a:lnTo>
                    <a:pt x="24656" y="25052"/>
                  </a:lnTo>
                  <a:lnTo>
                    <a:pt x="34677" y="95198"/>
                  </a:lnTo>
                  <a:lnTo>
                    <a:pt x="52213" y="120250"/>
                  </a:lnTo>
                  <a:lnTo>
                    <a:pt x="54719" y="130271"/>
                  </a:lnTo>
                  <a:lnTo>
                    <a:pt x="54719" y="142797"/>
                  </a:lnTo>
                  <a:lnTo>
                    <a:pt x="24656" y="187891"/>
                  </a:lnTo>
                  <a:lnTo>
                    <a:pt x="24656" y="200417"/>
                  </a:lnTo>
                  <a:lnTo>
                    <a:pt x="27161" y="217953"/>
                  </a:lnTo>
                  <a:lnTo>
                    <a:pt x="12130" y="255531"/>
                  </a:lnTo>
                  <a:lnTo>
                    <a:pt x="27161" y="280583"/>
                  </a:lnTo>
                  <a:lnTo>
                    <a:pt x="12130" y="308140"/>
                  </a:lnTo>
                  <a:lnTo>
                    <a:pt x="0" y="340585"/>
                  </a:lnTo>
                  <a:lnTo>
                    <a:pt x="25053" y="413359"/>
                  </a:lnTo>
                  <a:lnTo>
                    <a:pt x="37182" y="470979"/>
                  </a:lnTo>
                  <a:lnTo>
                    <a:pt x="54719" y="512826"/>
                  </a:lnTo>
                  <a:lnTo>
                    <a:pt x="182484" y="453442"/>
                  </a:lnTo>
                  <a:lnTo>
                    <a:pt x="217557" y="433401"/>
                  </a:lnTo>
                  <a:lnTo>
                    <a:pt x="247619" y="388307"/>
                  </a:lnTo>
                  <a:lnTo>
                    <a:pt x="240104" y="348224"/>
                  </a:lnTo>
                  <a:lnTo>
                    <a:pt x="205031" y="310646"/>
                  </a:lnTo>
                  <a:lnTo>
                    <a:pt x="195010" y="280583"/>
                  </a:lnTo>
                  <a:lnTo>
                    <a:pt x="52213"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6" name="Freeform 3085"/>
            <p:cNvSpPr>
              <a:spLocks noChangeAspect="1"/>
            </p:cNvSpPr>
            <p:nvPr/>
          </p:nvSpPr>
          <p:spPr>
            <a:xfrm>
              <a:off x="7991539" y="1609628"/>
              <a:ext cx="282533" cy="507575"/>
            </a:xfrm>
            <a:custGeom>
              <a:avLst/>
              <a:gdLst>
                <a:gd name="connsiteX0" fmla="*/ 0 w 273068"/>
                <a:gd name="connsiteY0" fmla="*/ 92692 h 491020"/>
                <a:gd name="connsiteX1" fmla="*/ 32568 w 273068"/>
                <a:gd name="connsiteY1" fmla="*/ 147807 h 491020"/>
                <a:gd name="connsiteX2" fmla="*/ 50105 w 273068"/>
                <a:gd name="connsiteY2" fmla="*/ 215447 h 491020"/>
                <a:gd name="connsiteX3" fmla="*/ 75157 w 273068"/>
                <a:gd name="connsiteY3" fmla="*/ 270562 h 491020"/>
                <a:gd name="connsiteX4" fmla="*/ 102714 w 273068"/>
                <a:gd name="connsiteY4" fmla="*/ 303130 h 491020"/>
                <a:gd name="connsiteX5" fmla="*/ 127766 w 273068"/>
                <a:gd name="connsiteY5" fmla="*/ 373275 h 491020"/>
                <a:gd name="connsiteX6" fmla="*/ 157828 w 273068"/>
                <a:gd name="connsiteY6" fmla="*/ 491020 h 491020"/>
                <a:gd name="connsiteX7" fmla="*/ 270563 w 273068"/>
                <a:gd name="connsiteY7" fmla="*/ 465968 h 491020"/>
                <a:gd name="connsiteX8" fmla="*/ 255531 w 273068"/>
                <a:gd name="connsiteY8" fmla="*/ 428390 h 491020"/>
                <a:gd name="connsiteX9" fmla="*/ 248016 w 273068"/>
                <a:gd name="connsiteY9" fmla="*/ 390812 h 491020"/>
                <a:gd name="connsiteX10" fmla="*/ 217953 w 273068"/>
                <a:gd name="connsiteY10" fmla="*/ 293109 h 491020"/>
                <a:gd name="connsiteX11" fmla="*/ 245511 w 273068"/>
                <a:gd name="connsiteY11" fmla="*/ 232984 h 491020"/>
                <a:gd name="connsiteX12" fmla="*/ 230479 w 273068"/>
                <a:gd name="connsiteY12" fmla="*/ 215447 h 491020"/>
                <a:gd name="connsiteX13" fmla="*/ 245511 w 273068"/>
                <a:gd name="connsiteY13" fmla="*/ 182880 h 491020"/>
                <a:gd name="connsiteX14" fmla="*/ 245511 w 273068"/>
                <a:gd name="connsiteY14" fmla="*/ 137786 h 491020"/>
                <a:gd name="connsiteX15" fmla="*/ 273068 w 273068"/>
                <a:gd name="connsiteY15" fmla="*/ 97703 h 491020"/>
                <a:gd name="connsiteX16" fmla="*/ 255531 w 273068"/>
                <a:gd name="connsiteY16" fmla="*/ 60125 h 491020"/>
                <a:gd name="connsiteX17" fmla="*/ 245511 w 273068"/>
                <a:gd name="connsiteY17" fmla="*/ 0 h 491020"/>
                <a:gd name="connsiteX18" fmla="*/ 205427 w 273068"/>
                <a:gd name="connsiteY18" fmla="*/ 17536 h 491020"/>
                <a:gd name="connsiteX19" fmla="*/ 0 w 273068"/>
                <a:gd name="connsiteY19" fmla="*/ 92692 h 491020"/>
                <a:gd name="connsiteX0" fmla="*/ 0 w 273068"/>
                <a:gd name="connsiteY0" fmla="*/ 92692 h 491020"/>
                <a:gd name="connsiteX1" fmla="*/ 50105 w 273068"/>
                <a:gd name="connsiteY1" fmla="*/ 215447 h 491020"/>
                <a:gd name="connsiteX2" fmla="*/ 75157 w 273068"/>
                <a:gd name="connsiteY2" fmla="*/ 270562 h 491020"/>
                <a:gd name="connsiteX3" fmla="*/ 102714 w 273068"/>
                <a:gd name="connsiteY3" fmla="*/ 303130 h 491020"/>
                <a:gd name="connsiteX4" fmla="*/ 127766 w 273068"/>
                <a:gd name="connsiteY4" fmla="*/ 373275 h 491020"/>
                <a:gd name="connsiteX5" fmla="*/ 157828 w 273068"/>
                <a:gd name="connsiteY5" fmla="*/ 491020 h 491020"/>
                <a:gd name="connsiteX6" fmla="*/ 270563 w 273068"/>
                <a:gd name="connsiteY6" fmla="*/ 465968 h 491020"/>
                <a:gd name="connsiteX7" fmla="*/ 255531 w 273068"/>
                <a:gd name="connsiteY7" fmla="*/ 428390 h 491020"/>
                <a:gd name="connsiteX8" fmla="*/ 248016 w 273068"/>
                <a:gd name="connsiteY8" fmla="*/ 390812 h 491020"/>
                <a:gd name="connsiteX9" fmla="*/ 217953 w 273068"/>
                <a:gd name="connsiteY9" fmla="*/ 293109 h 491020"/>
                <a:gd name="connsiteX10" fmla="*/ 245511 w 273068"/>
                <a:gd name="connsiteY10" fmla="*/ 232984 h 491020"/>
                <a:gd name="connsiteX11" fmla="*/ 230479 w 273068"/>
                <a:gd name="connsiteY11" fmla="*/ 215447 h 491020"/>
                <a:gd name="connsiteX12" fmla="*/ 245511 w 273068"/>
                <a:gd name="connsiteY12" fmla="*/ 182880 h 491020"/>
                <a:gd name="connsiteX13" fmla="*/ 245511 w 273068"/>
                <a:gd name="connsiteY13" fmla="*/ 137786 h 491020"/>
                <a:gd name="connsiteX14" fmla="*/ 273068 w 273068"/>
                <a:gd name="connsiteY14" fmla="*/ 97703 h 491020"/>
                <a:gd name="connsiteX15" fmla="*/ 255531 w 273068"/>
                <a:gd name="connsiteY15" fmla="*/ 60125 h 491020"/>
                <a:gd name="connsiteX16" fmla="*/ 245511 w 273068"/>
                <a:gd name="connsiteY16" fmla="*/ 0 h 491020"/>
                <a:gd name="connsiteX17" fmla="*/ 205427 w 273068"/>
                <a:gd name="connsiteY17" fmla="*/ 17536 h 491020"/>
                <a:gd name="connsiteX18" fmla="*/ 0 w 273068"/>
                <a:gd name="connsiteY18" fmla="*/ 92692 h 491020"/>
                <a:gd name="connsiteX0" fmla="*/ 0 w 273068"/>
                <a:gd name="connsiteY0" fmla="*/ 92692 h 491020"/>
                <a:gd name="connsiteX1" fmla="*/ 50105 w 273068"/>
                <a:gd name="connsiteY1" fmla="*/ 215447 h 491020"/>
                <a:gd name="connsiteX2" fmla="*/ 65631 w 273068"/>
                <a:gd name="connsiteY2" fmla="*/ 268177 h 491020"/>
                <a:gd name="connsiteX3" fmla="*/ 102714 w 273068"/>
                <a:gd name="connsiteY3" fmla="*/ 303130 h 491020"/>
                <a:gd name="connsiteX4" fmla="*/ 127766 w 273068"/>
                <a:gd name="connsiteY4" fmla="*/ 373275 h 491020"/>
                <a:gd name="connsiteX5" fmla="*/ 157828 w 273068"/>
                <a:gd name="connsiteY5" fmla="*/ 491020 h 491020"/>
                <a:gd name="connsiteX6" fmla="*/ 270563 w 273068"/>
                <a:gd name="connsiteY6" fmla="*/ 465968 h 491020"/>
                <a:gd name="connsiteX7" fmla="*/ 255531 w 273068"/>
                <a:gd name="connsiteY7" fmla="*/ 428390 h 491020"/>
                <a:gd name="connsiteX8" fmla="*/ 248016 w 273068"/>
                <a:gd name="connsiteY8" fmla="*/ 390812 h 491020"/>
                <a:gd name="connsiteX9" fmla="*/ 217953 w 273068"/>
                <a:gd name="connsiteY9" fmla="*/ 293109 h 491020"/>
                <a:gd name="connsiteX10" fmla="*/ 245511 w 273068"/>
                <a:gd name="connsiteY10" fmla="*/ 232984 h 491020"/>
                <a:gd name="connsiteX11" fmla="*/ 230479 w 273068"/>
                <a:gd name="connsiteY11" fmla="*/ 215447 h 491020"/>
                <a:gd name="connsiteX12" fmla="*/ 245511 w 273068"/>
                <a:gd name="connsiteY12" fmla="*/ 182880 h 491020"/>
                <a:gd name="connsiteX13" fmla="*/ 245511 w 273068"/>
                <a:gd name="connsiteY13" fmla="*/ 137786 h 491020"/>
                <a:gd name="connsiteX14" fmla="*/ 273068 w 273068"/>
                <a:gd name="connsiteY14" fmla="*/ 97703 h 491020"/>
                <a:gd name="connsiteX15" fmla="*/ 255531 w 273068"/>
                <a:gd name="connsiteY15" fmla="*/ 60125 h 491020"/>
                <a:gd name="connsiteX16" fmla="*/ 245511 w 273068"/>
                <a:gd name="connsiteY16" fmla="*/ 0 h 491020"/>
                <a:gd name="connsiteX17" fmla="*/ 205427 w 273068"/>
                <a:gd name="connsiteY17" fmla="*/ 17536 h 491020"/>
                <a:gd name="connsiteX18" fmla="*/ 0 w 273068"/>
                <a:gd name="connsiteY18" fmla="*/ 92692 h 49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3068" h="491020">
                  <a:moveTo>
                    <a:pt x="0" y="92692"/>
                  </a:moveTo>
                  <a:lnTo>
                    <a:pt x="50105" y="215447"/>
                  </a:lnTo>
                  <a:lnTo>
                    <a:pt x="65631" y="268177"/>
                  </a:lnTo>
                  <a:lnTo>
                    <a:pt x="102714" y="303130"/>
                  </a:lnTo>
                  <a:lnTo>
                    <a:pt x="127766" y="373275"/>
                  </a:lnTo>
                  <a:lnTo>
                    <a:pt x="157828" y="491020"/>
                  </a:lnTo>
                  <a:lnTo>
                    <a:pt x="270563" y="465968"/>
                  </a:lnTo>
                  <a:lnTo>
                    <a:pt x="255531" y="428390"/>
                  </a:lnTo>
                  <a:lnTo>
                    <a:pt x="248016" y="390812"/>
                  </a:lnTo>
                  <a:lnTo>
                    <a:pt x="217953" y="293109"/>
                  </a:lnTo>
                  <a:lnTo>
                    <a:pt x="245511" y="232984"/>
                  </a:lnTo>
                  <a:lnTo>
                    <a:pt x="230479" y="215447"/>
                  </a:lnTo>
                  <a:lnTo>
                    <a:pt x="245511" y="182880"/>
                  </a:lnTo>
                  <a:lnTo>
                    <a:pt x="245511" y="137786"/>
                  </a:lnTo>
                  <a:lnTo>
                    <a:pt x="273068" y="97703"/>
                  </a:lnTo>
                  <a:lnTo>
                    <a:pt x="255531" y="60125"/>
                  </a:lnTo>
                  <a:lnTo>
                    <a:pt x="245511" y="0"/>
                  </a:lnTo>
                  <a:lnTo>
                    <a:pt x="205427" y="17536"/>
                  </a:lnTo>
                  <a:lnTo>
                    <a:pt x="0" y="92692"/>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7" name="Freeform 3086"/>
            <p:cNvSpPr>
              <a:spLocks noChangeAspect="1"/>
            </p:cNvSpPr>
            <p:nvPr/>
          </p:nvSpPr>
          <p:spPr>
            <a:xfrm>
              <a:off x="8157446" y="1969365"/>
              <a:ext cx="540426" cy="300602"/>
            </a:xfrm>
            <a:custGeom>
              <a:avLst/>
              <a:gdLst>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250520 w 523588"/>
                <a:gd name="connsiteY32" fmla="*/ 62630 h 290604"/>
                <a:gd name="connsiteX33" fmla="*/ 115239 w 523588"/>
                <a:gd name="connsiteY33" fmla="*/ 110229 h 290604"/>
                <a:gd name="connsiteX34" fmla="*/ 115239 w 523588"/>
                <a:gd name="connsiteY34" fmla="*/ 122755 h 290604"/>
                <a:gd name="connsiteX35" fmla="*/ 0 w 523588"/>
                <a:gd name="connsiteY35" fmla="*/ 137787 h 290604"/>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115239 w 523588"/>
                <a:gd name="connsiteY32" fmla="*/ 110229 h 290604"/>
                <a:gd name="connsiteX33" fmla="*/ 115239 w 523588"/>
                <a:gd name="connsiteY33" fmla="*/ 122755 h 290604"/>
                <a:gd name="connsiteX34" fmla="*/ 0 w 523588"/>
                <a:gd name="connsiteY34" fmla="*/ 137787 h 290604"/>
                <a:gd name="connsiteX0" fmla="*/ 0 w 523588"/>
                <a:gd name="connsiteY0" fmla="*/ 137787 h 290604"/>
                <a:gd name="connsiteX1" fmla="*/ 5010 w 523588"/>
                <a:gd name="connsiteY1" fmla="*/ 217953 h 290604"/>
                <a:gd name="connsiteX2" fmla="*/ 17536 w 523588"/>
                <a:gd name="connsiteY2" fmla="*/ 250521 h 290604"/>
                <a:gd name="connsiteX3" fmla="*/ 20041 w 523588"/>
                <a:gd name="connsiteY3" fmla="*/ 290604 h 290604"/>
                <a:gd name="connsiteX4" fmla="*/ 303129 w 523588"/>
                <a:gd name="connsiteY4" fmla="*/ 170354 h 290604"/>
                <a:gd name="connsiteX5" fmla="*/ 360749 w 523588"/>
                <a:gd name="connsiteY5" fmla="*/ 237995 h 290604"/>
                <a:gd name="connsiteX6" fmla="*/ 383296 w 523588"/>
                <a:gd name="connsiteY6" fmla="*/ 253026 h 290604"/>
                <a:gd name="connsiteX7" fmla="*/ 383296 w 523588"/>
                <a:gd name="connsiteY7" fmla="*/ 253026 h 290604"/>
                <a:gd name="connsiteX8" fmla="*/ 403338 w 523588"/>
                <a:gd name="connsiteY8" fmla="*/ 210437 h 290604"/>
                <a:gd name="connsiteX9" fmla="*/ 408348 w 523588"/>
                <a:gd name="connsiteY9" fmla="*/ 190396 h 290604"/>
                <a:gd name="connsiteX10" fmla="*/ 428390 w 523588"/>
                <a:gd name="connsiteY10" fmla="*/ 195406 h 290604"/>
                <a:gd name="connsiteX11" fmla="*/ 455947 w 523588"/>
                <a:gd name="connsiteY11" fmla="*/ 202922 h 290604"/>
                <a:gd name="connsiteX12" fmla="*/ 470978 w 523588"/>
                <a:gd name="connsiteY12" fmla="*/ 190396 h 290604"/>
                <a:gd name="connsiteX13" fmla="*/ 478494 w 523588"/>
                <a:gd name="connsiteY13" fmla="*/ 177870 h 290604"/>
                <a:gd name="connsiteX14" fmla="*/ 523588 w 523588"/>
                <a:gd name="connsiteY14" fmla="*/ 140292 h 290604"/>
                <a:gd name="connsiteX15" fmla="*/ 523588 w 523588"/>
                <a:gd name="connsiteY15" fmla="*/ 115240 h 290604"/>
                <a:gd name="connsiteX16" fmla="*/ 503546 w 523588"/>
                <a:gd name="connsiteY16" fmla="*/ 97703 h 290604"/>
                <a:gd name="connsiteX17" fmla="*/ 478494 w 523588"/>
                <a:gd name="connsiteY17" fmla="*/ 87682 h 290604"/>
                <a:gd name="connsiteX18" fmla="*/ 455947 w 523588"/>
                <a:gd name="connsiteY18" fmla="*/ 87682 h 290604"/>
                <a:gd name="connsiteX19" fmla="*/ 465968 w 523588"/>
                <a:gd name="connsiteY19" fmla="*/ 102714 h 290604"/>
                <a:gd name="connsiteX20" fmla="*/ 480999 w 523588"/>
                <a:gd name="connsiteY20" fmla="*/ 120250 h 290604"/>
                <a:gd name="connsiteX21" fmla="*/ 488515 w 523588"/>
                <a:gd name="connsiteY21" fmla="*/ 130271 h 290604"/>
                <a:gd name="connsiteX22" fmla="*/ 478494 w 523588"/>
                <a:gd name="connsiteY22" fmla="*/ 162839 h 290604"/>
                <a:gd name="connsiteX23" fmla="*/ 445926 w 523588"/>
                <a:gd name="connsiteY23" fmla="*/ 170354 h 290604"/>
                <a:gd name="connsiteX24" fmla="*/ 425885 w 523588"/>
                <a:gd name="connsiteY24" fmla="*/ 160333 h 290604"/>
                <a:gd name="connsiteX25" fmla="*/ 408348 w 523588"/>
                <a:gd name="connsiteY25" fmla="*/ 137787 h 290604"/>
                <a:gd name="connsiteX26" fmla="*/ 395822 w 523588"/>
                <a:gd name="connsiteY26" fmla="*/ 117745 h 290604"/>
                <a:gd name="connsiteX27" fmla="*/ 340708 w 523588"/>
                <a:gd name="connsiteY27" fmla="*/ 75156 h 290604"/>
                <a:gd name="connsiteX28" fmla="*/ 343213 w 523588"/>
                <a:gd name="connsiteY28" fmla="*/ 45094 h 290604"/>
                <a:gd name="connsiteX29" fmla="*/ 335697 w 523588"/>
                <a:gd name="connsiteY29" fmla="*/ 22547 h 290604"/>
                <a:gd name="connsiteX30" fmla="*/ 303129 w 523588"/>
                <a:gd name="connsiteY30" fmla="*/ 0 h 290604"/>
                <a:gd name="connsiteX31" fmla="*/ 270562 w 523588"/>
                <a:gd name="connsiteY31" fmla="*/ 37578 h 290604"/>
                <a:gd name="connsiteX32" fmla="*/ 115239 w 523588"/>
                <a:gd name="connsiteY32" fmla="*/ 110229 h 290604"/>
                <a:gd name="connsiteX33" fmla="*/ 98529 w 523588"/>
                <a:gd name="connsiteY33" fmla="*/ 117990 h 290604"/>
                <a:gd name="connsiteX34" fmla="*/ 0 w 523588"/>
                <a:gd name="connsiteY34" fmla="*/ 137787 h 29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23588" h="290604">
                  <a:moveTo>
                    <a:pt x="0" y="137787"/>
                  </a:moveTo>
                  <a:lnTo>
                    <a:pt x="5010" y="217953"/>
                  </a:lnTo>
                  <a:lnTo>
                    <a:pt x="17536" y="250521"/>
                  </a:lnTo>
                  <a:lnTo>
                    <a:pt x="20041" y="290604"/>
                  </a:lnTo>
                  <a:lnTo>
                    <a:pt x="303129" y="170354"/>
                  </a:lnTo>
                  <a:lnTo>
                    <a:pt x="360749" y="237995"/>
                  </a:lnTo>
                  <a:lnTo>
                    <a:pt x="383296" y="253026"/>
                  </a:lnTo>
                  <a:lnTo>
                    <a:pt x="383296" y="253026"/>
                  </a:lnTo>
                  <a:lnTo>
                    <a:pt x="403338" y="210437"/>
                  </a:lnTo>
                  <a:lnTo>
                    <a:pt x="408348" y="190396"/>
                  </a:lnTo>
                  <a:lnTo>
                    <a:pt x="428390" y="195406"/>
                  </a:lnTo>
                  <a:lnTo>
                    <a:pt x="455947" y="202922"/>
                  </a:lnTo>
                  <a:lnTo>
                    <a:pt x="470978" y="190396"/>
                  </a:lnTo>
                  <a:lnTo>
                    <a:pt x="478494" y="177870"/>
                  </a:lnTo>
                  <a:lnTo>
                    <a:pt x="523588" y="140292"/>
                  </a:lnTo>
                  <a:lnTo>
                    <a:pt x="523588" y="115240"/>
                  </a:lnTo>
                  <a:lnTo>
                    <a:pt x="503546" y="97703"/>
                  </a:lnTo>
                  <a:lnTo>
                    <a:pt x="478494" y="87682"/>
                  </a:lnTo>
                  <a:lnTo>
                    <a:pt x="455947" y="87682"/>
                  </a:lnTo>
                  <a:lnTo>
                    <a:pt x="465968" y="102714"/>
                  </a:lnTo>
                  <a:lnTo>
                    <a:pt x="480999" y="120250"/>
                  </a:lnTo>
                  <a:lnTo>
                    <a:pt x="488515" y="130271"/>
                  </a:lnTo>
                  <a:lnTo>
                    <a:pt x="478494" y="162839"/>
                  </a:lnTo>
                  <a:lnTo>
                    <a:pt x="445926" y="170354"/>
                  </a:lnTo>
                  <a:lnTo>
                    <a:pt x="425885" y="160333"/>
                  </a:lnTo>
                  <a:lnTo>
                    <a:pt x="408348" y="137787"/>
                  </a:lnTo>
                  <a:lnTo>
                    <a:pt x="395822" y="117745"/>
                  </a:lnTo>
                  <a:lnTo>
                    <a:pt x="340708" y="75156"/>
                  </a:lnTo>
                  <a:lnTo>
                    <a:pt x="343213" y="45094"/>
                  </a:lnTo>
                  <a:lnTo>
                    <a:pt x="335697" y="22547"/>
                  </a:lnTo>
                  <a:lnTo>
                    <a:pt x="303129" y="0"/>
                  </a:lnTo>
                  <a:lnTo>
                    <a:pt x="270562" y="37578"/>
                  </a:lnTo>
                  <a:lnTo>
                    <a:pt x="115239" y="110229"/>
                  </a:lnTo>
                  <a:lnTo>
                    <a:pt x="98529" y="117990"/>
                  </a:lnTo>
                  <a:lnTo>
                    <a:pt x="0" y="137787"/>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8" name="Freeform 3087"/>
            <p:cNvSpPr>
              <a:spLocks noChangeAspect="1"/>
            </p:cNvSpPr>
            <p:nvPr/>
          </p:nvSpPr>
          <p:spPr>
            <a:xfrm>
              <a:off x="8415339" y="2145127"/>
              <a:ext cx="83775" cy="136339"/>
            </a:xfrm>
            <a:custGeom>
              <a:avLst/>
              <a:gdLst>
                <a:gd name="connsiteX0" fmla="*/ 0 w 71437"/>
                <a:gd name="connsiteY0" fmla="*/ 21431 h 123825"/>
                <a:gd name="connsiteX1" fmla="*/ 26193 w 71437"/>
                <a:gd name="connsiteY1" fmla="*/ 69056 h 123825"/>
                <a:gd name="connsiteX2" fmla="*/ 23812 w 71437"/>
                <a:gd name="connsiteY2" fmla="*/ 95250 h 123825"/>
                <a:gd name="connsiteX3" fmla="*/ 42862 w 71437"/>
                <a:gd name="connsiteY3" fmla="*/ 123825 h 123825"/>
                <a:gd name="connsiteX4" fmla="*/ 66675 w 71437"/>
                <a:gd name="connsiteY4" fmla="*/ 100013 h 123825"/>
                <a:gd name="connsiteX5" fmla="*/ 71437 w 71437"/>
                <a:gd name="connsiteY5" fmla="*/ 76200 h 123825"/>
                <a:gd name="connsiteX6" fmla="*/ 66675 w 71437"/>
                <a:gd name="connsiteY6" fmla="*/ 57150 h 123825"/>
                <a:gd name="connsiteX7" fmla="*/ 71437 w 71437"/>
                <a:gd name="connsiteY7" fmla="*/ 38100 h 123825"/>
                <a:gd name="connsiteX8" fmla="*/ 50006 w 71437"/>
                <a:gd name="connsiteY8" fmla="*/ 0 h 123825"/>
                <a:gd name="connsiteX9" fmla="*/ 0 w 71437"/>
                <a:gd name="connsiteY9" fmla="*/ 21431 h 123825"/>
                <a:gd name="connsiteX0" fmla="*/ 0 w 71437"/>
                <a:gd name="connsiteY0" fmla="*/ 28575 h 130969"/>
                <a:gd name="connsiteX1" fmla="*/ 26193 w 71437"/>
                <a:gd name="connsiteY1" fmla="*/ 76200 h 130969"/>
                <a:gd name="connsiteX2" fmla="*/ 23812 w 71437"/>
                <a:gd name="connsiteY2" fmla="*/ 102394 h 130969"/>
                <a:gd name="connsiteX3" fmla="*/ 42862 w 71437"/>
                <a:gd name="connsiteY3" fmla="*/ 130969 h 130969"/>
                <a:gd name="connsiteX4" fmla="*/ 66675 w 71437"/>
                <a:gd name="connsiteY4" fmla="*/ 107157 h 130969"/>
                <a:gd name="connsiteX5" fmla="*/ 71437 w 71437"/>
                <a:gd name="connsiteY5" fmla="*/ 83344 h 130969"/>
                <a:gd name="connsiteX6" fmla="*/ 66675 w 71437"/>
                <a:gd name="connsiteY6" fmla="*/ 64294 h 130969"/>
                <a:gd name="connsiteX7" fmla="*/ 71437 w 71437"/>
                <a:gd name="connsiteY7" fmla="*/ 45244 h 130969"/>
                <a:gd name="connsiteX8" fmla="*/ 42862 w 71437"/>
                <a:gd name="connsiteY8" fmla="*/ 0 h 130969"/>
                <a:gd name="connsiteX9" fmla="*/ 0 w 71437"/>
                <a:gd name="connsiteY9" fmla="*/ 28575 h 130969"/>
                <a:gd name="connsiteX0" fmla="*/ 0 w 80962"/>
                <a:gd name="connsiteY0" fmla="*/ 26194 h 130969"/>
                <a:gd name="connsiteX1" fmla="*/ 35718 w 80962"/>
                <a:gd name="connsiteY1" fmla="*/ 76200 h 130969"/>
                <a:gd name="connsiteX2" fmla="*/ 33337 w 80962"/>
                <a:gd name="connsiteY2" fmla="*/ 102394 h 130969"/>
                <a:gd name="connsiteX3" fmla="*/ 52387 w 80962"/>
                <a:gd name="connsiteY3" fmla="*/ 130969 h 130969"/>
                <a:gd name="connsiteX4" fmla="*/ 76200 w 80962"/>
                <a:gd name="connsiteY4" fmla="*/ 107157 h 130969"/>
                <a:gd name="connsiteX5" fmla="*/ 80962 w 80962"/>
                <a:gd name="connsiteY5" fmla="*/ 83344 h 130969"/>
                <a:gd name="connsiteX6" fmla="*/ 76200 w 80962"/>
                <a:gd name="connsiteY6" fmla="*/ 64294 h 130969"/>
                <a:gd name="connsiteX7" fmla="*/ 80962 w 80962"/>
                <a:gd name="connsiteY7" fmla="*/ 45244 h 130969"/>
                <a:gd name="connsiteX8" fmla="*/ 52387 w 80962"/>
                <a:gd name="connsiteY8" fmla="*/ 0 h 130969"/>
                <a:gd name="connsiteX9" fmla="*/ 0 w 80962"/>
                <a:gd name="connsiteY9" fmla="*/ 26194 h 130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962" h="130969">
                  <a:moveTo>
                    <a:pt x="0" y="26194"/>
                  </a:moveTo>
                  <a:lnTo>
                    <a:pt x="35718" y="76200"/>
                  </a:lnTo>
                  <a:lnTo>
                    <a:pt x="33337" y="102394"/>
                  </a:lnTo>
                  <a:lnTo>
                    <a:pt x="52387" y="130969"/>
                  </a:lnTo>
                  <a:lnTo>
                    <a:pt x="76200" y="107157"/>
                  </a:lnTo>
                  <a:lnTo>
                    <a:pt x="80962" y="83344"/>
                  </a:lnTo>
                  <a:lnTo>
                    <a:pt x="76200" y="64294"/>
                  </a:lnTo>
                  <a:lnTo>
                    <a:pt x="80962" y="45244"/>
                  </a:lnTo>
                  <a:lnTo>
                    <a:pt x="52387" y="0"/>
                  </a:lnTo>
                  <a:lnTo>
                    <a:pt x="0" y="26194"/>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89" name="Freeform 3088"/>
            <p:cNvSpPr>
              <a:spLocks noChangeAspect="1"/>
            </p:cNvSpPr>
            <p:nvPr/>
          </p:nvSpPr>
          <p:spPr>
            <a:xfrm>
              <a:off x="8182085" y="2173052"/>
              <a:ext cx="284176" cy="249681"/>
            </a:xfrm>
            <a:custGeom>
              <a:avLst/>
              <a:gdLst>
                <a:gd name="connsiteX0" fmla="*/ 0 w 273844"/>
                <a:gd name="connsiteY0" fmla="*/ 85725 h 235743"/>
                <a:gd name="connsiteX1" fmla="*/ 11906 w 273844"/>
                <a:gd name="connsiteY1" fmla="*/ 142875 h 235743"/>
                <a:gd name="connsiteX2" fmla="*/ 64294 w 273844"/>
                <a:gd name="connsiteY2" fmla="*/ 235743 h 235743"/>
                <a:gd name="connsiteX3" fmla="*/ 109538 w 273844"/>
                <a:gd name="connsiteY3" fmla="*/ 214312 h 235743"/>
                <a:gd name="connsiteX4" fmla="*/ 121444 w 273844"/>
                <a:gd name="connsiteY4" fmla="*/ 192881 h 235743"/>
                <a:gd name="connsiteX5" fmla="*/ 145256 w 273844"/>
                <a:gd name="connsiteY5" fmla="*/ 164306 h 235743"/>
                <a:gd name="connsiteX6" fmla="*/ 188119 w 273844"/>
                <a:gd name="connsiteY6" fmla="*/ 161925 h 235743"/>
                <a:gd name="connsiteX7" fmla="*/ 207169 w 273844"/>
                <a:gd name="connsiteY7" fmla="*/ 152400 h 235743"/>
                <a:gd name="connsiteX8" fmla="*/ 216694 w 273844"/>
                <a:gd name="connsiteY8" fmla="*/ 126206 h 235743"/>
                <a:gd name="connsiteX9" fmla="*/ 269081 w 273844"/>
                <a:gd name="connsiteY9" fmla="*/ 111918 h 235743"/>
                <a:gd name="connsiteX10" fmla="*/ 273844 w 273844"/>
                <a:gd name="connsiteY10" fmla="*/ 102393 h 235743"/>
                <a:gd name="connsiteX11" fmla="*/ 259556 w 273844"/>
                <a:gd name="connsiteY11" fmla="*/ 69056 h 235743"/>
                <a:gd name="connsiteX12" fmla="*/ 259556 w 273844"/>
                <a:gd name="connsiteY12" fmla="*/ 30956 h 235743"/>
                <a:gd name="connsiteX13" fmla="*/ 223838 w 273844"/>
                <a:gd name="connsiteY13" fmla="*/ 0 h 235743"/>
                <a:gd name="connsiteX14" fmla="*/ 0 w 273844"/>
                <a:gd name="connsiteY14" fmla="*/ 85725 h 235743"/>
                <a:gd name="connsiteX0" fmla="*/ 0 w 273844"/>
                <a:gd name="connsiteY0" fmla="*/ 92893 h 242911"/>
                <a:gd name="connsiteX1" fmla="*/ 11906 w 273844"/>
                <a:gd name="connsiteY1" fmla="*/ 150043 h 242911"/>
                <a:gd name="connsiteX2" fmla="*/ 64294 w 273844"/>
                <a:gd name="connsiteY2" fmla="*/ 242911 h 242911"/>
                <a:gd name="connsiteX3" fmla="*/ 109538 w 273844"/>
                <a:gd name="connsiteY3" fmla="*/ 221480 h 242911"/>
                <a:gd name="connsiteX4" fmla="*/ 121444 w 273844"/>
                <a:gd name="connsiteY4" fmla="*/ 200049 h 242911"/>
                <a:gd name="connsiteX5" fmla="*/ 145256 w 273844"/>
                <a:gd name="connsiteY5" fmla="*/ 171474 h 242911"/>
                <a:gd name="connsiteX6" fmla="*/ 188119 w 273844"/>
                <a:gd name="connsiteY6" fmla="*/ 169093 h 242911"/>
                <a:gd name="connsiteX7" fmla="*/ 207169 w 273844"/>
                <a:gd name="connsiteY7" fmla="*/ 159568 h 242911"/>
                <a:gd name="connsiteX8" fmla="*/ 216694 w 273844"/>
                <a:gd name="connsiteY8" fmla="*/ 133374 h 242911"/>
                <a:gd name="connsiteX9" fmla="*/ 269081 w 273844"/>
                <a:gd name="connsiteY9" fmla="*/ 119086 h 242911"/>
                <a:gd name="connsiteX10" fmla="*/ 273844 w 273844"/>
                <a:gd name="connsiteY10" fmla="*/ 109561 h 242911"/>
                <a:gd name="connsiteX11" fmla="*/ 259556 w 273844"/>
                <a:gd name="connsiteY11" fmla="*/ 76224 h 242911"/>
                <a:gd name="connsiteX12" fmla="*/ 259556 w 273844"/>
                <a:gd name="connsiteY12" fmla="*/ 38124 h 242911"/>
                <a:gd name="connsiteX13" fmla="*/ 219089 w 273844"/>
                <a:gd name="connsiteY13" fmla="*/ 0 h 242911"/>
                <a:gd name="connsiteX14" fmla="*/ 0 w 273844"/>
                <a:gd name="connsiteY14" fmla="*/ 92893 h 242911"/>
                <a:gd name="connsiteX0" fmla="*/ 0 w 273844"/>
                <a:gd name="connsiteY0" fmla="*/ 92893 h 242911"/>
                <a:gd name="connsiteX1" fmla="*/ 2409 w 273844"/>
                <a:gd name="connsiteY1" fmla="*/ 150043 h 242911"/>
                <a:gd name="connsiteX2" fmla="*/ 64294 w 273844"/>
                <a:gd name="connsiteY2" fmla="*/ 242911 h 242911"/>
                <a:gd name="connsiteX3" fmla="*/ 109538 w 273844"/>
                <a:gd name="connsiteY3" fmla="*/ 221480 h 242911"/>
                <a:gd name="connsiteX4" fmla="*/ 121444 w 273844"/>
                <a:gd name="connsiteY4" fmla="*/ 200049 h 242911"/>
                <a:gd name="connsiteX5" fmla="*/ 145256 w 273844"/>
                <a:gd name="connsiteY5" fmla="*/ 171474 h 242911"/>
                <a:gd name="connsiteX6" fmla="*/ 188119 w 273844"/>
                <a:gd name="connsiteY6" fmla="*/ 169093 h 242911"/>
                <a:gd name="connsiteX7" fmla="*/ 207169 w 273844"/>
                <a:gd name="connsiteY7" fmla="*/ 159568 h 242911"/>
                <a:gd name="connsiteX8" fmla="*/ 216694 w 273844"/>
                <a:gd name="connsiteY8" fmla="*/ 133374 h 242911"/>
                <a:gd name="connsiteX9" fmla="*/ 269081 w 273844"/>
                <a:gd name="connsiteY9" fmla="*/ 119086 h 242911"/>
                <a:gd name="connsiteX10" fmla="*/ 273844 w 273844"/>
                <a:gd name="connsiteY10" fmla="*/ 109561 h 242911"/>
                <a:gd name="connsiteX11" fmla="*/ 259556 w 273844"/>
                <a:gd name="connsiteY11" fmla="*/ 76224 h 242911"/>
                <a:gd name="connsiteX12" fmla="*/ 259556 w 273844"/>
                <a:gd name="connsiteY12" fmla="*/ 38124 h 242911"/>
                <a:gd name="connsiteX13" fmla="*/ 219089 w 273844"/>
                <a:gd name="connsiteY13" fmla="*/ 0 h 242911"/>
                <a:gd name="connsiteX14" fmla="*/ 0 w 273844"/>
                <a:gd name="connsiteY14" fmla="*/ 92893 h 24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844" h="242911">
                  <a:moveTo>
                    <a:pt x="0" y="92893"/>
                  </a:moveTo>
                  <a:lnTo>
                    <a:pt x="2409" y="150043"/>
                  </a:lnTo>
                  <a:lnTo>
                    <a:pt x="64294" y="242911"/>
                  </a:lnTo>
                  <a:lnTo>
                    <a:pt x="109538" y="221480"/>
                  </a:lnTo>
                  <a:lnTo>
                    <a:pt x="121444" y="200049"/>
                  </a:lnTo>
                  <a:lnTo>
                    <a:pt x="145256" y="171474"/>
                  </a:lnTo>
                  <a:lnTo>
                    <a:pt x="188119" y="169093"/>
                  </a:lnTo>
                  <a:lnTo>
                    <a:pt x="207169" y="159568"/>
                  </a:lnTo>
                  <a:lnTo>
                    <a:pt x="216694" y="133374"/>
                  </a:lnTo>
                  <a:lnTo>
                    <a:pt x="269081" y="119086"/>
                  </a:lnTo>
                  <a:lnTo>
                    <a:pt x="273844" y="109561"/>
                  </a:lnTo>
                  <a:lnTo>
                    <a:pt x="259556" y="76224"/>
                  </a:lnTo>
                  <a:lnTo>
                    <a:pt x="259556" y="38124"/>
                  </a:lnTo>
                  <a:lnTo>
                    <a:pt x="219089" y="0"/>
                  </a:lnTo>
                  <a:lnTo>
                    <a:pt x="0" y="92893"/>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0" name="Freeform 3089"/>
            <p:cNvSpPr>
              <a:spLocks noChangeAspect="1"/>
            </p:cNvSpPr>
            <p:nvPr/>
          </p:nvSpPr>
          <p:spPr>
            <a:xfrm>
              <a:off x="8004680" y="2450657"/>
              <a:ext cx="226684" cy="473079"/>
            </a:xfrm>
            <a:custGeom>
              <a:avLst/>
              <a:gdLst>
                <a:gd name="connsiteX0" fmla="*/ 21431 w 219075"/>
                <a:gd name="connsiteY0" fmla="*/ 0 h 457200"/>
                <a:gd name="connsiteX1" fmla="*/ 7144 w 219075"/>
                <a:gd name="connsiteY1" fmla="*/ 64294 h 457200"/>
                <a:gd name="connsiteX2" fmla="*/ 0 w 219075"/>
                <a:gd name="connsiteY2" fmla="*/ 97631 h 457200"/>
                <a:gd name="connsiteX3" fmla="*/ 14288 w 219075"/>
                <a:gd name="connsiteY3" fmla="*/ 138113 h 457200"/>
                <a:gd name="connsiteX4" fmla="*/ 16669 w 219075"/>
                <a:gd name="connsiteY4" fmla="*/ 176213 h 457200"/>
                <a:gd name="connsiteX5" fmla="*/ 45244 w 219075"/>
                <a:gd name="connsiteY5" fmla="*/ 185738 h 457200"/>
                <a:gd name="connsiteX6" fmla="*/ 88106 w 219075"/>
                <a:gd name="connsiteY6" fmla="*/ 200025 h 457200"/>
                <a:gd name="connsiteX7" fmla="*/ 90488 w 219075"/>
                <a:gd name="connsiteY7" fmla="*/ 242888 h 457200"/>
                <a:gd name="connsiteX8" fmla="*/ 52388 w 219075"/>
                <a:gd name="connsiteY8" fmla="*/ 302419 h 457200"/>
                <a:gd name="connsiteX9" fmla="*/ 30956 w 219075"/>
                <a:gd name="connsiteY9" fmla="*/ 350044 h 457200"/>
                <a:gd name="connsiteX10" fmla="*/ 42863 w 219075"/>
                <a:gd name="connsiteY10" fmla="*/ 383381 h 457200"/>
                <a:gd name="connsiteX11" fmla="*/ 83344 w 219075"/>
                <a:gd name="connsiteY11" fmla="*/ 400050 h 457200"/>
                <a:gd name="connsiteX12" fmla="*/ 126206 w 219075"/>
                <a:gd name="connsiteY12" fmla="*/ 407194 h 457200"/>
                <a:gd name="connsiteX13" fmla="*/ 130969 w 219075"/>
                <a:gd name="connsiteY13" fmla="*/ 435769 h 457200"/>
                <a:gd name="connsiteX14" fmla="*/ 150019 w 219075"/>
                <a:gd name="connsiteY14" fmla="*/ 457200 h 457200"/>
                <a:gd name="connsiteX15" fmla="*/ 161925 w 219075"/>
                <a:gd name="connsiteY15" fmla="*/ 438150 h 457200"/>
                <a:gd name="connsiteX16" fmla="*/ 166688 w 219075"/>
                <a:gd name="connsiteY16" fmla="*/ 397669 h 457200"/>
                <a:gd name="connsiteX17" fmla="*/ 171450 w 219075"/>
                <a:gd name="connsiteY17" fmla="*/ 383381 h 457200"/>
                <a:gd name="connsiteX18" fmla="*/ 183356 w 219075"/>
                <a:gd name="connsiteY18" fmla="*/ 354806 h 457200"/>
                <a:gd name="connsiteX19" fmla="*/ 185738 w 219075"/>
                <a:gd name="connsiteY19" fmla="*/ 311944 h 457200"/>
                <a:gd name="connsiteX20" fmla="*/ 202406 w 219075"/>
                <a:gd name="connsiteY20" fmla="*/ 283369 h 457200"/>
                <a:gd name="connsiteX21" fmla="*/ 200025 w 219075"/>
                <a:gd name="connsiteY21" fmla="*/ 264319 h 457200"/>
                <a:gd name="connsiteX22" fmla="*/ 216694 w 219075"/>
                <a:gd name="connsiteY22" fmla="*/ 207169 h 457200"/>
                <a:gd name="connsiteX23" fmla="*/ 219075 w 219075"/>
                <a:gd name="connsiteY23" fmla="*/ 169069 h 457200"/>
                <a:gd name="connsiteX24" fmla="*/ 192881 w 219075"/>
                <a:gd name="connsiteY24" fmla="*/ 145256 h 457200"/>
                <a:gd name="connsiteX25" fmla="*/ 171450 w 219075"/>
                <a:gd name="connsiteY25" fmla="*/ 147638 h 457200"/>
                <a:gd name="connsiteX26" fmla="*/ 166688 w 219075"/>
                <a:gd name="connsiteY26" fmla="*/ 138113 h 457200"/>
                <a:gd name="connsiteX27" fmla="*/ 159544 w 219075"/>
                <a:gd name="connsiteY27" fmla="*/ 119063 h 457200"/>
                <a:gd name="connsiteX28" fmla="*/ 171450 w 219075"/>
                <a:gd name="connsiteY28" fmla="*/ 73819 h 457200"/>
                <a:gd name="connsiteX29" fmla="*/ 192881 w 219075"/>
                <a:gd name="connsiteY29" fmla="*/ 38100 h 457200"/>
                <a:gd name="connsiteX30" fmla="*/ 164306 w 219075"/>
                <a:gd name="connsiteY30" fmla="*/ 16669 h 457200"/>
                <a:gd name="connsiteX31" fmla="*/ 111919 w 219075"/>
                <a:gd name="connsiteY31" fmla="*/ 21431 h 457200"/>
                <a:gd name="connsiteX32" fmla="*/ 21431 w 219075"/>
                <a:gd name="connsiteY32" fmla="*/ 0 h 457200"/>
                <a:gd name="connsiteX0" fmla="*/ 11906 w 219075"/>
                <a:gd name="connsiteY0" fmla="*/ 0 h 457200"/>
                <a:gd name="connsiteX1" fmla="*/ 7144 w 219075"/>
                <a:gd name="connsiteY1" fmla="*/ 64294 h 457200"/>
                <a:gd name="connsiteX2" fmla="*/ 0 w 219075"/>
                <a:gd name="connsiteY2" fmla="*/ 97631 h 457200"/>
                <a:gd name="connsiteX3" fmla="*/ 14288 w 219075"/>
                <a:gd name="connsiteY3" fmla="*/ 138113 h 457200"/>
                <a:gd name="connsiteX4" fmla="*/ 16669 w 219075"/>
                <a:gd name="connsiteY4" fmla="*/ 176213 h 457200"/>
                <a:gd name="connsiteX5" fmla="*/ 45244 w 219075"/>
                <a:gd name="connsiteY5" fmla="*/ 185738 h 457200"/>
                <a:gd name="connsiteX6" fmla="*/ 88106 w 219075"/>
                <a:gd name="connsiteY6" fmla="*/ 200025 h 457200"/>
                <a:gd name="connsiteX7" fmla="*/ 90488 w 219075"/>
                <a:gd name="connsiteY7" fmla="*/ 242888 h 457200"/>
                <a:gd name="connsiteX8" fmla="*/ 52388 w 219075"/>
                <a:gd name="connsiteY8" fmla="*/ 302419 h 457200"/>
                <a:gd name="connsiteX9" fmla="*/ 30956 w 219075"/>
                <a:gd name="connsiteY9" fmla="*/ 350044 h 457200"/>
                <a:gd name="connsiteX10" fmla="*/ 42863 w 219075"/>
                <a:gd name="connsiteY10" fmla="*/ 383381 h 457200"/>
                <a:gd name="connsiteX11" fmla="*/ 83344 w 219075"/>
                <a:gd name="connsiteY11" fmla="*/ 400050 h 457200"/>
                <a:gd name="connsiteX12" fmla="*/ 126206 w 219075"/>
                <a:gd name="connsiteY12" fmla="*/ 407194 h 457200"/>
                <a:gd name="connsiteX13" fmla="*/ 130969 w 219075"/>
                <a:gd name="connsiteY13" fmla="*/ 435769 h 457200"/>
                <a:gd name="connsiteX14" fmla="*/ 150019 w 219075"/>
                <a:gd name="connsiteY14" fmla="*/ 457200 h 457200"/>
                <a:gd name="connsiteX15" fmla="*/ 161925 w 219075"/>
                <a:gd name="connsiteY15" fmla="*/ 438150 h 457200"/>
                <a:gd name="connsiteX16" fmla="*/ 166688 w 219075"/>
                <a:gd name="connsiteY16" fmla="*/ 397669 h 457200"/>
                <a:gd name="connsiteX17" fmla="*/ 171450 w 219075"/>
                <a:gd name="connsiteY17" fmla="*/ 383381 h 457200"/>
                <a:gd name="connsiteX18" fmla="*/ 183356 w 219075"/>
                <a:gd name="connsiteY18" fmla="*/ 354806 h 457200"/>
                <a:gd name="connsiteX19" fmla="*/ 185738 w 219075"/>
                <a:gd name="connsiteY19" fmla="*/ 311944 h 457200"/>
                <a:gd name="connsiteX20" fmla="*/ 202406 w 219075"/>
                <a:gd name="connsiteY20" fmla="*/ 283369 h 457200"/>
                <a:gd name="connsiteX21" fmla="*/ 200025 w 219075"/>
                <a:gd name="connsiteY21" fmla="*/ 264319 h 457200"/>
                <a:gd name="connsiteX22" fmla="*/ 216694 w 219075"/>
                <a:gd name="connsiteY22" fmla="*/ 207169 h 457200"/>
                <a:gd name="connsiteX23" fmla="*/ 219075 w 219075"/>
                <a:gd name="connsiteY23" fmla="*/ 169069 h 457200"/>
                <a:gd name="connsiteX24" fmla="*/ 192881 w 219075"/>
                <a:gd name="connsiteY24" fmla="*/ 145256 h 457200"/>
                <a:gd name="connsiteX25" fmla="*/ 171450 w 219075"/>
                <a:gd name="connsiteY25" fmla="*/ 147638 h 457200"/>
                <a:gd name="connsiteX26" fmla="*/ 166688 w 219075"/>
                <a:gd name="connsiteY26" fmla="*/ 138113 h 457200"/>
                <a:gd name="connsiteX27" fmla="*/ 159544 w 219075"/>
                <a:gd name="connsiteY27" fmla="*/ 119063 h 457200"/>
                <a:gd name="connsiteX28" fmla="*/ 171450 w 219075"/>
                <a:gd name="connsiteY28" fmla="*/ 73819 h 457200"/>
                <a:gd name="connsiteX29" fmla="*/ 192881 w 219075"/>
                <a:gd name="connsiteY29" fmla="*/ 38100 h 457200"/>
                <a:gd name="connsiteX30" fmla="*/ 164306 w 219075"/>
                <a:gd name="connsiteY30" fmla="*/ 16669 h 457200"/>
                <a:gd name="connsiteX31" fmla="*/ 111919 w 219075"/>
                <a:gd name="connsiteY31" fmla="*/ 21431 h 457200"/>
                <a:gd name="connsiteX32" fmla="*/ 11906 w 219075"/>
                <a:gd name="connsiteY32" fmla="*/ 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19075" h="457200">
                  <a:moveTo>
                    <a:pt x="11906" y="0"/>
                  </a:moveTo>
                  <a:lnTo>
                    <a:pt x="7144" y="64294"/>
                  </a:lnTo>
                  <a:lnTo>
                    <a:pt x="0" y="97631"/>
                  </a:lnTo>
                  <a:lnTo>
                    <a:pt x="14288" y="138113"/>
                  </a:lnTo>
                  <a:lnTo>
                    <a:pt x="16669" y="176213"/>
                  </a:lnTo>
                  <a:lnTo>
                    <a:pt x="45244" y="185738"/>
                  </a:lnTo>
                  <a:lnTo>
                    <a:pt x="88106" y="200025"/>
                  </a:lnTo>
                  <a:lnTo>
                    <a:pt x="90488" y="242888"/>
                  </a:lnTo>
                  <a:lnTo>
                    <a:pt x="52388" y="302419"/>
                  </a:lnTo>
                  <a:lnTo>
                    <a:pt x="30956" y="350044"/>
                  </a:lnTo>
                  <a:lnTo>
                    <a:pt x="42863" y="383381"/>
                  </a:lnTo>
                  <a:lnTo>
                    <a:pt x="83344" y="400050"/>
                  </a:lnTo>
                  <a:lnTo>
                    <a:pt x="126206" y="407194"/>
                  </a:lnTo>
                  <a:lnTo>
                    <a:pt x="130969" y="435769"/>
                  </a:lnTo>
                  <a:lnTo>
                    <a:pt x="150019" y="457200"/>
                  </a:lnTo>
                  <a:lnTo>
                    <a:pt x="161925" y="438150"/>
                  </a:lnTo>
                  <a:lnTo>
                    <a:pt x="166688" y="397669"/>
                  </a:lnTo>
                  <a:lnTo>
                    <a:pt x="171450" y="383381"/>
                  </a:lnTo>
                  <a:lnTo>
                    <a:pt x="183356" y="354806"/>
                  </a:lnTo>
                  <a:lnTo>
                    <a:pt x="185738" y="311944"/>
                  </a:lnTo>
                  <a:lnTo>
                    <a:pt x="202406" y="283369"/>
                  </a:lnTo>
                  <a:lnTo>
                    <a:pt x="200025" y="264319"/>
                  </a:lnTo>
                  <a:lnTo>
                    <a:pt x="216694" y="207169"/>
                  </a:lnTo>
                  <a:lnTo>
                    <a:pt x="219075" y="169069"/>
                  </a:lnTo>
                  <a:lnTo>
                    <a:pt x="192881" y="145256"/>
                  </a:lnTo>
                  <a:lnTo>
                    <a:pt x="171450" y="147638"/>
                  </a:lnTo>
                  <a:lnTo>
                    <a:pt x="166688" y="138113"/>
                  </a:lnTo>
                  <a:lnTo>
                    <a:pt x="159544" y="119063"/>
                  </a:lnTo>
                  <a:lnTo>
                    <a:pt x="171450" y="73819"/>
                  </a:lnTo>
                  <a:lnTo>
                    <a:pt x="192881" y="38100"/>
                  </a:lnTo>
                  <a:lnTo>
                    <a:pt x="164306" y="16669"/>
                  </a:lnTo>
                  <a:lnTo>
                    <a:pt x="111919" y="21431"/>
                  </a:lnTo>
                  <a:lnTo>
                    <a:pt x="11906" y="0"/>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1" name="Freeform 3090"/>
            <p:cNvSpPr>
              <a:spLocks noChangeAspect="1"/>
            </p:cNvSpPr>
            <p:nvPr/>
          </p:nvSpPr>
          <p:spPr>
            <a:xfrm>
              <a:off x="7993182" y="2807109"/>
              <a:ext cx="159335" cy="259536"/>
            </a:xfrm>
            <a:custGeom>
              <a:avLst/>
              <a:gdLst>
                <a:gd name="connsiteX0" fmla="*/ 0 w 154781"/>
                <a:gd name="connsiteY0" fmla="*/ 0 h 235744"/>
                <a:gd name="connsiteX1" fmla="*/ 30956 w 154781"/>
                <a:gd name="connsiteY1" fmla="*/ 66675 h 235744"/>
                <a:gd name="connsiteX2" fmla="*/ 28575 w 154781"/>
                <a:gd name="connsiteY2" fmla="*/ 85725 h 235744"/>
                <a:gd name="connsiteX3" fmla="*/ 52387 w 154781"/>
                <a:gd name="connsiteY3" fmla="*/ 126206 h 235744"/>
                <a:gd name="connsiteX4" fmla="*/ 47625 w 154781"/>
                <a:gd name="connsiteY4" fmla="*/ 142875 h 235744"/>
                <a:gd name="connsiteX5" fmla="*/ 66675 w 154781"/>
                <a:gd name="connsiteY5" fmla="*/ 183356 h 235744"/>
                <a:gd name="connsiteX6" fmla="*/ 69056 w 154781"/>
                <a:gd name="connsiteY6" fmla="*/ 207169 h 235744"/>
                <a:gd name="connsiteX7" fmla="*/ 78581 w 154781"/>
                <a:gd name="connsiteY7" fmla="*/ 235744 h 235744"/>
                <a:gd name="connsiteX8" fmla="*/ 92869 w 154781"/>
                <a:gd name="connsiteY8" fmla="*/ 221456 h 235744"/>
                <a:gd name="connsiteX9" fmla="*/ 114300 w 154781"/>
                <a:gd name="connsiteY9" fmla="*/ 214312 h 235744"/>
                <a:gd name="connsiteX10" fmla="*/ 114300 w 154781"/>
                <a:gd name="connsiteY10" fmla="*/ 214312 h 235744"/>
                <a:gd name="connsiteX11" fmla="*/ 152400 w 154781"/>
                <a:gd name="connsiteY11" fmla="*/ 195262 h 235744"/>
                <a:gd name="connsiteX12" fmla="*/ 154781 w 154781"/>
                <a:gd name="connsiteY12" fmla="*/ 159544 h 235744"/>
                <a:gd name="connsiteX13" fmla="*/ 147637 w 154781"/>
                <a:gd name="connsiteY13" fmla="*/ 135731 h 235744"/>
                <a:gd name="connsiteX14" fmla="*/ 128587 w 154781"/>
                <a:gd name="connsiteY14" fmla="*/ 119062 h 235744"/>
                <a:gd name="connsiteX15" fmla="*/ 121444 w 154781"/>
                <a:gd name="connsiteY15" fmla="*/ 126206 h 235744"/>
                <a:gd name="connsiteX16" fmla="*/ 102394 w 154781"/>
                <a:gd name="connsiteY16" fmla="*/ 116681 h 235744"/>
                <a:gd name="connsiteX17" fmla="*/ 83344 w 154781"/>
                <a:gd name="connsiteY17" fmla="*/ 95250 h 235744"/>
                <a:gd name="connsiteX18" fmla="*/ 71437 w 154781"/>
                <a:gd name="connsiteY18" fmla="*/ 76200 h 235744"/>
                <a:gd name="connsiteX19" fmla="*/ 45244 w 154781"/>
                <a:gd name="connsiteY19" fmla="*/ 33337 h 235744"/>
                <a:gd name="connsiteX20" fmla="*/ 0 w 154781"/>
                <a:gd name="connsiteY20" fmla="*/ 0 h 235744"/>
                <a:gd name="connsiteX0" fmla="*/ 0 w 154781"/>
                <a:gd name="connsiteY0" fmla="*/ 14288 h 250032"/>
                <a:gd name="connsiteX1" fmla="*/ 30956 w 154781"/>
                <a:gd name="connsiteY1" fmla="*/ 80963 h 250032"/>
                <a:gd name="connsiteX2" fmla="*/ 28575 w 154781"/>
                <a:gd name="connsiteY2" fmla="*/ 100013 h 250032"/>
                <a:gd name="connsiteX3" fmla="*/ 52387 w 154781"/>
                <a:gd name="connsiteY3" fmla="*/ 140494 h 250032"/>
                <a:gd name="connsiteX4" fmla="*/ 47625 w 154781"/>
                <a:gd name="connsiteY4" fmla="*/ 157163 h 250032"/>
                <a:gd name="connsiteX5" fmla="*/ 66675 w 154781"/>
                <a:gd name="connsiteY5" fmla="*/ 197644 h 250032"/>
                <a:gd name="connsiteX6" fmla="*/ 69056 w 154781"/>
                <a:gd name="connsiteY6" fmla="*/ 221457 h 250032"/>
                <a:gd name="connsiteX7" fmla="*/ 78581 w 154781"/>
                <a:gd name="connsiteY7" fmla="*/ 250032 h 250032"/>
                <a:gd name="connsiteX8" fmla="*/ 92869 w 154781"/>
                <a:gd name="connsiteY8" fmla="*/ 235744 h 250032"/>
                <a:gd name="connsiteX9" fmla="*/ 114300 w 154781"/>
                <a:gd name="connsiteY9" fmla="*/ 228600 h 250032"/>
                <a:gd name="connsiteX10" fmla="*/ 114300 w 154781"/>
                <a:gd name="connsiteY10" fmla="*/ 228600 h 250032"/>
                <a:gd name="connsiteX11" fmla="*/ 152400 w 154781"/>
                <a:gd name="connsiteY11" fmla="*/ 209550 h 250032"/>
                <a:gd name="connsiteX12" fmla="*/ 154781 w 154781"/>
                <a:gd name="connsiteY12" fmla="*/ 173832 h 250032"/>
                <a:gd name="connsiteX13" fmla="*/ 147637 w 154781"/>
                <a:gd name="connsiteY13" fmla="*/ 150019 h 250032"/>
                <a:gd name="connsiteX14" fmla="*/ 128587 w 154781"/>
                <a:gd name="connsiteY14" fmla="*/ 133350 h 250032"/>
                <a:gd name="connsiteX15" fmla="*/ 121444 w 154781"/>
                <a:gd name="connsiteY15" fmla="*/ 140494 h 250032"/>
                <a:gd name="connsiteX16" fmla="*/ 102394 w 154781"/>
                <a:gd name="connsiteY16" fmla="*/ 130969 h 250032"/>
                <a:gd name="connsiteX17" fmla="*/ 83344 w 154781"/>
                <a:gd name="connsiteY17" fmla="*/ 109538 h 250032"/>
                <a:gd name="connsiteX18" fmla="*/ 71437 w 154781"/>
                <a:gd name="connsiteY18" fmla="*/ 90488 h 250032"/>
                <a:gd name="connsiteX19" fmla="*/ 30957 w 154781"/>
                <a:gd name="connsiteY19" fmla="*/ 0 h 250032"/>
                <a:gd name="connsiteX20" fmla="*/ 0 w 154781"/>
                <a:gd name="connsiteY20" fmla="*/ 14288 h 250032"/>
                <a:gd name="connsiteX0" fmla="*/ 0 w 154793"/>
                <a:gd name="connsiteY0" fmla="*/ 14288 h 250032"/>
                <a:gd name="connsiteX1" fmla="*/ 30956 w 154793"/>
                <a:gd name="connsiteY1" fmla="*/ 80963 h 250032"/>
                <a:gd name="connsiteX2" fmla="*/ 28575 w 154793"/>
                <a:gd name="connsiteY2" fmla="*/ 100013 h 250032"/>
                <a:gd name="connsiteX3" fmla="*/ 52387 w 154793"/>
                <a:gd name="connsiteY3" fmla="*/ 140494 h 250032"/>
                <a:gd name="connsiteX4" fmla="*/ 47625 w 154793"/>
                <a:gd name="connsiteY4" fmla="*/ 157163 h 250032"/>
                <a:gd name="connsiteX5" fmla="*/ 66675 w 154793"/>
                <a:gd name="connsiteY5" fmla="*/ 197644 h 250032"/>
                <a:gd name="connsiteX6" fmla="*/ 69056 w 154793"/>
                <a:gd name="connsiteY6" fmla="*/ 221457 h 250032"/>
                <a:gd name="connsiteX7" fmla="*/ 78581 w 154793"/>
                <a:gd name="connsiteY7" fmla="*/ 250032 h 250032"/>
                <a:gd name="connsiteX8" fmla="*/ 92869 w 154793"/>
                <a:gd name="connsiteY8" fmla="*/ 235744 h 250032"/>
                <a:gd name="connsiteX9" fmla="*/ 114300 w 154793"/>
                <a:gd name="connsiteY9" fmla="*/ 228600 h 250032"/>
                <a:gd name="connsiteX10" fmla="*/ 114300 w 154793"/>
                <a:gd name="connsiteY10" fmla="*/ 228600 h 250032"/>
                <a:gd name="connsiteX11" fmla="*/ 154793 w 154793"/>
                <a:gd name="connsiteY11" fmla="*/ 230914 h 250032"/>
                <a:gd name="connsiteX12" fmla="*/ 154781 w 154793"/>
                <a:gd name="connsiteY12" fmla="*/ 173832 h 250032"/>
                <a:gd name="connsiteX13" fmla="*/ 147637 w 154793"/>
                <a:gd name="connsiteY13" fmla="*/ 150019 h 250032"/>
                <a:gd name="connsiteX14" fmla="*/ 128587 w 154793"/>
                <a:gd name="connsiteY14" fmla="*/ 133350 h 250032"/>
                <a:gd name="connsiteX15" fmla="*/ 121444 w 154793"/>
                <a:gd name="connsiteY15" fmla="*/ 140494 h 250032"/>
                <a:gd name="connsiteX16" fmla="*/ 102394 w 154793"/>
                <a:gd name="connsiteY16" fmla="*/ 130969 h 250032"/>
                <a:gd name="connsiteX17" fmla="*/ 83344 w 154793"/>
                <a:gd name="connsiteY17" fmla="*/ 109538 h 250032"/>
                <a:gd name="connsiteX18" fmla="*/ 71437 w 154793"/>
                <a:gd name="connsiteY18" fmla="*/ 90488 h 250032"/>
                <a:gd name="connsiteX19" fmla="*/ 30957 w 154793"/>
                <a:gd name="connsiteY19" fmla="*/ 0 h 250032"/>
                <a:gd name="connsiteX20" fmla="*/ 0 w 154793"/>
                <a:gd name="connsiteY20" fmla="*/ 14288 h 250032"/>
                <a:gd name="connsiteX0" fmla="*/ 0 w 154793"/>
                <a:gd name="connsiteY0" fmla="*/ 14288 h 250032"/>
                <a:gd name="connsiteX1" fmla="*/ 30956 w 154793"/>
                <a:gd name="connsiteY1" fmla="*/ 80963 h 250032"/>
                <a:gd name="connsiteX2" fmla="*/ 28575 w 154793"/>
                <a:gd name="connsiteY2" fmla="*/ 100013 h 250032"/>
                <a:gd name="connsiteX3" fmla="*/ 52387 w 154793"/>
                <a:gd name="connsiteY3" fmla="*/ 140494 h 250032"/>
                <a:gd name="connsiteX4" fmla="*/ 47625 w 154793"/>
                <a:gd name="connsiteY4" fmla="*/ 157163 h 250032"/>
                <a:gd name="connsiteX5" fmla="*/ 66675 w 154793"/>
                <a:gd name="connsiteY5" fmla="*/ 197644 h 250032"/>
                <a:gd name="connsiteX6" fmla="*/ 69056 w 154793"/>
                <a:gd name="connsiteY6" fmla="*/ 221457 h 250032"/>
                <a:gd name="connsiteX7" fmla="*/ 78581 w 154793"/>
                <a:gd name="connsiteY7" fmla="*/ 250032 h 250032"/>
                <a:gd name="connsiteX8" fmla="*/ 92869 w 154793"/>
                <a:gd name="connsiteY8" fmla="*/ 235744 h 250032"/>
                <a:gd name="connsiteX9" fmla="*/ 114300 w 154793"/>
                <a:gd name="connsiteY9" fmla="*/ 228600 h 250032"/>
                <a:gd name="connsiteX10" fmla="*/ 116694 w 154793"/>
                <a:gd name="connsiteY10" fmla="*/ 242843 h 250032"/>
                <a:gd name="connsiteX11" fmla="*/ 154793 w 154793"/>
                <a:gd name="connsiteY11" fmla="*/ 230914 h 250032"/>
                <a:gd name="connsiteX12" fmla="*/ 154781 w 154793"/>
                <a:gd name="connsiteY12" fmla="*/ 173832 h 250032"/>
                <a:gd name="connsiteX13" fmla="*/ 147637 w 154793"/>
                <a:gd name="connsiteY13" fmla="*/ 150019 h 250032"/>
                <a:gd name="connsiteX14" fmla="*/ 128587 w 154793"/>
                <a:gd name="connsiteY14" fmla="*/ 133350 h 250032"/>
                <a:gd name="connsiteX15" fmla="*/ 121444 w 154793"/>
                <a:gd name="connsiteY15" fmla="*/ 140494 h 250032"/>
                <a:gd name="connsiteX16" fmla="*/ 102394 w 154793"/>
                <a:gd name="connsiteY16" fmla="*/ 130969 h 250032"/>
                <a:gd name="connsiteX17" fmla="*/ 83344 w 154793"/>
                <a:gd name="connsiteY17" fmla="*/ 109538 h 250032"/>
                <a:gd name="connsiteX18" fmla="*/ 71437 w 154793"/>
                <a:gd name="connsiteY18" fmla="*/ 90488 h 250032"/>
                <a:gd name="connsiteX19" fmla="*/ 30957 w 154793"/>
                <a:gd name="connsiteY19" fmla="*/ 0 h 250032"/>
                <a:gd name="connsiteX20" fmla="*/ 0 w 154793"/>
                <a:gd name="connsiteY20" fmla="*/ 14288 h 25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793" h="250032">
                  <a:moveTo>
                    <a:pt x="0" y="14288"/>
                  </a:moveTo>
                  <a:lnTo>
                    <a:pt x="30956" y="80963"/>
                  </a:lnTo>
                  <a:lnTo>
                    <a:pt x="28575" y="100013"/>
                  </a:lnTo>
                  <a:lnTo>
                    <a:pt x="52387" y="140494"/>
                  </a:lnTo>
                  <a:lnTo>
                    <a:pt x="47625" y="157163"/>
                  </a:lnTo>
                  <a:lnTo>
                    <a:pt x="66675" y="197644"/>
                  </a:lnTo>
                  <a:lnTo>
                    <a:pt x="69056" y="221457"/>
                  </a:lnTo>
                  <a:lnTo>
                    <a:pt x="78581" y="250032"/>
                  </a:lnTo>
                  <a:lnTo>
                    <a:pt x="92869" y="235744"/>
                  </a:lnTo>
                  <a:lnTo>
                    <a:pt x="114300" y="228600"/>
                  </a:lnTo>
                  <a:lnTo>
                    <a:pt x="116694" y="242843"/>
                  </a:lnTo>
                  <a:lnTo>
                    <a:pt x="154793" y="230914"/>
                  </a:lnTo>
                  <a:cubicBezTo>
                    <a:pt x="154789" y="211887"/>
                    <a:pt x="154785" y="192859"/>
                    <a:pt x="154781" y="173832"/>
                  </a:cubicBezTo>
                  <a:lnTo>
                    <a:pt x="147637" y="150019"/>
                  </a:lnTo>
                  <a:lnTo>
                    <a:pt x="128587" y="133350"/>
                  </a:lnTo>
                  <a:lnTo>
                    <a:pt x="121444" y="140494"/>
                  </a:lnTo>
                  <a:lnTo>
                    <a:pt x="102394" y="130969"/>
                  </a:lnTo>
                  <a:lnTo>
                    <a:pt x="83344" y="109538"/>
                  </a:lnTo>
                  <a:lnTo>
                    <a:pt x="71437" y="90488"/>
                  </a:lnTo>
                  <a:lnTo>
                    <a:pt x="30957" y="0"/>
                  </a:lnTo>
                  <a:lnTo>
                    <a:pt x="0" y="14288"/>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2" name="Freeform 3091"/>
            <p:cNvSpPr>
              <a:spLocks noChangeAspect="1"/>
            </p:cNvSpPr>
            <p:nvPr/>
          </p:nvSpPr>
          <p:spPr>
            <a:xfrm>
              <a:off x="7038811" y="2853103"/>
              <a:ext cx="688265" cy="752327"/>
            </a:xfrm>
            <a:custGeom>
              <a:avLst/>
              <a:gdLst>
                <a:gd name="connsiteX0" fmla="*/ 190500 w 664369"/>
                <a:gd name="connsiteY0" fmla="*/ 0 h 704850"/>
                <a:gd name="connsiteX1" fmla="*/ 195263 w 664369"/>
                <a:gd name="connsiteY1" fmla="*/ 73819 h 704850"/>
                <a:gd name="connsiteX2" fmla="*/ 195263 w 664369"/>
                <a:gd name="connsiteY2" fmla="*/ 178594 h 704850"/>
                <a:gd name="connsiteX3" fmla="*/ 147638 w 664369"/>
                <a:gd name="connsiteY3" fmla="*/ 264319 h 704850"/>
                <a:gd name="connsiteX4" fmla="*/ 111919 w 664369"/>
                <a:gd name="connsiteY4" fmla="*/ 285750 h 704850"/>
                <a:gd name="connsiteX5" fmla="*/ 92869 w 664369"/>
                <a:gd name="connsiteY5" fmla="*/ 297657 h 704850"/>
                <a:gd name="connsiteX6" fmla="*/ 90488 w 664369"/>
                <a:gd name="connsiteY6" fmla="*/ 326232 h 704850"/>
                <a:gd name="connsiteX7" fmla="*/ 102394 w 664369"/>
                <a:gd name="connsiteY7" fmla="*/ 330994 h 704850"/>
                <a:gd name="connsiteX8" fmla="*/ 100013 w 664369"/>
                <a:gd name="connsiteY8" fmla="*/ 354807 h 704850"/>
                <a:gd name="connsiteX9" fmla="*/ 104775 w 664369"/>
                <a:gd name="connsiteY9" fmla="*/ 369094 h 704850"/>
                <a:gd name="connsiteX10" fmla="*/ 83344 w 664369"/>
                <a:gd name="connsiteY10" fmla="*/ 388144 h 704850"/>
                <a:gd name="connsiteX11" fmla="*/ 80963 w 664369"/>
                <a:gd name="connsiteY11" fmla="*/ 392907 h 704850"/>
                <a:gd name="connsiteX12" fmla="*/ 69056 w 664369"/>
                <a:gd name="connsiteY12" fmla="*/ 369094 h 704850"/>
                <a:gd name="connsiteX13" fmla="*/ 45244 w 664369"/>
                <a:gd name="connsiteY13" fmla="*/ 381000 h 704850"/>
                <a:gd name="connsiteX14" fmla="*/ 45244 w 664369"/>
                <a:gd name="connsiteY14" fmla="*/ 421482 h 704850"/>
                <a:gd name="connsiteX15" fmla="*/ 52388 w 664369"/>
                <a:gd name="connsiteY15" fmla="*/ 438150 h 704850"/>
                <a:gd name="connsiteX16" fmla="*/ 0 w 664369"/>
                <a:gd name="connsiteY16" fmla="*/ 502444 h 704850"/>
                <a:gd name="connsiteX17" fmla="*/ 33338 w 664369"/>
                <a:gd name="connsiteY17" fmla="*/ 607219 h 704850"/>
                <a:gd name="connsiteX18" fmla="*/ 88106 w 664369"/>
                <a:gd name="connsiteY18" fmla="*/ 642938 h 704850"/>
                <a:gd name="connsiteX19" fmla="*/ 104775 w 664369"/>
                <a:gd name="connsiteY19" fmla="*/ 638175 h 704850"/>
                <a:gd name="connsiteX20" fmla="*/ 152400 w 664369"/>
                <a:gd name="connsiteY20" fmla="*/ 685800 h 704850"/>
                <a:gd name="connsiteX21" fmla="*/ 169069 w 664369"/>
                <a:gd name="connsiteY21" fmla="*/ 685800 h 704850"/>
                <a:gd name="connsiteX22" fmla="*/ 214313 w 664369"/>
                <a:gd name="connsiteY22" fmla="*/ 704850 h 704850"/>
                <a:gd name="connsiteX23" fmla="*/ 230981 w 664369"/>
                <a:gd name="connsiteY23" fmla="*/ 666750 h 704850"/>
                <a:gd name="connsiteX24" fmla="*/ 264319 w 664369"/>
                <a:gd name="connsiteY24" fmla="*/ 647700 h 704850"/>
                <a:gd name="connsiteX25" fmla="*/ 285750 w 664369"/>
                <a:gd name="connsiteY25" fmla="*/ 645319 h 704850"/>
                <a:gd name="connsiteX26" fmla="*/ 352425 w 664369"/>
                <a:gd name="connsiteY26" fmla="*/ 604838 h 704850"/>
                <a:gd name="connsiteX27" fmla="*/ 369094 w 664369"/>
                <a:gd name="connsiteY27" fmla="*/ 597694 h 704850"/>
                <a:gd name="connsiteX28" fmla="*/ 366713 w 664369"/>
                <a:gd name="connsiteY28" fmla="*/ 559594 h 704850"/>
                <a:gd name="connsiteX29" fmla="*/ 369094 w 664369"/>
                <a:gd name="connsiteY29" fmla="*/ 528638 h 704850"/>
                <a:gd name="connsiteX30" fmla="*/ 373856 w 664369"/>
                <a:gd name="connsiteY30" fmla="*/ 497682 h 704850"/>
                <a:gd name="connsiteX31" fmla="*/ 381000 w 664369"/>
                <a:gd name="connsiteY31" fmla="*/ 473869 h 704850"/>
                <a:gd name="connsiteX32" fmla="*/ 407194 w 664369"/>
                <a:gd name="connsiteY32" fmla="*/ 435769 h 704850"/>
                <a:gd name="connsiteX33" fmla="*/ 428625 w 664369"/>
                <a:gd name="connsiteY33" fmla="*/ 385763 h 704850"/>
                <a:gd name="connsiteX34" fmla="*/ 428625 w 664369"/>
                <a:gd name="connsiteY34" fmla="*/ 385763 h 704850"/>
                <a:gd name="connsiteX35" fmla="*/ 476250 w 664369"/>
                <a:gd name="connsiteY35" fmla="*/ 354807 h 704850"/>
                <a:gd name="connsiteX36" fmla="*/ 502444 w 664369"/>
                <a:gd name="connsiteY36" fmla="*/ 330994 h 704850"/>
                <a:gd name="connsiteX37" fmla="*/ 507206 w 664369"/>
                <a:gd name="connsiteY37" fmla="*/ 292894 h 704850"/>
                <a:gd name="connsiteX38" fmla="*/ 573881 w 664369"/>
                <a:gd name="connsiteY38" fmla="*/ 188119 h 704850"/>
                <a:gd name="connsiteX39" fmla="*/ 571500 w 664369"/>
                <a:gd name="connsiteY39" fmla="*/ 169069 h 704850"/>
                <a:gd name="connsiteX40" fmla="*/ 573881 w 664369"/>
                <a:gd name="connsiteY40" fmla="*/ 159544 h 704850"/>
                <a:gd name="connsiteX41" fmla="*/ 614363 w 664369"/>
                <a:gd name="connsiteY41" fmla="*/ 150019 h 704850"/>
                <a:gd name="connsiteX42" fmla="*/ 628650 w 664369"/>
                <a:gd name="connsiteY42" fmla="*/ 159544 h 704850"/>
                <a:gd name="connsiteX43" fmla="*/ 647700 w 664369"/>
                <a:gd name="connsiteY43" fmla="*/ 161925 h 704850"/>
                <a:gd name="connsiteX44" fmla="*/ 659606 w 664369"/>
                <a:gd name="connsiteY44" fmla="*/ 133350 h 704850"/>
                <a:gd name="connsiteX45" fmla="*/ 664369 w 664369"/>
                <a:gd name="connsiteY45" fmla="*/ 119063 h 704850"/>
                <a:gd name="connsiteX46" fmla="*/ 645319 w 664369"/>
                <a:gd name="connsiteY46" fmla="*/ 104775 h 704850"/>
                <a:gd name="connsiteX47" fmla="*/ 642938 w 664369"/>
                <a:gd name="connsiteY47" fmla="*/ 92869 h 704850"/>
                <a:gd name="connsiteX48" fmla="*/ 621506 w 664369"/>
                <a:gd name="connsiteY48" fmla="*/ 83344 h 704850"/>
                <a:gd name="connsiteX49" fmla="*/ 590550 w 664369"/>
                <a:gd name="connsiteY49" fmla="*/ 88107 h 704850"/>
                <a:gd name="connsiteX50" fmla="*/ 573881 w 664369"/>
                <a:gd name="connsiteY50" fmla="*/ 104775 h 704850"/>
                <a:gd name="connsiteX51" fmla="*/ 564356 w 664369"/>
                <a:gd name="connsiteY51" fmla="*/ 116682 h 704850"/>
                <a:gd name="connsiteX52" fmla="*/ 547688 w 664369"/>
                <a:gd name="connsiteY52" fmla="*/ 126207 h 704850"/>
                <a:gd name="connsiteX53" fmla="*/ 528638 w 664369"/>
                <a:gd name="connsiteY53" fmla="*/ 133350 h 704850"/>
                <a:gd name="connsiteX54" fmla="*/ 516731 w 664369"/>
                <a:gd name="connsiteY54" fmla="*/ 128588 h 704850"/>
                <a:gd name="connsiteX55" fmla="*/ 502444 w 664369"/>
                <a:gd name="connsiteY55" fmla="*/ 128588 h 704850"/>
                <a:gd name="connsiteX56" fmla="*/ 495300 w 664369"/>
                <a:gd name="connsiteY56" fmla="*/ 121444 h 704850"/>
                <a:gd name="connsiteX57" fmla="*/ 478631 w 664369"/>
                <a:gd name="connsiteY57" fmla="*/ 164307 h 704850"/>
                <a:gd name="connsiteX58" fmla="*/ 469106 w 664369"/>
                <a:gd name="connsiteY58" fmla="*/ 173832 h 704850"/>
                <a:gd name="connsiteX59" fmla="*/ 459581 w 664369"/>
                <a:gd name="connsiteY59" fmla="*/ 173832 h 704850"/>
                <a:gd name="connsiteX60" fmla="*/ 459581 w 664369"/>
                <a:gd name="connsiteY60" fmla="*/ 173832 h 704850"/>
                <a:gd name="connsiteX61" fmla="*/ 445294 w 664369"/>
                <a:gd name="connsiteY61" fmla="*/ 188119 h 704850"/>
                <a:gd name="connsiteX62" fmla="*/ 431006 w 664369"/>
                <a:gd name="connsiteY62" fmla="*/ 200025 h 704850"/>
                <a:gd name="connsiteX63" fmla="*/ 421481 w 664369"/>
                <a:gd name="connsiteY63" fmla="*/ 207169 h 704850"/>
                <a:gd name="connsiteX64" fmla="*/ 411956 w 664369"/>
                <a:gd name="connsiteY64" fmla="*/ 185738 h 704850"/>
                <a:gd name="connsiteX65" fmla="*/ 397669 w 664369"/>
                <a:gd name="connsiteY65" fmla="*/ 164307 h 704850"/>
                <a:gd name="connsiteX66" fmla="*/ 385763 w 664369"/>
                <a:gd name="connsiteY66" fmla="*/ 145257 h 704850"/>
                <a:gd name="connsiteX67" fmla="*/ 247650 w 664369"/>
                <a:gd name="connsiteY67" fmla="*/ 180975 h 704850"/>
                <a:gd name="connsiteX68" fmla="*/ 190500 w 664369"/>
                <a:gd name="connsiteY68" fmla="*/ 0 h 704850"/>
                <a:gd name="connsiteX0" fmla="*/ 190500 w 664369"/>
                <a:gd name="connsiteY0" fmla="*/ 0 h 704850"/>
                <a:gd name="connsiteX1" fmla="*/ 195263 w 664369"/>
                <a:gd name="connsiteY1" fmla="*/ 73819 h 704850"/>
                <a:gd name="connsiteX2" fmla="*/ 195263 w 664369"/>
                <a:gd name="connsiteY2" fmla="*/ 178594 h 704850"/>
                <a:gd name="connsiteX3" fmla="*/ 147638 w 664369"/>
                <a:gd name="connsiteY3" fmla="*/ 264319 h 704850"/>
                <a:gd name="connsiteX4" fmla="*/ 111919 w 664369"/>
                <a:gd name="connsiteY4" fmla="*/ 285750 h 704850"/>
                <a:gd name="connsiteX5" fmla="*/ 92869 w 664369"/>
                <a:gd name="connsiteY5" fmla="*/ 297657 h 704850"/>
                <a:gd name="connsiteX6" fmla="*/ 90488 w 664369"/>
                <a:gd name="connsiteY6" fmla="*/ 326232 h 704850"/>
                <a:gd name="connsiteX7" fmla="*/ 102394 w 664369"/>
                <a:gd name="connsiteY7" fmla="*/ 330994 h 704850"/>
                <a:gd name="connsiteX8" fmla="*/ 100013 w 664369"/>
                <a:gd name="connsiteY8" fmla="*/ 354807 h 704850"/>
                <a:gd name="connsiteX9" fmla="*/ 104775 w 664369"/>
                <a:gd name="connsiteY9" fmla="*/ 369094 h 704850"/>
                <a:gd name="connsiteX10" fmla="*/ 83344 w 664369"/>
                <a:gd name="connsiteY10" fmla="*/ 388144 h 704850"/>
                <a:gd name="connsiteX11" fmla="*/ 80963 w 664369"/>
                <a:gd name="connsiteY11" fmla="*/ 392907 h 704850"/>
                <a:gd name="connsiteX12" fmla="*/ 69056 w 664369"/>
                <a:gd name="connsiteY12" fmla="*/ 369094 h 704850"/>
                <a:gd name="connsiteX13" fmla="*/ 45244 w 664369"/>
                <a:gd name="connsiteY13" fmla="*/ 381000 h 704850"/>
                <a:gd name="connsiteX14" fmla="*/ 45244 w 664369"/>
                <a:gd name="connsiteY14" fmla="*/ 421482 h 704850"/>
                <a:gd name="connsiteX15" fmla="*/ 52388 w 664369"/>
                <a:gd name="connsiteY15" fmla="*/ 438150 h 704850"/>
                <a:gd name="connsiteX16" fmla="*/ 0 w 664369"/>
                <a:gd name="connsiteY16" fmla="*/ 502444 h 704850"/>
                <a:gd name="connsiteX17" fmla="*/ 33338 w 664369"/>
                <a:gd name="connsiteY17" fmla="*/ 607219 h 704850"/>
                <a:gd name="connsiteX18" fmla="*/ 88106 w 664369"/>
                <a:gd name="connsiteY18" fmla="*/ 642938 h 704850"/>
                <a:gd name="connsiteX19" fmla="*/ 104775 w 664369"/>
                <a:gd name="connsiteY19" fmla="*/ 638175 h 704850"/>
                <a:gd name="connsiteX20" fmla="*/ 152400 w 664369"/>
                <a:gd name="connsiteY20" fmla="*/ 685800 h 704850"/>
                <a:gd name="connsiteX21" fmla="*/ 169069 w 664369"/>
                <a:gd name="connsiteY21" fmla="*/ 685800 h 704850"/>
                <a:gd name="connsiteX22" fmla="*/ 214313 w 664369"/>
                <a:gd name="connsiteY22" fmla="*/ 704850 h 704850"/>
                <a:gd name="connsiteX23" fmla="*/ 230981 w 664369"/>
                <a:gd name="connsiteY23" fmla="*/ 666750 h 704850"/>
                <a:gd name="connsiteX24" fmla="*/ 264319 w 664369"/>
                <a:gd name="connsiteY24" fmla="*/ 647700 h 704850"/>
                <a:gd name="connsiteX25" fmla="*/ 285750 w 664369"/>
                <a:gd name="connsiteY25" fmla="*/ 645319 h 704850"/>
                <a:gd name="connsiteX26" fmla="*/ 352425 w 664369"/>
                <a:gd name="connsiteY26" fmla="*/ 604838 h 704850"/>
                <a:gd name="connsiteX27" fmla="*/ 369094 w 664369"/>
                <a:gd name="connsiteY27" fmla="*/ 597694 h 704850"/>
                <a:gd name="connsiteX28" fmla="*/ 366713 w 664369"/>
                <a:gd name="connsiteY28" fmla="*/ 559594 h 704850"/>
                <a:gd name="connsiteX29" fmla="*/ 369094 w 664369"/>
                <a:gd name="connsiteY29" fmla="*/ 528638 h 704850"/>
                <a:gd name="connsiteX30" fmla="*/ 373856 w 664369"/>
                <a:gd name="connsiteY30" fmla="*/ 497682 h 704850"/>
                <a:gd name="connsiteX31" fmla="*/ 381000 w 664369"/>
                <a:gd name="connsiteY31" fmla="*/ 473869 h 704850"/>
                <a:gd name="connsiteX32" fmla="*/ 407194 w 664369"/>
                <a:gd name="connsiteY32" fmla="*/ 435769 h 704850"/>
                <a:gd name="connsiteX33" fmla="*/ 428625 w 664369"/>
                <a:gd name="connsiteY33" fmla="*/ 385763 h 704850"/>
                <a:gd name="connsiteX34" fmla="*/ 428625 w 664369"/>
                <a:gd name="connsiteY34" fmla="*/ 385763 h 704850"/>
                <a:gd name="connsiteX35" fmla="*/ 476250 w 664369"/>
                <a:gd name="connsiteY35" fmla="*/ 354807 h 704850"/>
                <a:gd name="connsiteX36" fmla="*/ 502444 w 664369"/>
                <a:gd name="connsiteY36" fmla="*/ 330994 h 704850"/>
                <a:gd name="connsiteX37" fmla="*/ 507206 w 664369"/>
                <a:gd name="connsiteY37" fmla="*/ 292894 h 704850"/>
                <a:gd name="connsiteX38" fmla="*/ 573881 w 664369"/>
                <a:gd name="connsiteY38" fmla="*/ 188119 h 704850"/>
                <a:gd name="connsiteX39" fmla="*/ 571500 w 664369"/>
                <a:gd name="connsiteY39" fmla="*/ 169069 h 704850"/>
                <a:gd name="connsiteX40" fmla="*/ 573881 w 664369"/>
                <a:gd name="connsiteY40" fmla="*/ 159544 h 704850"/>
                <a:gd name="connsiteX41" fmla="*/ 614363 w 664369"/>
                <a:gd name="connsiteY41" fmla="*/ 150019 h 704850"/>
                <a:gd name="connsiteX42" fmla="*/ 628650 w 664369"/>
                <a:gd name="connsiteY42" fmla="*/ 159544 h 704850"/>
                <a:gd name="connsiteX43" fmla="*/ 647700 w 664369"/>
                <a:gd name="connsiteY43" fmla="*/ 161925 h 704850"/>
                <a:gd name="connsiteX44" fmla="*/ 659606 w 664369"/>
                <a:gd name="connsiteY44" fmla="*/ 133350 h 704850"/>
                <a:gd name="connsiteX45" fmla="*/ 664369 w 664369"/>
                <a:gd name="connsiteY45" fmla="*/ 119063 h 704850"/>
                <a:gd name="connsiteX46" fmla="*/ 645319 w 664369"/>
                <a:gd name="connsiteY46" fmla="*/ 104775 h 704850"/>
                <a:gd name="connsiteX47" fmla="*/ 642938 w 664369"/>
                <a:gd name="connsiteY47" fmla="*/ 92869 h 704850"/>
                <a:gd name="connsiteX48" fmla="*/ 621506 w 664369"/>
                <a:gd name="connsiteY48" fmla="*/ 83344 h 704850"/>
                <a:gd name="connsiteX49" fmla="*/ 590550 w 664369"/>
                <a:gd name="connsiteY49" fmla="*/ 88107 h 704850"/>
                <a:gd name="connsiteX50" fmla="*/ 573881 w 664369"/>
                <a:gd name="connsiteY50" fmla="*/ 104775 h 704850"/>
                <a:gd name="connsiteX51" fmla="*/ 564356 w 664369"/>
                <a:gd name="connsiteY51" fmla="*/ 116682 h 704850"/>
                <a:gd name="connsiteX52" fmla="*/ 547688 w 664369"/>
                <a:gd name="connsiteY52" fmla="*/ 126207 h 704850"/>
                <a:gd name="connsiteX53" fmla="*/ 528638 w 664369"/>
                <a:gd name="connsiteY53" fmla="*/ 133350 h 704850"/>
                <a:gd name="connsiteX54" fmla="*/ 516731 w 664369"/>
                <a:gd name="connsiteY54" fmla="*/ 128588 h 704850"/>
                <a:gd name="connsiteX55" fmla="*/ 502444 w 664369"/>
                <a:gd name="connsiteY55" fmla="*/ 128588 h 704850"/>
                <a:gd name="connsiteX56" fmla="*/ 495300 w 664369"/>
                <a:gd name="connsiteY56" fmla="*/ 121444 h 704850"/>
                <a:gd name="connsiteX57" fmla="*/ 478631 w 664369"/>
                <a:gd name="connsiteY57" fmla="*/ 164307 h 704850"/>
                <a:gd name="connsiteX58" fmla="*/ 469106 w 664369"/>
                <a:gd name="connsiteY58" fmla="*/ 173832 h 704850"/>
                <a:gd name="connsiteX59" fmla="*/ 459581 w 664369"/>
                <a:gd name="connsiteY59" fmla="*/ 173832 h 704850"/>
                <a:gd name="connsiteX60" fmla="*/ 459581 w 664369"/>
                <a:gd name="connsiteY60" fmla="*/ 173832 h 704850"/>
                <a:gd name="connsiteX61" fmla="*/ 445294 w 664369"/>
                <a:gd name="connsiteY61" fmla="*/ 188119 h 704850"/>
                <a:gd name="connsiteX62" fmla="*/ 431006 w 664369"/>
                <a:gd name="connsiteY62" fmla="*/ 200025 h 704850"/>
                <a:gd name="connsiteX63" fmla="*/ 421481 w 664369"/>
                <a:gd name="connsiteY63" fmla="*/ 207169 h 704850"/>
                <a:gd name="connsiteX64" fmla="*/ 411956 w 664369"/>
                <a:gd name="connsiteY64" fmla="*/ 185738 h 704850"/>
                <a:gd name="connsiteX65" fmla="*/ 397669 w 664369"/>
                <a:gd name="connsiteY65" fmla="*/ 164307 h 704850"/>
                <a:gd name="connsiteX66" fmla="*/ 385763 w 664369"/>
                <a:gd name="connsiteY66" fmla="*/ 145257 h 704850"/>
                <a:gd name="connsiteX67" fmla="*/ 247650 w 664369"/>
                <a:gd name="connsiteY67" fmla="*/ 180975 h 704850"/>
                <a:gd name="connsiteX68" fmla="*/ 204788 w 664369"/>
                <a:gd name="connsiteY68" fmla="*/ 54769 h 704850"/>
                <a:gd name="connsiteX69" fmla="*/ 190500 w 664369"/>
                <a:gd name="connsiteY69" fmla="*/ 0 h 704850"/>
                <a:gd name="connsiteX0" fmla="*/ 190500 w 664369"/>
                <a:gd name="connsiteY0" fmla="*/ 4762 h 709612"/>
                <a:gd name="connsiteX1" fmla="*/ 195263 w 664369"/>
                <a:gd name="connsiteY1" fmla="*/ 78581 h 709612"/>
                <a:gd name="connsiteX2" fmla="*/ 195263 w 664369"/>
                <a:gd name="connsiteY2" fmla="*/ 183356 h 709612"/>
                <a:gd name="connsiteX3" fmla="*/ 147638 w 664369"/>
                <a:gd name="connsiteY3" fmla="*/ 269081 h 709612"/>
                <a:gd name="connsiteX4" fmla="*/ 111919 w 664369"/>
                <a:gd name="connsiteY4" fmla="*/ 290512 h 709612"/>
                <a:gd name="connsiteX5" fmla="*/ 92869 w 664369"/>
                <a:gd name="connsiteY5" fmla="*/ 302419 h 709612"/>
                <a:gd name="connsiteX6" fmla="*/ 90488 w 664369"/>
                <a:gd name="connsiteY6" fmla="*/ 330994 h 709612"/>
                <a:gd name="connsiteX7" fmla="*/ 102394 w 664369"/>
                <a:gd name="connsiteY7" fmla="*/ 335756 h 709612"/>
                <a:gd name="connsiteX8" fmla="*/ 100013 w 664369"/>
                <a:gd name="connsiteY8" fmla="*/ 359569 h 709612"/>
                <a:gd name="connsiteX9" fmla="*/ 104775 w 664369"/>
                <a:gd name="connsiteY9" fmla="*/ 373856 h 709612"/>
                <a:gd name="connsiteX10" fmla="*/ 83344 w 664369"/>
                <a:gd name="connsiteY10" fmla="*/ 392906 h 709612"/>
                <a:gd name="connsiteX11" fmla="*/ 80963 w 664369"/>
                <a:gd name="connsiteY11" fmla="*/ 397669 h 709612"/>
                <a:gd name="connsiteX12" fmla="*/ 69056 w 664369"/>
                <a:gd name="connsiteY12" fmla="*/ 373856 h 709612"/>
                <a:gd name="connsiteX13" fmla="*/ 45244 w 664369"/>
                <a:gd name="connsiteY13" fmla="*/ 385762 h 709612"/>
                <a:gd name="connsiteX14" fmla="*/ 45244 w 664369"/>
                <a:gd name="connsiteY14" fmla="*/ 426244 h 709612"/>
                <a:gd name="connsiteX15" fmla="*/ 52388 w 664369"/>
                <a:gd name="connsiteY15" fmla="*/ 442912 h 709612"/>
                <a:gd name="connsiteX16" fmla="*/ 0 w 664369"/>
                <a:gd name="connsiteY16" fmla="*/ 507206 h 709612"/>
                <a:gd name="connsiteX17" fmla="*/ 33338 w 664369"/>
                <a:gd name="connsiteY17" fmla="*/ 611981 h 709612"/>
                <a:gd name="connsiteX18" fmla="*/ 88106 w 664369"/>
                <a:gd name="connsiteY18" fmla="*/ 647700 h 709612"/>
                <a:gd name="connsiteX19" fmla="*/ 104775 w 664369"/>
                <a:gd name="connsiteY19" fmla="*/ 642937 h 709612"/>
                <a:gd name="connsiteX20" fmla="*/ 152400 w 664369"/>
                <a:gd name="connsiteY20" fmla="*/ 690562 h 709612"/>
                <a:gd name="connsiteX21" fmla="*/ 169069 w 664369"/>
                <a:gd name="connsiteY21" fmla="*/ 690562 h 709612"/>
                <a:gd name="connsiteX22" fmla="*/ 214313 w 664369"/>
                <a:gd name="connsiteY22" fmla="*/ 709612 h 709612"/>
                <a:gd name="connsiteX23" fmla="*/ 230981 w 664369"/>
                <a:gd name="connsiteY23" fmla="*/ 671512 h 709612"/>
                <a:gd name="connsiteX24" fmla="*/ 264319 w 664369"/>
                <a:gd name="connsiteY24" fmla="*/ 652462 h 709612"/>
                <a:gd name="connsiteX25" fmla="*/ 285750 w 664369"/>
                <a:gd name="connsiteY25" fmla="*/ 650081 h 709612"/>
                <a:gd name="connsiteX26" fmla="*/ 352425 w 664369"/>
                <a:gd name="connsiteY26" fmla="*/ 609600 h 709612"/>
                <a:gd name="connsiteX27" fmla="*/ 369094 w 664369"/>
                <a:gd name="connsiteY27" fmla="*/ 602456 h 709612"/>
                <a:gd name="connsiteX28" fmla="*/ 366713 w 664369"/>
                <a:gd name="connsiteY28" fmla="*/ 564356 h 709612"/>
                <a:gd name="connsiteX29" fmla="*/ 369094 w 664369"/>
                <a:gd name="connsiteY29" fmla="*/ 533400 h 709612"/>
                <a:gd name="connsiteX30" fmla="*/ 373856 w 664369"/>
                <a:gd name="connsiteY30" fmla="*/ 502444 h 709612"/>
                <a:gd name="connsiteX31" fmla="*/ 381000 w 664369"/>
                <a:gd name="connsiteY31" fmla="*/ 478631 h 709612"/>
                <a:gd name="connsiteX32" fmla="*/ 407194 w 664369"/>
                <a:gd name="connsiteY32" fmla="*/ 440531 h 709612"/>
                <a:gd name="connsiteX33" fmla="*/ 428625 w 664369"/>
                <a:gd name="connsiteY33" fmla="*/ 390525 h 709612"/>
                <a:gd name="connsiteX34" fmla="*/ 428625 w 664369"/>
                <a:gd name="connsiteY34" fmla="*/ 390525 h 709612"/>
                <a:gd name="connsiteX35" fmla="*/ 476250 w 664369"/>
                <a:gd name="connsiteY35" fmla="*/ 359569 h 709612"/>
                <a:gd name="connsiteX36" fmla="*/ 502444 w 664369"/>
                <a:gd name="connsiteY36" fmla="*/ 335756 h 709612"/>
                <a:gd name="connsiteX37" fmla="*/ 507206 w 664369"/>
                <a:gd name="connsiteY37" fmla="*/ 297656 h 709612"/>
                <a:gd name="connsiteX38" fmla="*/ 573881 w 664369"/>
                <a:gd name="connsiteY38" fmla="*/ 192881 h 709612"/>
                <a:gd name="connsiteX39" fmla="*/ 571500 w 664369"/>
                <a:gd name="connsiteY39" fmla="*/ 173831 h 709612"/>
                <a:gd name="connsiteX40" fmla="*/ 573881 w 664369"/>
                <a:gd name="connsiteY40" fmla="*/ 164306 h 709612"/>
                <a:gd name="connsiteX41" fmla="*/ 614363 w 664369"/>
                <a:gd name="connsiteY41" fmla="*/ 154781 h 709612"/>
                <a:gd name="connsiteX42" fmla="*/ 628650 w 664369"/>
                <a:gd name="connsiteY42" fmla="*/ 164306 h 709612"/>
                <a:gd name="connsiteX43" fmla="*/ 647700 w 664369"/>
                <a:gd name="connsiteY43" fmla="*/ 166687 h 709612"/>
                <a:gd name="connsiteX44" fmla="*/ 659606 w 664369"/>
                <a:gd name="connsiteY44" fmla="*/ 138112 h 709612"/>
                <a:gd name="connsiteX45" fmla="*/ 664369 w 664369"/>
                <a:gd name="connsiteY45" fmla="*/ 123825 h 709612"/>
                <a:gd name="connsiteX46" fmla="*/ 645319 w 664369"/>
                <a:gd name="connsiteY46" fmla="*/ 109537 h 709612"/>
                <a:gd name="connsiteX47" fmla="*/ 642938 w 664369"/>
                <a:gd name="connsiteY47" fmla="*/ 97631 h 709612"/>
                <a:gd name="connsiteX48" fmla="*/ 621506 w 664369"/>
                <a:gd name="connsiteY48" fmla="*/ 88106 h 709612"/>
                <a:gd name="connsiteX49" fmla="*/ 590550 w 664369"/>
                <a:gd name="connsiteY49" fmla="*/ 92869 h 709612"/>
                <a:gd name="connsiteX50" fmla="*/ 573881 w 664369"/>
                <a:gd name="connsiteY50" fmla="*/ 109537 h 709612"/>
                <a:gd name="connsiteX51" fmla="*/ 564356 w 664369"/>
                <a:gd name="connsiteY51" fmla="*/ 121444 h 709612"/>
                <a:gd name="connsiteX52" fmla="*/ 547688 w 664369"/>
                <a:gd name="connsiteY52" fmla="*/ 130969 h 709612"/>
                <a:gd name="connsiteX53" fmla="*/ 528638 w 664369"/>
                <a:gd name="connsiteY53" fmla="*/ 138112 h 709612"/>
                <a:gd name="connsiteX54" fmla="*/ 516731 w 664369"/>
                <a:gd name="connsiteY54" fmla="*/ 133350 h 709612"/>
                <a:gd name="connsiteX55" fmla="*/ 502444 w 664369"/>
                <a:gd name="connsiteY55" fmla="*/ 133350 h 709612"/>
                <a:gd name="connsiteX56" fmla="*/ 495300 w 664369"/>
                <a:gd name="connsiteY56" fmla="*/ 126206 h 709612"/>
                <a:gd name="connsiteX57" fmla="*/ 478631 w 664369"/>
                <a:gd name="connsiteY57" fmla="*/ 169069 h 709612"/>
                <a:gd name="connsiteX58" fmla="*/ 469106 w 664369"/>
                <a:gd name="connsiteY58" fmla="*/ 178594 h 709612"/>
                <a:gd name="connsiteX59" fmla="*/ 459581 w 664369"/>
                <a:gd name="connsiteY59" fmla="*/ 178594 h 709612"/>
                <a:gd name="connsiteX60" fmla="*/ 459581 w 664369"/>
                <a:gd name="connsiteY60" fmla="*/ 178594 h 709612"/>
                <a:gd name="connsiteX61" fmla="*/ 445294 w 664369"/>
                <a:gd name="connsiteY61" fmla="*/ 192881 h 709612"/>
                <a:gd name="connsiteX62" fmla="*/ 431006 w 664369"/>
                <a:gd name="connsiteY62" fmla="*/ 204787 h 709612"/>
                <a:gd name="connsiteX63" fmla="*/ 421481 w 664369"/>
                <a:gd name="connsiteY63" fmla="*/ 211931 h 709612"/>
                <a:gd name="connsiteX64" fmla="*/ 411956 w 664369"/>
                <a:gd name="connsiteY64" fmla="*/ 190500 h 709612"/>
                <a:gd name="connsiteX65" fmla="*/ 397669 w 664369"/>
                <a:gd name="connsiteY65" fmla="*/ 169069 h 709612"/>
                <a:gd name="connsiteX66" fmla="*/ 385763 w 664369"/>
                <a:gd name="connsiteY66" fmla="*/ 150019 h 709612"/>
                <a:gd name="connsiteX67" fmla="*/ 247650 w 664369"/>
                <a:gd name="connsiteY67" fmla="*/ 185737 h 709612"/>
                <a:gd name="connsiteX68" fmla="*/ 202406 w 664369"/>
                <a:gd name="connsiteY68" fmla="*/ 0 h 709612"/>
                <a:gd name="connsiteX69" fmla="*/ 190500 w 664369"/>
                <a:gd name="connsiteY69" fmla="*/ 4762 h 709612"/>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64319 w 664369"/>
                <a:gd name="connsiteY24" fmla="*/ 652462 h 728705"/>
                <a:gd name="connsiteX25" fmla="*/ 285750 w 664369"/>
                <a:gd name="connsiteY25" fmla="*/ 650081 h 728705"/>
                <a:gd name="connsiteX26" fmla="*/ 352425 w 664369"/>
                <a:gd name="connsiteY26" fmla="*/ 609600 h 728705"/>
                <a:gd name="connsiteX27" fmla="*/ 369094 w 664369"/>
                <a:gd name="connsiteY27" fmla="*/ 602456 h 728705"/>
                <a:gd name="connsiteX28" fmla="*/ 366713 w 664369"/>
                <a:gd name="connsiteY28" fmla="*/ 564356 h 728705"/>
                <a:gd name="connsiteX29" fmla="*/ 369094 w 664369"/>
                <a:gd name="connsiteY29" fmla="*/ 533400 h 728705"/>
                <a:gd name="connsiteX30" fmla="*/ 373856 w 664369"/>
                <a:gd name="connsiteY30" fmla="*/ 502444 h 728705"/>
                <a:gd name="connsiteX31" fmla="*/ 381000 w 664369"/>
                <a:gd name="connsiteY31" fmla="*/ 478631 h 728705"/>
                <a:gd name="connsiteX32" fmla="*/ 407194 w 664369"/>
                <a:gd name="connsiteY32" fmla="*/ 440531 h 728705"/>
                <a:gd name="connsiteX33" fmla="*/ 428625 w 664369"/>
                <a:gd name="connsiteY33" fmla="*/ 390525 h 728705"/>
                <a:gd name="connsiteX34" fmla="*/ 428625 w 664369"/>
                <a:gd name="connsiteY34" fmla="*/ 390525 h 728705"/>
                <a:gd name="connsiteX35" fmla="*/ 476250 w 664369"/>
                <a:gd name="connsiteY35" fmla="*/ 359569 h 728705"/>
                <a:gd name="connsiteX36" fmla="*/ 502444 w 664369"/>
                <a:gd name="connsiteY36" fmla="*/ 335756 h 728705"/>
                <a:gd name="connsiteX37" fmla="*/ 507206 w 664369"/>
                <a:gd name="connsiteY37" fmla="*/ 297656 h 728705"/>
                <a:gd name="connsiteX38" fmla="*/ 573881 w 664369"/>
                <a:gd name="connsiteY38" fmla="*/ 192881 h 728705"/>
                <a:gd name="connsiteX39" fmla="*/ 571500 w 664369"/>
                <a:gd name="connsiteY39" fmla="*/ 173831 h 728705"/>
                <a:gd name="connsiteX40" fmla="*/ 573881 w 664369"/>
                <a:gd name="connsiteY40" fmla="*/ 164306 h 728705"/>
                <a:gd name="connsiteX41" fmla="*/ 614363 w 664369"/>
                <a:gd name="connsiteY41" fmla="*/ 154781 h 728705"/>
                <a:gd name="connsiteX42" fmla="*/ 628650 w 664369"/>
                <a:gd name="connsiteY42" fmla="*/ 164306 h 728705"/>
                <a:gd name="connsiteX43" fmla="*/ 647700 w 664369"/>
                <a:gd name="connsiteY43" fmla="*/ 166687 h 728705"/>
                <a:gd name="connsiteX44" fmla="*/ 659606 w 664369"/>
                <a:gd name="connsiteY44" fmla="*/ 138112 h 728705"/>
                <a:gd name="connsiteX45" fmla="*/ 664369 w 664369"/>
                <a:gd name="connsiteY45" fmla="*/ 123825 h 728705"/>
                <a:gd name="connsiteX46" fmla="*/ 645319 w 664369"/>
                <a:gd name="connsiteY46" fmla="*/ 109537 h 728705"/>
                <a:gd name="connsiteX47" fmla="*/ 642938 w 664369"/>
                <a:gd name="connsiteY47" fmla="*/ 97631 h 728705"/>
                <a:gd name="connsiteX48" fmla="*/ 621506 w 664369"/>
                <a:gd name="connsiteY48" fmla="*/ 88106 h 728705"/>
                <a:gd name="connsiteX49" fmla="*/ 590550 w 664369"/>
                <a:gd name="connsiteY49" fmla="*/ 92869 h 728705"/>
                <a:gd name="connsiteX50" fmla="*/ 573881 w 664369"/>
                <a:gd name="connsiteY50" fmla="*/ 109537 h 728705"/>
                <a:gd name="connsiteX51" fmla="*/ 564356 w 664369"/>
                <a:gd name="connsiteY51" fmla="*/ 121444 h 728705"/>
                <a:gd name="connsiteX52" fmla="*/ 547688 w 664369"/>
                <a:gd name="connsiteY52" fmla="*/ 130969 h 728705"/>
                <a:gd name="connsiteX53" fmla="*/ 528638 w 664369"/>
                <a:gd name="connsiteY53" fmla="*/ 138112 h 728705"/>
                <a:gd name="connsiteX54" fmla="*/ 516731 w 664369"/>
                <a:gd name="connsiteY54" fmla="*/ 133350 h 728705"/>
                <a:gd name="connsiteX55" fmla="*/ 502444 w 664369"/>
                <a:gd name="connsiteY55" fmla="*/ 133350 h 728705"/>
                <a:gd name="connsiteX56" fmla="*/ 495300 w 664369"/>
                <a:gd name="connsiteY56" fmla="*/ 126206 h 728705"/>
                <a:gd name="connsiteX57" fmla="*/ 478631 w 664369"/>
                <a:gd name="connsiteY57" fmla="*/ 169069 h 728705"/>
                <a:gd name="connsiteX58" fmla="*/ 469106 w 664369"/>
                <a:gd name="connsiteY58" fmla="*/ 178594 h 728705"/>
                <a:gd name="connsiteX59" fmla="*/ 459581 w 664369"/>
                <a:gd name="connsiteY59" fmla="*/ 178594 h 728705"/>
                <a:gd name="connsiteX60" fmla="*/ 459581 w 664369"/>
                <a:gd name="connsiteY60" fmla="*/ 178594 h 728705"/>
                <a:gd name="connsiteX61" fmla="*/ 445294 w 664369"/>
                <a:gd name="connsiteY61" fmla="*/ 192881 h 728705"/>
                <a:gd name="connsiteX62" fmla="*/ 431006 w 664369"/>
                <a:gd name="connsiteY62" fmla="*/ 204787 h 728705"/>
                <a:gd name="connsiteX63" fmla="*/ 421481 w 664369"/>
                <a:gd name="connsiteY63" fmla="*/ 211931 h 728705"/>
                <a:gd name="connsiteX64" fmla="*/ 411956 w 664369"/>
                <a:gd name="connsiteY64" fmla="*/ 190500 h 728705"/>
                <a:gd name="connsiteX65" fmla="*/ 397669 w 664369"/>
                <a:gd name="connsiteY65" fmla="*/ 169069 h 728705"/>
                <a:gd name="connsiteX66" fmla="*/ 385763 w 664369"/>
                <a:gd name="connsiteY66" fmla="*/ 150019 h 728705"/>
                <a:gd name="connsiteX67" fmla="*/ 247650 w 664369"/>
                <a:gd name="connsiteY67" fmla="*/ 185737 h 728705"/>
                <a:gd name="connsiteX68" fmla="*/ 202406 w 664369"/>
                <a:gd name="connsiteY68" fmla="*/ 0 h 728705"/>
                <a:gd name="connsiteX69" fmla="*/ 190500 w 664369"/>
                <a:gd name="connsiteY69"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64319 w 664369"/>
                <a:gd name="connsiteY24" fmla="*/ 652462 h 728705"/>
                <a:gd name="connsiteX25" fmla="*/ 285750 w 664369"/>
                <a:gd name="connsiteY25" fmla="*/ 650081 h 728705"/>
                <a:gd name="connsiteX26" fmla="*/ 354803 w 664369"/>
                <a:gd name="connsiteY26" fmla="*/ 628692 h 728705"/>
                <a:gd name="connsiteX27" fmla="*/ 369094 w 664369"/>
                <a:gd name="connsiteY27" fmla="*/ 602456 h 728705"/>
                <a:gd name="connsiteX28" fmla="*/ 366713 w 664369"/>
                <a:gd name="connsiteY28" fmla="*/ 564356 h 728705"/>
                <a:gd name="connsiteX29" fmla="*/ 369094 w 664369"/>
                <a:gd name="connsiteY29" fmla="*/ 533400 h 728705"/>
                <a:gd name="connsiteX30" fmla="*/ 373856 w 664369"/>
                <a:gd name="connsiteY30" fmla="*/ 502444 h 728705"/>
                <a:gd name="connsiteX31" fmla="*/ 381000 w 664369"/>
                <a:gd name="connsiteY31" fmla="*/ 478631 h 728705"/>
                <a:gd name="connsiteX32" fmla="*/ 407194 w 664369"/>
                <a:gd name="connsiteY32" fmla="*/ 440531 h 728705"/>
                <a:gd name="connsiteX33" fmla="*/ 428625 w 664369"/>
                <a:gd name="connsiteY33" fmla="*/ 390525 h 728705"/>
                <a:gd name="connsiteX34" fmla="*/ 428625 w 664369"/>
                <a:gd name="connsiteY34" fmla="*/ 390525 h 728705"/>
                <a:gd name="connsiteX35" fmla="*/ 476250 w 664369"/>
                <a:gd name="connsiteY35" fmla="*/ 359569 h 728705"/>
                <a:gd name="connsiteX36" fmla="*/ 502444 w 664369"/>
                <a:gd name="connsiteY36" fmla="*/ 335756 h 728705"/>
                <a:gd name="connsiteX37" fmla="*/ 507206 w 664369"/>
                <a:gd name="connsiteY37" fmla="*/ 297656 h 728705"/>
                <a:gd name="connsiteX38" fmla="*/ 573881 w 664369"/>
                <a:gd name="connsiteY38" fmla="*/ 192881 h 728705"/>
                <a:gd name="connsiteX39" fmla="*/ 571500 w 664369"/>
                <a:gd name="connsiteY39" fmla="*/ 173831 h 728705"/>
                <a:gd name="connsiteX40" fmla="*/ 573881 w 664369"/>
                <a:gd name="connsiteY40" fmla="*/ 164306 h 728705"/>
                <a:gd name="connsiteX41" fmla="*/ 614363 w 664369"/>
                <a:gd name="connsiteY41" fmla="*/ 154781 h 728705"/>
                <a:gd name="connsiteX42" fmla="*/ 628650 w 664369"/>
                <a:gd name="connsiteY42" fmla="*/ 164306 h 728705"/>
                <a:gd name="connsiteX43" fmla="*/ 647700 w 664369"/>
                <a:gd name="connsiteY43" fmla="*/ 166687 h 728705"/>
                <a:gd name="connsiteX44" fmla="*/ 659606 w 664369"/>
                <a:gd name="connsiteY44" fmla="*/ 138112 h 728705"/>
                <a:gd name="connsiteX45" fmla="*/ 664369 w 664369"/>
                <a:gd name="connsiteY45" fmla="*/ 123825 h 728705"/>
                <a:gd name="connsiteX46" fmla="*/ 645319 w 664369"/>
                <a:gd name="connsiteY46" fmla="*/ 109537 h 728705"/>
                <a:gd name="connsiteX47" fmla="*/ 642938 w 664369"/>
                <a:gd name="connsiteY47" fmla="*/ 97631 h 728705"/>
                <a:gd name="connsiteX48" fmla="*/ 621506 w 664369"/>
                <a:gd name="connsiteY48" fmla="*/ 88106 h 728705"/>
                <a:gd name="connsiteX49" fmla="*/ 590550 w 664369"/>
                <a:gd name="connsiteY49" fmla="*/ 92869 h 728705"/>
                <a:gd name="connsiteX50" fmla="*/ 573881 w 664369"/>
                <a:gd name="connsiteY50" fmla="*/ 109537 h 728705"/>
                <a:gd name="connsiteX51" fmla="*/ 564356 w 664369"/>
                <a:gd name="connsiteY51" fmla="*/ 121444 h 728705"/>
                <a:gd name="connsiteX52" fmla="*/ 547688 w 664369"/>
                <a:gd name="connsiteY52" fmla="*/ 130969 h 728705"/>
                <a:gd name="connsiteX53" fmla="*/ 528638 w 664369"/>
                <a:gd name="connsiteY53" fmla="*/ 138112 h 728705"/>
                <a:gd name="connsiteX54" fmla="*/ 516731 w 664369"/>
                <a:gd name="connsiteY54" fmla="*/ 133350 h 728705"/>
                <a:gd name="connsiteX55" fmla="*/ 502444 w 664369"/>
                <a:gd name="connsiteY55" fmla="*/ 133350 h 728705"/>
                <a:gd name="connsiteX56" fmla="*/ 495300 w 664369"/>
                <a:gd name="connsiteY56" fmla="*/ 126206 h 728705"/>
                <a:gd name="connsiteX57" fmla="*/ 478631 w 664369"/>
                <a:gd name="connsiteY57" fmla="*/ 169069 h 728705"/>
                <a:gd name="connsiteX58" fmla="*/ 469106 w 664369"/>
                <a:gd name="connsiteY58" fmla="*/ 178594 h 728705"/>
                <a:gd name="connsiteX59" fmla="*/ 459581 w 664369"/>
                <a:gd name="connsiteY59" fmla="*/ 178594 h 728705"/>
                <a:gd name="connsiteX60" fmla="*/ 459581 w 664369"/>
                <a:gd name="connsiteY60" fmla="*/ 178594 h 728705"/>
                <a:gd name="connsiteX61" fmla="*/ 445294 w 664369"/>
                <a:gd name="connsiteY61" fmla="*/ 192881 h 728705"/>
                <a:gd name="connsiteX62" fmla="*/ 431006 w 664369"/>
                <a:gd name="connsiteY62" fmla="*/ 204787 h 728705"/>
                <a:gd name="connsiteX63" fmla="*/ 421481 w 664369"/>
                <a:gd name="connsiteY63" fmla="*/ 211931 h 728705"/>
                <a:gd name="connsiteX64" fmla="*/ 411956 w 664369"/>
                <a:gd name="connsiteY64" fmla="*/ 190500 h 728705"/>
                <a:gd name="connsiteX65" fmla="*/ 397669 w 664369"/>
                <a:gd name="connsiteY65" fmla="*/ 169069 h 728705"/>
                <a:gd name="connsiteX66" fmla="*/ 385763 w 664369"/>
                <a:gd name="connsiteY66" fmla="*/ 150019 h 728705"/>
                <a:gd name="connsiteX67" fmla="*/ 247650 w 664369"/>
                <a:gd name="connsiteY67" fmla="*/ 185737 h 728705"/>
                <a:gd name="connsiteX68" fmla="*/ 202406 w 664369"/>
                <a:gd name="connsiteY68" fmla="*/ 0 h 728705"/>
                <a:gd name="connsiteX69" fmla="*/ 190500 w 664369"/>
                <a:gd name="connsiteY69"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169069 w 664369"/>
                <a:gd name="connsiteY21" fmla="*/ 690562 h 728705"/>
                <a:gd name="connsiteX22" fmla="*/ 214313 w 664369"/>
                <a:gd name="connsiteY22" fmla="*/ 728705 h 728705"/>
                <a:gd name="connsiteX23" fmla="*/ 230981 w 664369"/>
                <a:gd name="connsiteY23" fmla="*/ 671512 h 728705"/>
                <a:gd name="connsiteX24" fmla="*/ 285750 w 664369"/>
                <a:gd name="connsiteY24" fmla="*/ 650081 h 728705"/>
                <a:gd name="connsiteX25" fmla="*/ 354803 w 664369"/>
                <a:gd name="connsiteY25" fmla="*/ 628692 h 728705"/>
                <a:gd name="connsiteX26" fmla="*/ 369094 w 664369"/>
                <a:gd name="connsiteY26" fmla="*/ 602456 h 728705"/>
                <a:gd name="connsiteX27" fmla="*/ 366713 w 664369"/>
                <a:gd name="connsiteY27" fmla="*/ 564356 h 728705"/>
                <a:gd name="connsiteX28" fmla="*/ 369094 w 664369"/>
                <a:gd name="connsiteY28" fmla="*/ 533400 h 728705"/>
                <a:gd name="connsiteX29" fmla="*/ 373856 w 664369"/>
                <a:gd name="connsiteY29" fmla="*/ 502444 h 728705"/>
                <a:gd name="connsiteX30" fmla="*/ 381000 w 664369"/>
                <a:gd name="connsiteY30" fmla="*/ 478631 h 728705"/>
                <a:gd name="connsiteX31" fmla="*/ 407194 w 664369"/>
                <a:gd name="connsiteY31" fmla="*/ 440531 h 728705"/>
                <a:gd name="connsiteX32" fmla="*/ 428625 w 664369"/>
                <a:gd name="connsiteY32" fmla="*/ 390525 h 728705"/>
                <a:gd name="connsiteX33" fmla="*/ 428625 w 664369"/>
                <a:gd name="connsiteY33" fmla="*/ 390525 h 728705"/>
                <a:gd name="connsiteX34" fmla="*/ 476250 w 664369"/>
                <a:gd name="connsiteY34" fmla="*/ 359569 h 728705"/>
                <a:gd name="connsiteX35" fmla="*/ 502444 w 664369"/>
                <a:gd name="connsiteY35" fmla="*/ 335756 h 728705"/>
                <a:gd name="connsiteX36" fmla="*/ 507206 w 664369"/>
                <a:gd name="connsiteY36" fmla="*/ 297656 h 728705"/>
                <a:gd name="connsiteX37" fmla="*/ 573881 w 664369"/>
                <a:gd name="connsiteY37" fmla="*/ 192881 h 728705"/>
                <a:gd name="connsiteX38" fmla="*/ 571500 w 664369"/>
                <a:gd name="connsiteY38" fmla="*/ 173831 h 728705"/>
                <a:gd name="connsiteX39" fmla="*/ 573881 w 664369"/>
                <a:gd name="connsiteY39" fmla="*/ 164306 h 728705"/>
                <a:gd name="connsiteX40" fmla="*/ 614363 w 664369"/>
                <a:gd name="connsiteY40" fmla="*/ 154781 h 728705"/>
                <a:gd name="connsiteX41" fmla="*/ 628650 w 664369"/>
                <a:gd name="connsiteY41" fmla="*/ 164306 h 728705"/>
                <a:gd name="connsiteX42" fmla="*/ 647700 w 664369"/>
                <a:gd name="connsiteY42" fmla="*/ 166687 h 728705"/>
                <a:gd name="connsiteX43" fmla="*/ 659606 w 664369"/>
                <a:gd name="connsiteY43" fmla="*/ 138112 h 728705"/>
                <a:gd name="connsiteX44" fmla="*/ 664369 w 664369"/>
                <a:gd name="connsiteY44" fmla="*/ 123825 h 728705"/>
                <a:gd name="connsiteX45" fmla="*/ 645319 w 664369"/>
                <a:gd name="connsiteY45" fmla="*/ 109537 h 728705"/>
                <a:gd name="connsiteX46" fmla="*/ 642938 w 664369"/>
                <a:gd name="connsiteY46" fmla="*/ 97631 h 728705"/>
                <a:gd name="connsiteX47" fmla="*/ 621506 w 664369"/>
                <a:gd name="connsiteY47" fmla="*/ 88106 h 728705"/>
                <a:gd name="connsiteX48" fmla="*/ 590550 w 664369"/>
                <a:gd name="connsiteY48" fmla="*/ 92869 h 728705"/>
                <a:gd name="connsiteX49" fmla="*/ 573881 w 664369"/>
                <a:gd name="connsiteY49" fmla="*/ 109537 h 728705"/>
                <a:gd name="connsiteX50" fmla="*/ 564356 w 664369"/>
                <a:gd name="connsiteY50" fmla="*/ 121444 h 728705"/>
                <a:gd name="connsiteX51" fmla="*/ 547688 w 664369"/>
                <a:gd name="connsiteY51" fmla="*/ 130969 h 728705"/>
                <a:gd name="connsiteX52" fmla="*/ 528638 w 664369"/>
                <a:gd name="connsiteY52" fmla="*/ 138112 h 728705"/>
                <a:gd name="connsiteX53" fmla="*/ 516731 w 664369"/>
                <a:gd name="connsiteY53" fmla="*/ 133350 h 728705"/>
                <a:gd name="connsiteX54" fmla="*/ 502444 w 664369"/>
                <a:gd name="connsiteY54" fmla="*/ 133350 h 728705"/>
                <a:gd name="connsiteX55" fmla="*/ 495300 w 664369"/>
                <a:gd name="connsiteY55" fmla="*/ 126206 h 728705"/>
                <a:gd name="connsiteX56" fmla="*/ 478631 w 664369"/>
                <a:gd name="connsiteY56" fmla="*/ 169069 h 728705"/>
                <a:gd name="connsiteX57" fmla="*/ 469106 w 664369"/>
                <a:gd name="connsiteY57" fmla="*/ 178594 h 728705"/>
                <a:gd name="connsiteX58" fmla="*/ 459581 w 664369"/>
                <a:gd name="connsiteY58" fmla="*/ 178594 h 728705"/>
                <a:gd name="connsiteX59" fmla="*/ 459581 w 664369"/>
                <a:gd name="connsiteY59" fmla="*/ 178594 h 728705"/>
                <a:gd name="connsiteX60" fmla="*/ 445294 w 664369"/>
                <a:gd name="connsiteY60" fmla="*/ 192881 h 728705"/>
                <a:gd name="connsiteX61" fmla="*/ 431006 w 664369"/>
                <a:gd name="connsiteY61" fmla="*/ 204787 h 728705"/>
                <a:gd name="connsiteX62" fmla="*/ 421481 w 664369"/>
                <a:gd name="connsiteY62" fmla="*/ 211931 h 728705"/>
                <a:gd name="connsiteX63" fmla="*/ 411956 w 664369"/>
                <a:gd name="connsiteY63" fmla="*/ 190500 h 728705"/>
                <a:gd name="connsiteX64" fmla="*/ 397669 w 664369"/>
                <a:gd name="connsiteY64" fmla="*/ 169069 h 728705"/>
                <a:gd name="connsiteX65" fmla="*/ 385763 w 664369"/>
                <a:gd name="connsiteY65" fmla="*/ 150019 h 728705"/>
                <a:gd name="connsiteX66" fmla="*/ 247650 w 664369"/>
                <a:gd name="connsiteY66" fmla="*/ 185737 h 728705"/>
                <a:gd name="connsiteX67" fmla="*/ 202406 w 664369"/>
                <a:gd name="connsiteY67" fmla="*/ 0 h 728705"/>
                <a:gd name="connsiteX68" fmla="*/ 190500 w 664369"/>
                <a:gd name="connsiteY68"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69056 w 664369"/>
                <a:gd name="connsiteY12" fmla="*/ 37385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80963 w 664369"/>
                <a:gd name="connsiteY11" fmla="*/ 397669 h 728705"/>
                <a:gd name="connsiteX12" fmla="*/ 76191 w 664369"/>
                <a:gd name="connsiteY12" fmla="*/ 36669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133288 w 664369"/>
                <a:gd name="connsiteY11" fmla="*/ 443014 h 728705"/>
                <a:gd name="connsiteX12" fmla="*/ 76191 w 664369"/>
                <a:gd name="connsiteY12" fmla="*/ 366696 h 728705"/>
                <a:gd name="connsiteX13" fmla="*/ 45244 w 664369"/>
                <a:gd name="connsiteY13" fmla="*/ 385762 h 728705"/>
                <a:gd name="connsiteX14" fmla="*/ 45244 w 664369"/>
                <a:gd name="connsiteY14" fmla="*/ 426244 h 728705"/>
                <a:gd name="connsiteX15" fmla="*/ 52388 w 664369"/>
                <a:gd name="connsiteY15" fmla="*/ 442912 h 728705"/>
                <a:gd name="connsiteX16" fmla="*/ 0 w 664369"/>
                <a:gd name="connsiteY16" fmla="*/ 507206 h 728705"/>
                <a:gd name="connsiteX17" fmla="*/ 33338 w 664369"/>
                <a:gd name="connsiteY17" fmla="*/ 611981 h 728705"/>
                <a:gd name="connsiteX18" fmla="*/ 88106 w 664369"/>
                <a:gd name="connsiteY18" fmla="*/ 647700 h 728705"/>
                <a:gd name="connsiteX19" fmla="*/ 104775 w 664369"/>
                <a:gd name="connsiteY19" fmla="*/ 642937 h 728705"/>
                <a:gd name="connsiteX20" fmla="*/ 152400 w 664369"/>
                <a:gd name="connsiteY20" fmla="*/ 690562 h 728705"/>
                <a:gd name="connsiteX21" fmla="*/ 214313 w 664369"/>
                <a:gd name="connsiteY21" fmla="*/ 728705 h 728705"/>
                <a:gd name="connsiteX22" fmla="*/ 230981 w 664369"/>
                <a:gd name="connsiteY22" fmla="*/ 671512 h 728705"/>
                <a:gd name="connsiteX23" fmla="*/ 285750 w 664369"/>
                <a:gd name="connsiteY23" fmla="*/ 650081 h 728705"/>
                <a:gd name="connsiteX24" fmla="*/ 354803 w 664369"/>
                <a:gd name="connsiteY24" fmla="*/ 628692 h 728705"/>
                <a:gd name="connsiteX25" fmla="*/ 369094 w 664369"/>
                <a:gd name="connsiteY25" fmla="*/ 602456 h 728705"/>
                <a:gd name="connsiteX26" fmla="*/ 366713 w 664369"/>
                <a:gd name="connsiteY26" fmla="*/ 564356 h 728705"/>
                <a:gd name="connsiteX27" fmla="*/ 369094 w 664369"/>
                <a:gd name="connsiteY27" fmla="*/ 533400 h 728705"/>
                <a:gd name="connsiteX28" fmla="*/ 373856 w 664369"/>
                <a:gd name="connsiteY28" fmla="*/ 502444 h 728705"/>
                <a:gd name="connsiteX29" fmla="*/ 381000 w 664369"/>
                <a:gd name="connsiteY29" fmla="*/ 478631 h 728705"/>
                <a:gd name="connsiteX30" fmla="*/ 407194 w 664369"/>
                <a:gd name="connsiteY30" fmla="*/ 440531 h 728705"/>
                <a:gd name="connsiteX31" fmla="*/ 428625 w 664369"/>
                <a:gd name="connsiteY31" fmla="*/ 390525 h 728705"/>
                <a:gd name="connsiteX32" fmla="*/ 428625 w 664369"/>
                <a:gd name="connsiteY32" fmla="*/ 390525 h 728705"/>
                <a:gd name="connsiteX33" fmla="*/ 476250 w 664369"/>
                <a:gd name="connsiteY33" fmla="*/ 359569 h 728705"/>
                <a:gd name="connsiteX34" fmla="*/ 502444 w 664369"/>
                <a:gd name="connsiteY34" fmla="*/ 335756 h 728705"/>
                <a:gd name="connsiteX35" fmla="*/ 507206 w 664369"/>
                <a:gd name="connsiteY35" fmla="*/ 297656 h 728705"/>
                <a:gd name="connsiteX36" fmla="*/ 573881 w 664369"/>
                <a:gd name="connsiteY36" fmla="*/ 192881 h 728705"/>
                <a:gd name="connsiteX37" fmla="*/ 571500 w 664369"/>
                <a:gd name="connsiteY37" fmla="*/ 173831 h 728705"/>
                <a:gd name="connsiteX38" fmla="*/ 573881 w 664369"/>
                <a:gd name="connsiteY38" fmla="*/ 164306 h 728705"/>
                <a:gd name="connsiteX39" fmla="*/ 614363 w 664369"/>
                <a:gd name="connsiteY39" fmla="*/ 154781 h 728705"/>
                <a:gd name="connsiteX40" fmla="*/ 628650 w 664369"/>
                <a:gd name="connsiteY40" fmla="*/ 164306 h 728705"/>
                <a:gd name="connsiteX41" fmla="*/ 647700 w 664369"/>
                <a:gd name="connsiteY41" fmla="*/ 166687 h 728705"/>
                <a:gd name="connsiteX42" fmla="*/ 659606 w 664369"/>
                <a:gd name="connsiteY42" fmla="*/ 138112 h 728705"/>
                <a:gd name="connsiteX43" fmla="*/ 664369 w 664369"/>
                <a:gd name="connsiteY43" fmla="*/ 123825 h 728705"/>
                <a:gd name="connsiteX44" fmla="*/ 645319 w 664369"/>
                <a:gd name="connsiteY44" fmla="*/ 109537 h 728705"/>
                <a:gd name="connsiteX45" fmla="*/ 642938 w 664369"/>
                <a:gd name="connsiteY45" fmla="*/ 97631 h 728705"/>
                <a:gd name="connsiteX46" fmla="*/ 621506 w 664369"/>
                <a:gd name="connsiteY46" fmla="*/ 88106 h 728705"/>
                <a:gd name="connsiteX47" fmla="*/ 590550 w 664369"/>
                <a:gd name="connsiteY47" fmla="*/ 92869 h 728705"/>
                <a:gd name="connsiteX48" fmla="*/ 573881 w 664369"/>
                <a:gd name="connsiteY48" fmla="*/ 109537 h 728705"/>
                <a:gd name="connsiteX49" fmla="*/ 564356 w 664369"/>
                <a:gd name="connsiteY49" fmla="*/ 121444 h 728705"/>
                <a:gd name="connsiteX50" fmla="*/ 547688 w 664369"/>
                <a:gd name="connsiteY50" fmla="*/ 130969 h 728705"/>
                <a:gd name="connsiteX51" fmla="*/ 528638 w 664369"/>
                <a:gd name="connsiteY51" fmla="*/ 138112 h 728705"/>
                <a:gd name="connsiteX52" fmla="*/ 516731 w 664369"/>
                <a:gd name="connsiteY52" fmla="*/ 133350 h 728705"/>
                <a:gd name="connsiteX53" fmla="*/ 502444 w 664369"/>
                <a:gd name="connsiteY53" fmla="*/ 133350 h 728705"/>
                <a:gd name="connsiteX54" fmla="*/ 495300 w 664369"/>
                <a:gd name="connsiteY54" fmla="*/ 126206 h 728705"/>
                <a:gd name="connsiteX55" fmla="*/ 478631 w 664369"/>
                <a:gd name="connsiteY55" fmla="*/ 169069 h 728705"/>
                <a:gd name="connsiteX56" fmla="*/ 469106 w 664369"/>
                <a:gd name="connsiteY56" fmla="*/ 178594 h 728705"/>
                <a:gd name="connsiteX57" fmla="*/ 459581 w 664369"/>
                <a:gd name="connsiteY57" fmla="*/ 178594 h 728705"/>
                <a:gd name="connsiteX58" fmla="*/ 459581 w 664369"/>
                <a:gd name="connsiteY58" fmla="*/ 178594 h 728705"/>
                <a:gd name="connsiteX59" fmla="*/ 445294 w 664369"/>
                <a:gd name="connsiteY59" fmla="*/ 192881 h 728705"/>
                <a:gd name="connsiteX60" fmla="*/ 431006 w 664369"/>
                <a:gd name="connsiteY60" fmla="*/ 204787 h 728705"/>
                <a:gd name="connsiteX61" fmla="*/ 421481 w 664369"/>
                <a:gd name="connsiteY61" fmla="*/ 211931 h 728705"/>
                <a:gd name="connsiteX62" fmla="*/ 411956 w 664369"/>
                <a:gd name="connsiteY62" fmla="*/ 190500 h 728705"/>
                <a:gd name="connsiteX63" fmla="*/ 397669 w 664369"/>
                <a:gd name="connsiteY63" fmla="*/ 169069 h 728705"/>
                <a:gd name="connsiteX64" fmla="*/ 385763 w 664369"/>
                <a:gd name="connsiteY64" fmla="*/ 150019 h 728705"/>
                <a:gd name="connsiteX65" fmla="*/ 247650 w 664369"/>
                <a:gd name="connsiteY65" fmla="*/ 185737 h 728705"/>
                <a:gd name="connsiteX66" fmla="*/ 202406 w 664369"/>
                <a:gd name="connsiteY66" fmla="*/ 0 h 728705"/>
                <a:gd name="connsiteX67" fmla="*/ 190500 w 664369"/>
                <a:gd name="connsiteY67" fmla="*/ 4762 h 728705"/>
                <a:gd name="connsiteX0" fmla="*/ 190500 w 664369"/>
                <a:gd name="connsiteY0" fmla="*/ 4762 h 728705"/>
                <a:gd name="connsiteX1" fmla="*/ 195263 w 664369"/>
                <a:gd name="connsiteY1" fmla="*/ 78581 h 728705"/>
                <a:gd name="connsiteX2" fmla="*/ 195263 w 664369"/>
                <a:gd name="connsiteY2" fmla="*/ 183356 h 728705"/>
                <a:gd name="connsiteX3" fmla="*/ 147638 w 664369"/>
                <a:gd name="connsiteY3" fmla="*/ 269081 h 728705"/>
                <a:gd name="connsiteX4" fmla="*/ 111919 w 664369"/>
                <a:gd name="connsiteY4" fmla="*/ 290512 h 728705"/>
                <a:gd name="connsiteX5" fmla="*/ 92869 w 664369"/>
                <a:gd name="connsiteY5" fmla="*/ 302419 h 728705"/>
                <a:gd name="connsiteX6" fmla="*/ 90488 w 664369"/>
                <a:gd name="connsiteY6" fmla="*/ 330994 h 728705"/>
                <a:gd name="connsiteX7" fmla="*/ 102394 w 664369"/>
                <a:gd name="connsiteY7" fmla="*/ 335756 h 728705"/>
                <a:gd name="connsiteX8" fmla="*/ 100013 w 664369"/>
                <a:gd name="connsiteY8" fmla="*/ 359569 h 728705"/>
                <a:gd name="connsiteX9" fmla="*/ 104775 w 664369"/>
                <a:gd name="connsiteY9" fmla="*/ 373856 h 728705"/>
                <a:gd name="connsiteX10" fmla="*/ 83344 w 664369"/>
                <a:gd name="connsiteY10" fmla="*/ 392906 h 728705"/>
                <a:gd name="connsiteX11" fmla="*/ 76191 w 664369"/>
                <a:gd name="connsiteY11" fmla="*/ 366696 h 728705"/>
                <a:gd name="connsiteX12" fmla="*/ 45244 w 664369"/>
                <a:gd name="connsiteY12" fmla="*/ 385762 h 728705"/>
                <a:gd name="connsiteX13" fmla="*/ 45244 w 664369"/>
                <a:gd name="connsiteY13" fmla="*/ 426244 h 728705"/>
                <a:gd name="connsiteX14" fmla="*/ 52388 w 664369"/>
                <a:gd name="connsiteY14" fmla="*/ 442912 h 728705"/>
                <a:gd name="connsiteX15" fmla="*/ 0 w 664369"/>
                <a:gd name="connsiteY15" fmla="*/ 507206 h 728705"/>
                <a:gd name="connsiteX16" fmla="*/ 33338 w 664369"/>
                <a:gd name="connsiteY16" fmla="*/ 611981 h 728705"/>
                <a:gd name="connsiteX17" fmla="*/ 88106 w 664369"/>
                <a:gd name="connsiteY17" fmla="*/ 647700 h 728705"/>
                <a:gd name="connsiteX18" fmla="*/ 104775 w 664369"/>
                <a:gd name="connsiteY18" fmla="*/ 642937 h 728705"/>
                <a:gd name="connsiteX19" fmla="*/ 152400 w 664369"/>
                <a:gd name="connsiteY19" fmla="*/ 690562 h 728705"/>
                <a:gd name="connsiteX20" fmla="*/ 214313 w 664369"/>
                <a:gd name="connsiteY20" fmla="*/ 728705 h 728705"/>
                <a:gd name="connsiteX21" fmla="*/ 230981 w 664369"/>
                <a:gd name="connsiteY21" fmla="*/ 671512 h 728705"/>
                <a:gd name="connsiteX22" fmla="*/ 285750 w 664369"/>
                <a:gd name="connsiteY22" fmla="*/ 650081 h 728705"/>
                <a:gd name="connsiteX23" fmla="*/ 354803 w 664369"/>
                <a:gd name="connsiteY23" fmla="*/ 628692 h 728705"/>
                <a:gd name="connsiteX24" fmla="*/ 369094 w 664369"/>
                <a:gd name="connsiteY24" fmla="*/ 602456 h 728705"/>
                <a:gd name="connsiteX25" fmla="*/ 366713 w 664369"/>
                <a:gd name="connsiteY25" fmla="*/ 564356 h 728705"/>
                <a:gd name="connsiteX26" fmla="*/ 369094 w 664369"/>
                <a:gd name="connsiteY26" fmla="*/ 533400 h 728705"/>
                <a:gd name="connsiteX27" fmla="*/ 373856 w 664369"/>
                <a:gd name="connsiteY27" fmla="*/ 502444 h 728705"/>
                <a:gd name="connsiteX28" fmla="*/ 381000 w 664369"/>
                <a:gd name="connsiteY28" fmla="*/ 478631 h 728705"/>
                <a:gd name="connsiteX29" fmla="*/ 407194 w 664369"/>
                <a:gd name="connsiteY29" fmla="*/ 440531 h 728705"/>
                <a:gd name="connsiteX30" fmla="*/ 428625 w 664369"/>
                <a:gd name="connsiteY30" fmla="*/ 390525 h 728705"/>
                <a:gd name="connsiteX31" fmla="*/ 428625 w 664369"/>
                <a:gd name="connsiteY31" fmla="*/ 390525 h 728705"/>
                <a:gd name="connsiteX32" fmla="*/ 476250 w 664369"/>
                <a:gd name="connsiteY32" fmla="*/ 359569 h 728705"/>
                <a:gd name="connsiteX33" fmla="*/ 502444 w 664369"/>
                <a:gd name="connsiteY33" fmla="*/ 335756 h 728705"/>
                <a:gd name="connsiteX34" fmla="*/ 507206 w 664369"/>
                <a:gd name="connsiteY34" fmla="*/ 297656 h 728705"/>
                <a:gd name="connsiteX35" fmla="*/ 573881 w 664369"/>
                <a:gd name="connsiteY35" fmla="*/ 192881 h 728705"/>
                <a:gd name="connsiteX36" fmla="*/ 571500 w 664369"/>
                <a:gd name="connsiteY36" fmla="*/ 173831 h 728705"/>
                <a:gd name="connsiteX37" fmla="*/ 573881 w 664369"/>
                <a:gd name="connsiteY37" fmla="*/ 164306 h 728705"/>
                <a:gd name="connsiteX38" fmla="*/ 614363 w 664369"/>
                <a:gd name="connsiteY38" fmla="*/ 154781 h 728705"/>
                <a:gd name="connsiteX39" fmla="*/ 628650 w 664369"/>
                <a:gd name="connsiteY39" fmla="*/ 164306 h 728705"/>
                <a:gd name="connsiteX40" fmla="*/ 647700 w 664369"/>
                <a:gd name="connsiteY40" fmla="*/ 166687 h 728705"/>
                <a:gd name="connsiteX41" fmla="*/ 659606 w 664369"/>
                <a:gd name="connsiteY41" fmla="*/ 138112 h 728705"/>
                <a:gd name="connsiteX42" fmla="*/ 664369 w 664369"/>
                <a:gd name="connsiteY42" fmla="*/ 123825 h 728705"/>
                <a:gd name="connsiteX43" fmla="*/ 645319 w 664369"/>
                <a:gd name="connsiteY43" fmla="*/ 109537 h 728705"/>
                <a:gd name="connsiteX44" fmla="*/ 642938 w 664369"/>
                <a:gd name="connsiteY44" fmla="*/ 97631 h 728705"/>
                <a:gd name="connsiteX45" fmla="*/ 621506 w 664369"/>
                <a:gd name="connsiteY45" fmla="*/ 88106 h 728705"/>
                <a:gd name="connsiteX46" fmla="*/ 590550 w 664369"/>
                <a:gd name="connsiteY46" fmla="*/ 92869 h 728705"/>
                <a:gd name="connsiteX47" fmla="*/ 573881 w 664369"/>
                <a:gd name="connsiteY47" fmla="*/ 109537 h 728705"/>
                <a:gd name="connsiteX48" fmla="*/ 564356 w 664369"/>
                <a:gd name="connsiteY48" fmla="*/ 121444 h 728705"/>
                <a:gd name="connsiteX49" fmla="*/ 547688 w 664369"/>
                <a:gd name="connsiteY49" fmla="*/ 130969 h 728705"/>
                <a:gd name="connsiteX50" fmla="*/ 528638 w 664369"/>
                <a:gd name="connsiteY50" fmla="*/ 138112 h 728705"/>
                <a:gd name="connsiteX51" fmla="*/ 516731 w 664369"/>
                <a:gd name="connsiteY51" fmla="*/ 133350 h 728705"/>
                <a:gd name="connsiteX52" fmla="*/ 502444 w 664369"/>
                <a:gd name="connsiteY52" fmla="*/ 133350 h 728705"/>
                <a:gd name="connsiteX53" fmla="*/ 495300 w 664369"/>
                <a:gd name="connsiteY53" fmla="*/ 126206 h 728705"/>
                <a:gd name="connsiteX54" fmla="*/ 478631 w 664369"/>
                <a:gd name="connsiteY54" fmla="*/ 169069 h 728705"/>
                <a:gd name="connsiteX55" fmla="*/ 469106 w 664369"/>
                <a:gd name="connsiteY55" fmla="*/ 178594 h 728705"/>
                <a:gd name="connsiteX56" fmla="*/ 459581 w 664369"/>
                <a:gd name="connsiteY56" fmla="*/ 178594 h 728705"/>
                <a:gd name="connsiteX57" fmla="*/ 459581 w 664369"/>
                <a:gd name="connsiteY57" fmla="*/ 178594 h 728705"/>
                <a:gd name="connsiteX58" fmla="*/ 445294 w 664369"/>
                <a:gd name="connsiteY58" fmla="*/ 192881 h 728705"/>
                <a:gd name="connsiteX59" fmla="*/ 431006 w 664369"/>
                <a:gd name="connsiteY59" fmla="*/ 204787 h 728705"/>
                <a:gd name="connsiteX60" fmla="*/ 421481 w 664369"/>
                <a:gd name="connsiteY60" fmla="*/ 211931 h 728705"/>
                <a:gd name="connsiteX61" fmla="*/ 411956 w 664369"/>
                <a:gd name="connsiteY61" fmla="*/ 190500 h 728705"/>
                <a:gd name="connsiteX62" fmla="*/ 397669 w 664369"/>
                <a:gd name="connsiteY62" fmla="*/ 169069 h 728705"/>
                <a:gd name="connsiteX63" fmla="*/ 385763 w 664369"/>
                <a:gd name="connsiteY63" fmla="*/ 150019 h 728705"/>
                <a:gd name="connsiteX64" fmla="*/ 247650 w 664369"/>
                <a:gd name="connsiteY64" fmla="*/ 185737 h 728705"/>
                <a:gd name="connsiteX65" fmla="*/ 202406 w 664369"/>
                <a:gd name="connsiteY65" fmla="*/ 0 h 728705"/>
                <a:gd name="connsiteX66" fmla="*/ 190500 w 664369"/>
                <a:gd name="connsiteY66" fmla="*/ 4762 h 72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4369" h="728705">
                  <a:moveTo>
                    <a:pt x="190500" y="4762"/>
                  </a:moveTo>
                  <a:lnTo>
                    <a:pt x="195263" y="78581"/>
                  </a:lnTo>
                  <a:lnTo>
                    <a:pt x="195263" y="183356"/>
                  </a:lnTo>
                  <a:lnTo>
                    <a:pt x="147638" y="269081"/>
                  </a:lnTo>
                  <a:lnTo>
                    <a:pt x="111919" y="290512"/>
                  </a:lnTo>
                  <a:lnTo>
                    <a:pt x="92869" y="302419"/>
                  </a:lnTo>
                  <a:lnTo>
                    <a:pt x="90488" y="330994"/>
                  </a:lnTo>
                  <a:lnTo>
                    <a:pt x="102394" y="335756"/>
                  </a:lnTo>
                  <a:lnTo>
                    <a:pt x="100013" y="359569"/>
                  </a:lnTo>
                  <a:lnTo>
                    <a:pt x="104775" y="373856"/>
                  </a:lnTo>
                  <a:lnTo>
                    <a:pt x="83344" y="392906"/>
                  </a:lnTo>
                  <a:lnTo>
                    <a:pt x="76191" y="366696"/>
                  </a:lnTo>
                  <a:lnTo>
                    <a:pt x="45244" y="385762"/>
                  </a:lnTo>
                  <a:lnTo>
                    <a:pt x="45244" y="426244"/>
                  </a:lnTo>
                  <a:lnTo>
                    <a:pt x="52388" y="442912"/>
                  </a:lnTo>
                  <a:lnTo>
                    <a:pt x="0" y="507206"/>
                  </a:lnTo>
                  <a:lnTo>
                    <a:pt x="33338" y="611981"/>
                  </a:lnTo>
                  <a:lnTo>
                    <a:pt x="88106" y="647700"/>
                  </a:lnTo>
                  <a:lnTo>
                    <a:pt x="104775" y="642937"/>
                  </a:lnTo>
                  <a:lnTo>
                    <a:pt x="152400" y="690562"/>
                  </a:lnTo>
                  <a:lnTo>
                    <a:pt x="214313" y="728705"/>
                  </a:lnTo>
                  <a:lnTo>
                    <a:pt x="230981" y="671512"/>
                  </a:lnTo>
                  <a:lnTo>
                    <a:pt x="285750" y="650081"/>
                  </a:lnTo>
                  <a:lnTo>
                    <a:pt x="354803" y="628692"/>
                  </a:lnTo>
                  <a:lnTo>
                    <a:pt x="369094" y="602456"/>
                  </a:lnTo>
                  <a:lnTo>
                    <a:pt x="366713" y="564356"/>
                  </a:lnTo>
                  <a:lnTo>
                    <a:pt x="369094" y="533400"/>
                  </a:lnTo>
                  <a:lnTo>
                    <a:pt x="373856" y="502444"/>
                  </a:lnTo>
                  <a:lnTo>
                    <a:pt x="381000" y="478631"/>
                  </a:lnTo>
                  <a:lnTo>
                    <a:pt x="407194" y="440531"/>
                  </a:lnTo>
                  <a:lnTo>
                    <a:pt x="428625" y="390525"/>
                  </a:lnTo>
                  <a:lnTo>
                    <a:pt x="428625" y="390525"/>
                  </a:lnTo>
                  <a:lnTo>
                    <a:pt x="476250" y="359569"/>
                  </a:lnTo>
                  <a:lnTo>
                    <a:pt x="502444" y="335756"/>
                  </a:lnTo>
                  <a:lnTo>
                    <a:pt x="507206" y="297656"/>
                  </a:lnTo>
                  <a:lnTo>
                    <a:pt x="573881" y="192881"/>
                  </a:lnTo>
                  <a:lnTo>
                    <a:pt x="571500" y="173831"/>
                  </a:lnTo>
                  <a:lnTo>
                    <a:pt x="573881" y="164306"/>
                  </a:lnTo>
                  <a:lnTo>
                    <a:pt x="614363" y="154781"/>
                  </a:lnTo>
                  <a:lnTo>
                    <a:pt x="628650" y="164306"/>
                  </a:lnTo>
                  <a:lnTo>
                    <a:pt x="647700" y="166687"/>
                  </a:lnTo>
                  <a:lnTo>
                    <a:pt x="659606" y="138112"/>
                  </a:lnTo>
                  <a:lnTo>
                    <a:pt x="664369" y="123825"/>
                  </a:lnTo>
                  <a:lnTo>
                    <a:pt x="645319" y="109537"/>
                  </a:lnTo>
                  <a:lnTo>
                    <a:pt x="642938" y="97631"/>
                  </a:lnTo>
                  <a:lnTo>
                    <a:pt x="621506" y="88106"/>
                  </a:lnTo>
                  <a:lnTo>
                    <a:pt x="590550" y="92869"/>
                  </a:lnTo>
                  <a:lnTo>
                    <a:pt x="573881" y="109537"/>
                  </a:lnTo>
                  <a:lnTo>
                    <a:pt x="564356" y="121444"/>
                  </a:lnTo>
                  <a:lnTo>
                    <a:pt x="547688" y="130969"/>
                  </a:lnTo>
                  <a:lnTo>
                    <a:pt x="528638" y="138112"/>
                  </a:lnTo>
                  <a:lnTo>
                    <a:pt x="516731" y="133350"/>
                  </a:lnTo>
                  <a:lnTo>
                    <a:pt x="502444" y="133350"/>
                  </a:lnTo>
                  <a:lnTo>
                    <a:pt x="495300" y="126206"/>
                  </a:lnTo>
                  <a:lnTo>
                    <a:pt x="478631" y="169069"/>
                  </a:lnTo>
                  <a:lnTo>
                    <a:pt x="469106" y="178594"/>
                  </a:lnTo>
                  <a:lnTo>
                    <a:pt x="459581" y="178594"/>
                  </a:lnTo>
                  <a:lnTo>
                    <a:pt x="459581" y="178594"/>
                  </a:lnTo>
                  <a:lnTo>
                    <a:pt x="445294" y="192881"/>
                  </a:lnTo>
                  <a:lnTo>
                    <a:pt x="431006" y="204787"/>
                  </a:lnTo>
                  <a:lnTo>
                    <a:pt x="421481" y="211931"/>
                  </a:lnTo>
                  <a:lnTo>
                    <a:pt x="411956" y="190500"/>
                  </a:lnTo>
                  <a:lnTo>
                    <a:pt x="397669" y="169069"/>
                  </a:lnTo>
                  <a:lnTo>
                    <a:pt x="385763" y="150019"/>
                  </a:lnTo>
                  <a:lnTo>
                    <a:pt x="247650" y="185737"/>
                  </a:lnTo>
                  <a:lnTo>
                    <a:pt x="202406" y="0"/>
                  </a:lnTo>
                  <a:lnTo>
                    <a:pt x="190500" y="4762"/>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3" name="Freeform 3092"/>
            <p:cNvSpPr>
              <a:spLocks noChangeAspect="1"/>
            </p:cNvSpPr>
            <p:nvPr/>
          </p:nvSpPr>
          <p:spPr>
            <a:xfrm>
              <a:off x="7437972" y="2823535"/>
              <a:ext cx="714546" cy="343310"/>
            </a:xfrm>
            <a:custGeom>
              <a:avLst/>
              <a:gdLst>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28612 w 690562"/>
                <a:gd name="connsiteY14" fmla="*/ 159544 h 319087"/>
                <a:gd name="connsiteX15" fmla="*/ 350043 w 690562"/>
                <a:gd name="connsiteY15" fmla="*/ 171450 h 319087"/>
                <a:gd name="connsiteX16" fmla="*/ 369093 w 690562"/>
                <a:gd name="connsiteY16" fmla="*/ 188119 h 319087"/>
                <a:gd name="connsiteX17" fmla="*/ 397668 w 690562"/>
                <a:gd name="connsiteY17" fmla="*/ 214312 h 319087"/>
                <a:gd name="connsiteX18" fmla="*/ 402431 w 690562"/>
                <a:gd name="connsiteY18" fmla="*/ 235744 h 319087"/>
                <a:gd name="connsiteX19" fmla="*/ 400050 w 690562"/>
                <a:gd name="connsiteY19" fmla="*/ 264319 h 319087"/>
                <a:gd name="connsiteX20" fmla="*/ 388143 w 690562"/>
                <a:gd name="connsiteY20" fmla="*/ 290512 h 319087"/>
                <a:gd name="connsiteX21" fmla="*/ 409575 w 690562"/>
                <a:gd name="connsiteY21" fmla="*/ 302419 h 319087"/>
                <a:gd name="connsiteX22" fmla="*/ 419100 w 690562"/>
                <a:gd name="connsiteY22" fmla="*/ 302419 h 319087"/>
                <a:gd name="connsiteX23" fmla="*/ 438150 w 690562"/>
                <a:gd name="connsiteY23" fmla="*/ 290512 h 319087"/>
                <a:gd name="connsiteX24" fmla="*/ 454818 w 690562"/>
                <a:gd name="connsiteY24" fmla="*/ 295275 h 319087"/>
                <a:gd name="connsiteX25" fmla="*/ 473868 w 690562"/>
                <a:gd name="connsiteY25" fmla="*/ 309562 h 319087"/>
                <a:gd name="connsiteX26" fmla="*/ 507206 w 690562"/>
                <a:gd name="connsiteY26" fmla="*/ 314325 h 319087"/>
                <a:gd name="connsiteX27" fmla="*/ 523875 w 690562"/>
                <a:gd name="connsiteY27" fmla="*/ 319087 h 319087"/>
                <a:gd name="connsiteX28" fmla="*/ 526256 w 690562"/>
                <a:gd name="connsiteY28" fmla="*/ 302419 h 319087"/>
                <a:gd name="connsiteX29" fmla="*/ 535781 w 690562"/>
                <a:gd name="connsiteY29" fmla="*/ 290512 h 319087"/>
                <a:gd name="connsiteX30" fmla="*/ 528637 w 690562"/>
                <a:gd name="connsiteY30" fmla="*/ 261937 h 319087"/>
                <a:gd name="connsiteX31" fmla="*/ 509587 w 690562"/>
                <a:gd name="connsiteY31" fmla="*/ 257175 h 319087"/>
                <a:gd name="connsiteX32" fmla="*/ 490537 w 690562"/>
                <a:gd name="connsiteY32" fmla="*/ 235744 h 319087"/>
                <a:gd name="connsiteX33" fmla="*/ 481012 w 690562"/>
                <a:gd name="connsiteY33" fmla="*/ 202406 h 319087"/>
                <a:gd name="connsiteX34" fmla="*/ 461962 w 690562"/>
                <a:gd name="connsiteY34" fmla="*/ 154781 h 319087"/>
                <a:gd name="connsiteX35" fmla="*/ 457200 w 690562"/>
                <a:gd name="connsiteY35" fmla="*/ 126206 h 319087"/>
                <a:gd name="connsiteX36" fmla="*/ 457200 w 690562"/>
                <a:gd name="connsiteY36" fmla="*/ 111919 h 319087"/>
                <a:gd name="connsiteX37" fmla="*/ 469106 w 690562"/>
                <a:gd name="connsiteY37" fmla="*/ 100012 h 319087"/>
                <a:gd name="connsiteX38" fmla="*/ 476250 w 690562"/>
                <a:gd name="connsiteY38" fmla="*/ 78581 h 319087"/>
                <a:gd name="connsiteX39" fmla="*/ 497681 w 690562"/>
                <a:gd name="connsiteY39" fmla="*/ 73819 h 319087"/>
                <a:gd name="connsiteX40" fmla="*/ 500062 w 690562"/>
                <a:gd name="connsiteY40" fmla="*/ 92869 h 319087"/>
                <a:gd name="connsiteX41" fmla="*/ 495300 w 690562"/>
                <a:gd name="connsiteY41" fmla="*/ 107156 h 319087"/>
                <a:gd name="connsiteX42" fmla="*/ 509587 w 690562"/>
                <a:gd name="connsiteY42" fmla="*/ 116681 h 319087"/>
                <a:gd name="connsiteX43" fmla="*/ 509587 w 690562"/>
                <a:gd name="connsiteY43" fmla="*/ 126206 h 319087"/>
                <a:gd name="connsiteX44" fmla="*/ 504825 w 690562"/>
                <a:gd name="connsiteY44" fmla="*/ 147637 h 319087"/>
                <a:gd name="connsiteX45" fmla="*/ 502443 w 690562"/>
                <a:gd name="connsiteY45" fmla="*/ 154781 h 319087"/>
                <a:gd name="connsiteX46" fmla="*/ 523875 w 690562"/>
                <a:gd name="connsiteY46" fmla="*/ 171450 h 319087"/>
                <a:gd name="connsiteX47" fmla="*/ 531018 w 690562"/>
                <a:gd name="connsiteY47" fmla="*/ 185737 h 319087"/>
                <a:gd name="connsiteX48" fmla="*/ 545306 w 690562"/>
                <a:gd name="connsiteY48" fmla="*/ 190500 h 319087"/>
                <a:gd name="connsiteX49" fmla="*/ 531018 w 690562"/>
                <a:gd name="connsiteY49" fmla="*/ 204787 h 319087"/>
                <a:gd name="connsiteX50" fmla="*/ 528637 w 690562"/>
                <a:gd name="connsiteY50" fmla="*/ 216694 h 319087"/>
                <a:gd name="connsiteX51" fmla="*/ 547687 w 690562"/>
                <a:gd name="connsiteY51" fmla="*/ 235744 h 319087"/>
                <a:gd name="connsiteX52" fmla="*/ 547687 w 690562"/>
                <a:gd name="connsiteY52" fmla="*/ 235744 h 319087"/>
                <a:gd name="connsiteX53" fmla="*/ 581025 w 690562"/>
                <a:gd name="connsiteY53" fmla="*/ 247650 h 319087"/>
                <a:gd name="connsiteX54" fmla="*/ 595312 w 690562"/>
                <a:gd name="connsiteY54" fmla="*/ 242887 h 319087"/>
                <a:gd name="connsiteX55" fmla="*/ 602456 w 690562"/>
                <a:gd name="connsiteY55" fmla="*/ 264319 h 319087"/>
                <a:gd name="connsiteX56" fmla="*/ 602456 w 690562"/>
                <a:gd name="connsiteY56" fmla="*/ 292894 h 319087"/>
                <a:gd name="connsiteX57" fmla="*/ 611981 w 690562"/>
                <a:gd name="connsiteY57" fmla="*/ 297656 h 319087"/>
                <a:gd name="connsiteX58" fmla="*/ 631031 w 690562"/>
                <a:gd name="connsiteY58" fmla="*/ 297656 h 319087"/>
                <a:gd name="connsiteX59" fmla="*/ 650081 w 690562"/>
                <a:gd name="connsiteY59" fmla="*/ 285750 h 319087"/>
                <a:gd name="connsiteX60" fmla="*/ 669131 w 690562"/>
                <a:gd name="connsiteY60" fmla="*/ 278606 h 319087"/>
                <a:gd name="connsiteX61" fmla="*/ 681037 w 690562"/>
                <a:gd name="connsiteY61" fmla="*/ 278606 h 319087"/>
                <a:gd name="connsiteX62" fmla="*/ 690562 w 690562"/>
                <a:gd name="connsiteY62" fmla="*/ 204787 h 319087"/>
                <a:gd name="connsiteX63" fmla="*/ 614362 w 690562"/>
                <a:gd name="connsiteY63" fmla="*/ 228600 h 319087"/>
                <a:gd name="connsiteX64" fmla="*/ 600075 w 690562"/>
                <a:gd name="connsiteY64" fmla="*/ 173831 h 319087"/>
                <a:gd name="connsiteX65" fmla="*/ 583406 w 690562"/>
                <a:gd name="connsiteY65" fmla="*/ 145256 h 319087"/>
                <a:gd name="connsiteX66" fmla="*/ 585787 w 690562"/>
                <a:gd name="connsiteY66" fmla="*/ 121444 h 319087"/>
                <a:gd name="connsiteX67" fmla="*/ 566737 w 690562"/>
                <a:gd name="connsiteY67" fmla="*/ 83344 h 319087"/>
                <a:gd name="connsiteX68" fmla="*/ 561975 w 690562"/>
                <a:gd name="connsiteY68" fmla="*/ 50006 h 319087"/>
                <a:gd name="connsiteX69" fmla="*/ 533400 w 690562"/>
                <a:gd name="connsiteY69" fmla="*/ 0 h 319087"/>
                <a:gd name="connsiteX70" fmla="*/ 411956 w 690562"/>
                <a:gd name="connsiteY70" fmla="*/ 42862 h 319087"/>
                <a:gd name="connsiteX71" fmla="*/ 319087 w 690562"/>
                <a:gd name="connsiteY71" fmla="*/ 71437 h 319087"/>
                <a:gd name="connsiteX72" fmla="*/ 257175 w 690562"/>
                <a:gd name="connsiteY72" fmla="*/ 92869 h 319087"/>
                <a:gd name="connsiteX73" fmla="*/ 147637 w 690562"/>
                <a:gd name="connsiteY73" fmla="*/ 126206 h 319087"/>
                <a:gd name="connsiteX74" fmla="*/ 64293 w 690562"/>
                <a:gd name="connsiteY74" fmla="*/ 157162 h 319087"/>
                <a:gd name="connsiteX75" fmla="*/ 0 w 690562"/>
                <a:gd name="connsiteY75"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28612 w 690562"/>
                <a:gd name="connsiteY14" fmla="*/ 159544 h 319087"/>
                <a:gd name="connsiteX15" fmla="*/ 369093 w 690562"/>
                <a:gd name="connsiteY15" fmla="*/ 188119 h 319087"/>
                <a:gd name="connsiteX16" fmla="*/ 397668 w 690562"/>
                <a:gd name="connsiteY16" fmla="*/ 214312 h 319087"/>
                <a:gd name="connsiteX17" fmla="*/ 402431 w 690562"/>
                <a:gd name="connsiteY17" fmla="*/ 235744 h 319087"/>
                <a:gd name="connsiteX18" fmla="*/ 400050 w 690562"/>
                <a:gd name="connsiteY18" fmla="*/ 264319 h 319087"/>
                <a:gd name="connsiteX19" fmla="*/ 388143 w 690562"/>
                <a:gd name="connsiteY19" fmla="*/ 290512 h 319087"/>
                <a:gd name="connsiteX20" fmla="*/ 409575 w 690562"/>
                <a:gd name="connsiteY20" fmla="*/ 302419 h 319087"/>
                <a:gd name="connsiteX21" fmla="*/ 419100 w 690562"/>
                <a:gd name="connsiteY21" fmla="*/ 302419 h 319087"/>
                <a:gd name="connsiteX22" fmla="*/ 438150 w 690562"/>
                <a:gd name="connsiteY22" fmla="*/ 290512 h 319087"/>
                <a:gd name="connsiteX23" fmla="*/ 454818 w 690562"/>
                <a:gd name="connsiteY23" fmla="*/ 295275 h 319087"/>
                <a:gd name="connsiteX24" fmla="*/ 473868 w 690562"/>
                <a:gd name="connsiteY24" fmla="*/ 309562 h 319087"/>
                <a:gd name="connsiteX25" fmla="*/ 507206 w 690562"/>
                <a:gd name="connsiteY25" fmla="*/ 314325 h 319087"/>
                <a:gd name="connsiteX26" fmla="*/ 523875 w 690562"/>
                <a:gd name="connsiteY26" fmla="*/ 319087 h 319087"/>
                <a:gd name="connsiteX27" fmla="*/ 526256 w 690562"/>
                <a:gd name="connsiteY27" fmla="*/ 302419 h 319087"/>
                <a:gd name="connsiteX28" fmla="*/ 535781 w 690562"/>
                <a:gd name="connsiteY28" fmla="*/ 290512 h 319087"/>
                <a:gd name="connsiteX29" fmla="*/ 528637 w 690562"/>
                <a:gd name="connsiteY29" fmla="*/ 261937 h 319087"/>
                <a:gd name="connsiteX30" fmla="*/ 509587 w 690562"/>
                <a:gd name="connsiteY30" fmla="*/ 257175 h 319087"/>
                <a:gd name="connsiteX31" fmla="*/ 490537 w 690562"/>
                <a:gd name="connsiteY31" fmla="*/ 235744 h 319087"/>
                <a:gd name="connsiteX32" fmla="*/ 481012 w 690562"/>
                <a:gd name="connsiteY32" fmla="*/ 202406 h 319087"/>
                <a:gd name="connsiteX33" fmla="*/ 461962 w 690562"/>
                <a:gd name="connsiteY33" fmla="*/ 154781 h 319087"/>
                <a:gd name="connsiteX34" fmla="*/ 457200 w 690562"/>
                <a:gd name="connsiteY34" fmla="*/ 126206 h 319087"/>
                <a:gd name="connsiteX35" fmla="*/ 457200 w 690562"/>
                <a:gd name="connsiteY35" fmla="*/ 111919 h 319087"/>
                <a:gd name="connsiteX36" fmla="*/ 469106 w 690562"/>
                <a:gd name="connsiteY36" fmla="*/ 100012 h 319087"/>
                <a:gd name="connsiteX37" fmla="*/ 476250 w 690562"/>
                <a:gd name="connsiteY37" fmla="*/ 78581 h 319087"/>
                <a:gd name="connsiteX38" fmla="*/ 497681 w 690562"/>
                <a:gd name="connsiteY38" fmla="*/ 73819 h 319087"/>
                <a:gd name="connsiteX39" fmla="*/ 500062 w 690562"/>
                <a:gd name="connsiteY39" fmla="*/ 92869 h 319087"/>
                <a:gd name="connsiteX40" fmla="*/ 495300 w 690562"/>
                <a:gd name="connsiteY40" fmla="*/ 107156 h 319087"/>
                <a:gd name="connsiteX41" fmla="*/ 509587 w 690562"/>
                <a:gd name="connsiteY41" fmla="*/ 116681 h 319087"/>
                <a:gd name="connsiteX42" fmla="*/ 509587 w 690562"/>
                <a:gd name="connsiteY42" fmla="*/ 126206 h 319087"/>
                <a:gd name="connsiteX43" fmla="*/ 504825 w 690562"/>
                <a:gd name="connsiteY43" fmla="*/ 147637 h 319087"/>
                <a:gd name="connsiteX44" fmla="*/ 502443 w 690562"/>
                <a:gd name="connsiteY44" fmla="*/ 154781 h 319087"/>
                <a:gd name="connsiteX45" fmla="*/ 523875 w 690562"/>
                <a:gd name="connsiteY45" fmla="*/ 171450 h 319087"/>
                <a:gd name="connsiteX46" fmla="*/ 531018 w 690562"/>
                <a:gd name="connsiteY46" fmla="*/ 185737 h 319087"/>
                <a:gd name="connsiteX47" fmla="*/ 545306 w 690562"/>
                <a:gd name="connsiteY47" fmla="*/ 190500 h 319087"/>
                <a:gd name="connsiteX48" fmla="*/ 531018 w 690562"/>
                <a:gd name="connsiteY48" fmla="*/ 204787 h 319087"/>
                <a:gd name="connsiteX49" fmla="*/ 528637 w 690562"/>
                <a:gd name="connsiteY49" fmla="*/ 216694 h 319087"/>
                <a:gd name="connsiteX50" fmla="*/ 547687 w 690562"/>
                <a:gd name="connsiteY50" fmla="*/ 235744 h 319087"/>
                <a:gd name="connsiteX51" fmla="*/ 547687 w 690562"/>
                <a:gd name="connsiteY51" fmla="*/ 235744 h 319087"/>
                <a:gd name="connsiteX52" fmla="*/ 581025 w 690562"/>
                <a:gd name="connsiteY52" fmla="*/ 247650 h 319087"/>
                <a:gd name="connsiteX53" fmla="*/ 595312 w 690562"/>
                <a:gd name="connsiteY53" fmla="*/ 242887 h 319087"/>
                <a:gd name="connsiteX54" fmla="*/ 602456 w 690562"/>
                <a:gd name="connsiteY54" fmla="*/ 264319 h 319087"/>
                <a:gd name="connsiteX55" fmla="*/ 602456 w 690562"/>
                <a:gd name="connsiteY55" fmla="*/ 292894 h 319087"/>
                <a:gd name="connsiteX56" fmla="*/ 611981 w 690562"/>
                <a:gd name="connsiteY56" fmla="*/ 297656 h 319087"/>
                <a:gd name="connsiteX57" fmla="*/ 631031 w 690562"/>
                <a:gd name="connsiteY57" fmla="*/ 297656 h 319087"/>
                <a:gd name="connsiteX58" fmla="*/ 650081 w 690562"/>
                <a:gd name="connsiteY58" fmla="*/ 285750 h 319087"/>
                <a:gd name="connsiteX59" fmla="*/ 669131 w 690562"/>
                <a:gd name="connsiteY59" fmla="*/ 278606 h 319087"/>
                <a:gd name="connsiteX60" fmla="*/ 681037 w 690562"/>
                <a:gd name="connsiteY60" fmla="*/ 278606 h 319087"/>
                <a:gd name="connsiteX61" fmla="*/ 690562 w 690562"/>
                <a:gd name="connsiteY61" fmla="*/ 204787 h 319087"/>
                <a:gd name="connsiteX62" fmla="*/ 614362 w 690562"/>
                <a:gd name="connsiteY62" fmla="*/ 228600 h 319087"/>
                <a:gd name="connsiteX63" fmla="*/ 600075 w 690562"/>
                <a:gd name="connsiteY63" fmla="*/ 173831 h 319087"/>
                <a:gd name="connsiteX64" fmla="*/ 583406 w 690562"/>
                <a:gd name="connsiteY64" fmla="*/ 145256 h 319087"/>
                <a:gd name="connsiteX65" fmla="*/ 585787 w 690562"/>
                <a:gd name="connsiteY65" fmla="*/ 121444 h 319087"/>
                <a:gd name="connsiteX66" fmla="*/ 566737 w 690562"/>
                <a:gd name="connsiteY66" fmla="*/ 83344 h 319087"/>
                <a:gd name="connsiteX67" fmla="*/ 561975 w 690562"/>
                <a:gd name="connsiteY67" fmla="*/ 50006 h 319087"/>
                <a:gd name="connsiteX68" fmla="*/ 533400 w 690562"/>
                <a:gd name="connsiteY68" fmla="*/ 0 h 319087"/>
                <a:gd name="connsiteX69" fmla="*/ 411956 w 690562"/>
                <a:gd name="connsiteY69" fmla="*/ 42862 h 319087"/>
                <a:gd name="connsiteX70" fmla="*/ 319087 w 690562"/>
                <a:gd name="connsiteY70" fmla="*/ 71437 h 319087"/>
                <a:gd name="connsiteX71" fmla="*/ 257175 w 690562"/>
                <a:gd name="connsiteY71" fmla="*/ 92869 h 319087"/>
                <a:gd name="connsiteX72" fmla="*/ 147637 w 690562"/>
                <a:gd name="connsiteY72" fmla="*/ 126206 h 319087"/>
                <a:gd name="connsiteX73" fmla="*/ 64293 w 690562"/>
                <a:gd name="connsiteY73" fmla="*/ 157162 h 319087"/>
                <a:gd name="connsiteX74" fmla="*/ 0 w 690562"/>
                <a:gd name="connsiteY74"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69093 w 690562"/>
                <a:gd name="connsiteY14" fmla="*/ 188119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2418 w 690562"/>
                <a:gd name="connsiteY13" fmla="*/ 14763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54818 w 690562"/>
                <a:gd name="connsiteY22" fmla="*/ 295275 h 319087"/>
                <a:gd name="connsiteX23" fmla="*/ 473868 w 690562"/>
                <a:gd name="connsiteY23" fmla="*/ 309562 h 319087"/>
                <a:gd name="connsiteX24" fmla="*/ 507206 w 690562"/>
                <a:gd name="connsiteY24" fmla="*/ 314325 h 319087"/>
                <a:gd name="connsiteX25" fmla="*/ 523875 w 690562"/>
                <a:gd name="connsiteY25" fmla="*/ 319087 h 319087"/>
                <a:gd name="connsiteX26" fmla="*/ 526256 w 690562"/>
                <a:gd name="connsiteY26" fmla="*/ 302419 h 319087"/>
                <a:gd name="connsiteX27" fmla="*/ 535781 w 690562"/>
                <a:gd name="connsiteY27" fmla="*/ 290512 h 319087"/>
                <a:gd name="connsiteX28" fmla="*/ 528637 w 690562"/>
                <a:gd name="connsiteY28" fmla="*/ 261937 h 319087"/>
                <a:gd name="connsiteX29" fmla="*/ 509587 w 690562"/>
                <a:gd name="connsiteY29" fmla="*/ 257175 h 319087"/>
                <a:gd name="connsiteX30" fmla="*/ 490537 w 690562"/>
                <a:gd name="connsiteY30" fmla="*/ 235744 h 319087"/>
                <a:gd name="connsiteX31" fmla="*/ 481012 w 690562"/>
                <a:gd name="connsiteY31" fmla="*/ 202406 h 319087"/>
                <a:gd name="connsiteX32" fmla="*/ 461962 w 690562"/>
                <a:gd name="connsiteY32" fmla="*/ 154781 h 319087"/>
                <a:gd name="connsiteX33" fmla="*/ 457200 w 690562"/>
                <a:gd name="connsiteY33" fmla="*/ 126206 h 319087"/>
                <a:gd name="connsiteX34" fmla="*/ 457200 w 690562"/>
                <a:gd name="connsiteY34" fmla="*/ 111919 h 319087"/>
                <a:gd name="connsiteX35" fmla="*/ 469106 w 690562"/>
                <a:gd name="connsiteY35" fmla="*/ 100012 h 319087"/>
                <a:gd name="connsiteX36" fmla="*/ 476250 w 690562"/>
                <a:gd name="connsiteY36" fmla="*/ 78581 h 319087"/>
                <a:gd name="connsiteX37" fmla="*/ 497681 w 690562"/>
                <a:gd name="connsiteY37" fmla="*/ 73819 h 319087"/>
                <a:gd name="connsiteX38" fmla="*/ 500062 w 690562"/>
                <a:gd name="connsiteY38" fmla="*/ 92869 h 319087"/>
                <a:gd name="connsiteX39" fmla="*/ 495300 w 690562"/>
                <a:gd name="connsiteY39" fmla="*/ 107156 h 319087"/>
                <a:gd name="connsiteX40" fmla="*/ 509587 w 690562"/>
                <a:gd name="connsiteY40" fmla="*/ 116681 h 319087"/>
                <a:gd name="connsiteX41" fmla="*/ 509587 w 690562"/>
                <a:gd name="connsiteY41" fmla="*/ 126206 h 319087"/>
                <a:gd name="connsiteX42" fmla="*/ 504825 w 690562"/>
                <a:gd name="connsiteY42" fmla="*/ 147637 h 319087"/>
                <a:gd name="connsiteX43" fmla="*/ 502443 w 690562"/>
                <a:gd name="connsiteY43" fmla="*/ 154781 h 319087"/>
                <a:gd name="connsiteX44" fmla="*/ 523875 w 690562"/>
                <a:gd name="connsiteY44" fmla="*/ 171450 h 319087"/>
                <a:gd name="connsiteX45" fmla="*/ 531018 w 690562"/>
                <a:gd name="connsiteY45" fmla="*/ 185737 h 319087"/>
                <a:gd name="connsiteX46" fmla="*/ 545306 w 690562"/>
                <a:gd name="connsiteY46" fmla="*/ 190500 h 319087"/>
                <a:gd name="connsiteX47" fmla="*/ 531018 w 690562"/>
                <a:gd name="connsiteY47" fmla="*/ 204787 h 319087"/>
                <a:gd name="connsiteX48" fmla="*/ 528637 w 690562"/>
                <a:gd name="connsiteY48" fmla="*/ 216694 h 319087"/>
                <a:gd name="connsiteX49" fmla="*/ 547687 w 690562"/>
                <a:gd name="connsiteY49" fmla="*/ 235744 h 319087"/>
                <a:gd name="connsiteX50" fmla="*/ 547687 w 690562"/>
                <a:gd name="connsiteY50" fmla="*/ 235744 h 319087"/>
                <a:gd name="connsiteX51" fmla="*/ 581025 w 690562"/>
                <a:gd name="connsiteY51" fmla="*/ 247650 h 319087"/>
                <a:gd name="connsiteX52" fmla="*/ 595312 w 690562"/>
                <a:gd name="connsiteY52" fmla="*/ 242887 h 319087"/>
                <a:gd name="connsiteX53" fmla="*/ 602456 w 690562"/>
                <a:gd name="connsiteY53" fmla="*/ 264319 h 319087"/>
                <a:gd name="connsiteX54" fmla="*/ 602456 w 690562"/>
                <a:gd name="connsiteY54" fmla="*/ 292894 h 319087"/>
                <a:gd name="connsiteX55" fmla="*/ 611981 w 690562"/>
                <a:gd name="connsiteY55" fmla="*/ 297656 h 319087"/>
                <a:gd name="connsiteX56" fmla="*/ 631031 w 690562"/>
                <a:gd name="connsiteY56" fmla="*/ 297656 h 319087"/>
                <a:gd name="connsiteX57" fmla="*/ 650081 w 690562"/>
                <a:gd name="connsiteY57" fmla="*/ 285750 h 319087"/>
                <a:gd name="connsiteX58" fmla="*/ 669131 w 690562"/>
                <a:gd name="connsiteY58" fmla="*/ 278606 h 319087"/>
                <a:gd name="connsiteX59" fmla="*/ 681037 w 690562"/>
                <a:gd name="connsiteY59" fmla="*/ 278606 h 319087"/>
                <a:gd name="connsiteX60" fmla="*/ 690562 w 690562"/>
                <a:gd name="connsiteY60" fmla="*/ 204787 h 319087"/>
                <a:gd name="connsiteX61" fmla="*/ 614362 w 690562"/>
                <a:gd name="connsiteY61" fmla="*/ 228600 h 319087"/>
                <a:gd name="connsiteX62" fmla="*/ 600075 w 690562"/>
                <a:gd name="connsiteY62" fmla="*/ 173831 h 319087"/>
                <a:gd name="connsiteX63" fmla="*/ 583406 w 690562"/>
                <a:gd name="connsiteY63" fmla="*/ 145256 h 319087"/>
                <a:gd name="connsiteX64" fmla="*/ 585787 w 690562"/>
                <a:gd name="connsiteY64" fmla="*/ 121444 h 319087"/>
                <a:gd name="connsiteX65" fmla="*/ 566737 w 690562"/>
                <a:gd name="connsiteY65" fmla="*/ 83344 h 319087"/>
                <a:gd name="connsiteX66" fmla="*/ 561975 w 690562"/>
                <a:gd name="connsiteY66" fmla="*/ 50006 h 319087"/>
                <a:gd name="connsiteX67" fmla="*/ 533400 w 690562"/>
                <a:gd name="connsiteY67" fmla="*/ 0 h 319087"/>
                <a:gd name="connsiteX68" fmla="*/ 411956 w 690562"/>
                <a:gd name="connsiteY68" fmla="*/ 42862 h 319087"/>
                <a:gd name="connsiteX69" fmla="*/ 319087 w 690562"/>
                <a:gd name="connsiteY69" fmla="*/ 71437 h 319087"/>
                <a:gd name="connsiteX70" fmla="*/ 257175 w 690562"/>
                <a:gd name="connsiteY70" fmla="*/ 92869 h 319087"/>
                <a:gd name="connsiteX71" fmla="*/ 147637 w 690562"/>
                <a:gd name="connsiteY71" fmla="*/ 126206 h 319087"/>
                <a:gd name="connsiteX72" fmla="*/ 64293 w 690562"/>
                <a:gd name="connsiteY72" fmla="*/ 157162 h 319087"/>
                <a:gd name="connsiteX73" fmla="*/ 0 w 690562"/>
                <a:gd name="connsiteY73"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73868 w 690562"/>
                <a:gd name="connsiteY22" fmla="*/ 309562 h 319087"/>
                <a:gd name="connsiteX23" fmla="*/ 507206 w 690562"/>
                <a:gd name="connsiteY23" fmla="*/ 314325 h 319087"/>
                <a:gd name="connsiteX24" fmla="*/ 523875 w 690562"/>
                <a:gd name="connsiteY24" fmla="*/ 319087 h 319087"/>
                <a:gd name="connsiteX25" fmla="*/ 526256 w 690562"/>
                <a:gd name="connsiteY25" fmla="*/ 302419 h 319087"/>
                <a:gd name="connsiteX26" fmla="*/ 535781 w 690562"/>
                <a:gd name="connsiteY26" fmla="*/ 290512 h 319087"/>
                <a:gd name="connsiteX27" fmla="*/ 528637 w 690562"/>
                <a:gd name="connsiteY27" fmla="*/ 261937 h 319087"/>
                <a:gd name="connsiteX28" fmla="*/ 509587 w 690562"/>
                <a:gd name="connsiteY28" fmla="*/ 257175 h 319087"/>
                <a:gd name="connsiteX29" fmla="*/ 490537 w 690562"/>
                <a:gd name="connsiteY29" fmla="*/ 235744 h 319087"/>
                <a:gd name="connsiteX30" fmla="*/ 481012 w 690562"/>
                <a:gd name="connsiteY30" fmla="*/ 202406 h 319087"/>
                <a:gd name="connsiteX31" fmla="*/ 461962 w 690562"/>
                <a:gd name="connsiteY31" fmla="*/ 154781 h 319087"/>
                <a:gd name="connsiteX32" fmla="*/ 457200 w 690562"/>
                <a:gd name="connsiteY32" fmla="*/ 126206 h 319087"/>
                <a:gd name="connsiteX33" fmla="*/ 457200 w 690562"/>
                <a:gd name="connsiteY33" fmla="*/ 111919 h 319087"/>
                <a:gd name="connsiteX34" fmla="*/ 469106 w 690562"/>
                <a:gd name="connsiteY34" fmla="*/ 100012 h 319087"/>
                <a:gd name="connsiteX35" fmla="*/ 476250 w 690562"/>
                <a:gd name="connsiteY35" fmla="*/ 78581 h 319087"/>
                <a:gd name="connsiteX36" fmla="*/ 497681 w 690562"/>
                <a:gd name="connsiteY36" fmla="*/ 73819 h 319087"/>
                <a:gd name="connsiteX37" fmla="*/ 500062 w 690562"/>
                <a:gd name="connsiteY37" fmla="*/ 92869 h 319087"/>
                <a:gd name="connsiteX38" fmla="*/ 495300 w 690562"/>
                <a:gd name="connsiteY38" fmla="*/ 107156 h 319087"/>
                <a:gd name="connsiteX39" fmla="*/ 509587 w 690562"/>
                <a:gd name="connsiteY39" fmla="*/ 116681 h 319087"/>
                <a:gd name="connsiteX40" fmla="*/ 509587 w 690562"/>
                <a:gd name="connsiteY40" fmla="*/ 126206 h 319087"/>
                <a:gd name="connsiteX41" fmla="*/ 504825 w 690562"/>
                <a:gd name="connsiteY41" fmla="*/ 147637 h 319087"/>
                <a:gd name="connsiteX42" fmla="*/ 502443 w 690562"/>
                <a:gd name="connsiteY42" fmla="*/ 154781 h 319087"/>
                <a:gd name="connsiteX43" fmla="*/ 523875 w 690562"/>
                <a:gd name="connsiteY43" fmla="*/ 171450 h 319087"/>
                <a:gd name="connsiteX44" fmla="*/ 531018 w 690562"/>
                <a:gd name="connsiteY44" fmla="*/ 185737 h 319087"/>
                <a:gd name="connsiteX45" fmla="*/ 545306 w 690562"/>
                <a:gd name="connsiteY45" fmla="*/ 190500 h 319087"/>
                <a:gd name="connsiteX46" fmla="*/ 531018 w 690562"/>
                <a:gd name="connsiteY46" fmla="*/ 204787 h 319087"/>
                <a:gd name="connsiteX47" fmla="*/ 528637 w 690562"/>
                <a:gd name="connsiteY47" fmla="*/ 216694 h 319087"/>
                <a:gd name="connsiteX48" fmla="*/ 547687 w 690562"/>
                <a:gd name="connsiteY48" fmla="*/ 235744 h 319087"/>
                <a:gd name="connsiteX49" fmla="*/ 547687 w 690562"/>
                <a:gd name="connsiteY49" fmla="*/ 235744 h 319087"/>
                <a:gd name="connsiteX50" fmla="*/ 581025 w 690562"/>
                <a:gd name="connsiteY50" fmla="*/ 247650 h 319087"/>
                <a:gd name="connsiteX51" fmla="*/ 595312 w 690562"/>
                <a:gd name="connsiteY51" fmla="*/ 242887 h 319087"/>
                <a:gd name="connsiteX52" fmla="*/ 602456 w 690562"/>
                <a:gd name="connsiteY52" fmla="*/ 264319 h 319087"/>
                <a:gd name="connsiteX53" fmla="*/ 602456 w 690562"/>
                <a:gd name="connsiteY53" fmla="*/ 292894 h 319087"/>
                <a:gd name="connsiteX54" fmla="*/ 611981 w 690562"/>
                <a:gd name="connsiteY54" fmla="*/ 297656 h 319087"/>
                <a:gd name="connsiteX55" fmla="*/ 631031 w 690562"/>
                <a:gd name="connsiteY55" fmla="*/ 297656 h 319087"/>
                <a:gd name="connsiteX56" fmla="*/ 650081 w 690562"/>
                <a:gd name="connsiteY56" fmla="*/ 285750 h 319087"/>
                <a:gd name="connsiteX57" fmla="*/ 669131 w 690562"/>
                <a:gd name="connsiteY57" fmla="*/ 278606 h 319087"/>
                <a:gd name="connsiteX58" fmla="*/ 681037 w 690562"/>
                <a:gd name="connsiteY58" fmla="*/ 278606 h 319087"/>
                <a:gd name="connsiteX59" fmla="*/ 690562 w 690562"/>
                <a:gd name="connsiteY59" fmla="*/ 204787 h 319087"/>
                <a:gd name="connsiteX60" fmla="*/ 614362 w 690562"/>
                <a:gd name="connsiteY60" fmla="*/ 228600 h 319087"/>
                <a:gd name="connsiteX61" fmla="*/ 600075 w 690562"/>
                <a:gd name="connsiteY61" fmla="*/ 173831 h 319087"/>
                <a:gd name="connsiteX62" fmla="*/ 583406 w 690562"/>
                <a:gd name="connsiteY62" fmla="*/ 145256 h 319087"/>
                <a:gd name="connsiteX63" fmla="*/ 585787 w 690562"/>
                <a:gd name="connsiteY63" fmla="*/ 121444 h 319087"/>
                <a:gd name="connsiteX64" fmla="*/ 566737 w 690562"/>
                <a:gd name="connsiteY64" fmla="*/ 83344 h 319087"/>
                <a:gd name="connsiteX65" fmla="*/ 561975 w 690562"/>
                <a:gd name="connsiteY65" fmla="*/ 50006 h 319087"/>
                <a:gd name="connsiteX66" fmla="*/ 533400 w 690562"/>
                <a:gd name="connsiteY66" fmla="*/ 0 h 319087"/>
                <a:gd name="connsiteX67" fmla="*/ 411956 w 690562"/>
                <a:gd name="connsiteY67" fmla="*/ 42862 h 319087"/>
                <a:gd name="connsiteX68" fmla="*/ 319087 w 690562"/>
                <a:gd name="connsiteY68" fmla="*/ 71437 h 319087"/>
                <a:gd name="connsiteX69" fmla="*/ 257175 w 690562"/>
                <a:gd name="connsiteY69" fmla="*/ 92869 h 319087"/>
                <a:gd name="connsiteX70" fmla="*/ 147637 w 690562"/>
                <a:gd name="connsiteY70" fmla="*/ 126206 h 319087"/>
                <a:gd name="connsiteX71" fmla="*/ 64293 w 690562"/>
                <a:gd name="connsiteY71" fmla="*/ 157162 h 319087"/>
                <a:gd name="connsiteX72" fmla="*/ 0 w 690562"/>
                <a:gd name="connsiteY72" fmla="*/ 180975 h 319087"/>
                <a:gd name="connsiteX0" fmla="*/ 0 w 690562"/>
                <a:gd name="connsiteY0" fmla="*/ 180975 h 319087"/>
                <a:gd name="connsiteX1" fmla="*/ 40481 w 690562"/>
                <a:gd name="connsiteY1" fmla="*/ 238125 h 319087"/>
                <a:gd name="connsiteX2" fmla="*/ 76200 w 690562"/>
                <a:gd name="connsiteY2" fmla="*/ 207169 h 319087"/>
                <a:gd name="connsiteX3" fmla="*/ 92868 w 690562"/>
                <a:gd name="connsiteY3" fmla="*/ 209550 h 319087"/>
                <a:gd name="connsiteX4" fmla="*/ 104775 w 690562"/>
                <a:gd name="connsiteY4" fmla="*/ 161925 h 319087"/>
                <a:gd name="connsiteX5" fmla="*/ 145256 w 690562"/>
                <a:gd name="connsiteY5" fmla="*/ 169069 h 319087"/>
                <a:gd name="connsiteX6" fmla="*/ 171450 w 690562"/>
                <a:gd name="connsiteY6" fmla="*/ 161925 h 319087"/>
                <a:gd name="connsiteX7" fmla="*/ 192881 w 690562"/>
                <a:gd name="connsiteY7" fmla="*/ 140494 h 319087"/>
                <a:gd name="connsiteX8" fmla="*/ 216693 w 690562"/>
                <a:gd name="connsiteY8" fmla="*/ 119062 h 319087"/>
                <a:gd name="connsiteX9" fmla="*/ 238125 w 690562"/>
                <a:gd name="connsiteY9" fmla="*/ 119062 h 319087"/>
                <a:gd name="connsiteX10" fmla="*/ 259556 w 690562"/>
                <a:gd name="connsiteY10" fmla="*/ 130969 h 319087"/>
                <a:gd name="connsiteX11" fmla="*/ 264318 w 690562"/>
                <a:gd name="connsiteY11" fmla="*/ 145256 h 319087"/>
                <a:gd name="connsiteX12" fmla="*/ 283368 w 690562"/>
                <a:gd name="connsiteY12" fmla="*/ 157162 h 319087"/>
                <a:gd name="connsiteX13" fmla="*/ 304800 w 690562"/>
                <a:gd name="connsiteY13" fmla="*/ 154817 h 319087"/>
                <a:gd name="connsiteX14" fmla="*/ 361950 w 690562"/>
                <a:gd name="connsiteY14" fmla="*/ 195297 h 319087"/>
                <a:gd name="connsiteX15" fmla="*/ 397668 w 690562"/>
                <a:gd name="connsiteY15" fmla="*/ 214312 h 319087"/>
                <a:gd name="connsiteX16" fmla="*/ 402431 w 690562"/>
                <a:gd name="connsiteY16" fmla="*/ 235744 h 319087"/>
                <a:gd name="connsiteX17" fmla="*/ 400050 w 690562"/>
                <a:gd name="connsiteY17" fmla="*/ 264319 h 319087"/>
                <a:gd name="connsiteX18" fmla="*/ 388143 w 690562"/>
                <a:gd name="connsiteY18" fmla="*/ 290512 h 319087"/>
                <a:gd name="connsiteX19" fmla="*/ 409575 w 690562"/>
                <a:gd name="connsiteY19" fmla="*/ 302419 h 319087"/>
                <a:gd name="connsiteX20" fmla="*/ 419100 w 690562"/>
                <a:gd name="connsiteY20" fmla="*/ 302419 h 319087"/>
                <a:gd name="connsiteX21" fmla="*/ 438150 w 690562"/>
                <a:gd name="connsiteY21" fmla="*/ 290512 h 319087"/>
                <a:gd name="connsiteX22" fmla="*/ 473868 w 690562"/>
                <a:gd name="connsiteY22" fmla="*/ 309562 h 319087"/>
                <a:gd name="connsiteX23" fmla="*/ 523875 w 690562"/>
                <a:gd name="connsiteY23" fmla="*/ 319087 h 319087"/>
                <a:gd name="connsiteX24" fmla="*/ 526256 w 690562"/>
                <a:gd name="connsiteY24" fmla="*/ 302419 h 319087"/>
                <a:gd name="connsiteX25" fmla="*/ 535781 w 690562"/>
                <a:gd name="connsiteY25" fmla="*/ 290512 h 319087"/>
                <a:gd name="connsiteX26" fmla="*/ 528637 w 690562"/>
                <a:gd name="connsiteY26" fmla="*/ 261937 h 319087"/>
                <a:gd name="connsiteX27" fmla="*/ 509587 w 690562"/>
                <a:gd name="connsiteY27" fmla="*/ 257175 h 319087"/>
                <a:gd name="connsiteX28" fmla="*/ 490537 w 690562"/>
                <a:gd name="connsiteY28" fmla="*/ 235744 h 319087"/>
                <a:gd name="connsiteX29" fmla="*/ 481012 w 690562"/>
                <a:gd name="connsiteY29" fmla="*/ 202406 h 319087"/>
                <a:gd name="connsiteX30" fmla="*/ 461962 w 690562"/>
                <a:gd name="connsiteY30" fmla="*/ 154781 h 319087"/>
                <a:gd name="connsiteX31" fmla="*/ 457200 w 690562"/>
                <a:gd name="connsiteY31" fmla="*/ 126206 h 319087"/>
                <a:gd name="connsiteX32" fmla="*/ 457200 w 690562"/>
                <a:gd name="connsiteY32" fmla="*/ 111919 h 319087"/>
                <a:gd name="connsiteX33" fmla="*/ 469106 w 690562"/>
                <a:gd name="connsiteY33" fmla="*/ 100012 h 319087"/>
                <a:gd name="connsiteX34" fmla="*/ 476250 w 690562"/>
                <a:gd name="connsiteY34" fmla="*/ 78581 h 319087"/>
                <a:gd name="connsiteX35" fmla="*/ 497681 w 690562"/>
                <a:gd name="connsiteY35" fmla="*/ 73819 h 319087"/>
                <a:gd name="connsiteX36" fmla="*/ 500062 w 690562"/>
                <a:gd name="connsiteY36" fmla="*/ 92869 h 319087"/>
                <a:gd name="connsiteX37" fmla="*/ 495300 w 690562"/>
                <a:gd name="connsiteY37" fmla="*/ 107156 h 319087"/>
                <a:gd name="connsiteX38" fmla="*/ 509587 w 690562"/>
                <a:gd name="connsiteY38" fmla="*/ 116681 h 319087"/>
                <a:gd name="connsiteX39" fmla="*/ 509587 w 690562"/>
                <a:gd name="connsiteY39" fmla="*/ 126206 h 319087"/>
                <a:gd name="connsiteX40" fmla="*/ 504825 w 690562"/>
                <a:gd name="connsiteY40" fmla="*/ 147637 h 319087"/>
                <a:gd name="connsiteX41" fmla="*/ 502443 w 690562"/>
                <a:gd name="connsiteY41" fmla="*/ 154781 h 319087"/>
                <a:gd name="connsiteX42" fmla="*/ 523875 w 690562"/>
                <a:gd name="connsiteY42" fmla="*/ 171450 h 319087"/>
                <a:gd name="connsiteX43" fmla="*/ 531018 w 690562"/>
                <a:gd name="connsiteY43" fmla="*/ 185737 h 319087"/>
                <a:gd name="connsiteX44" fmla="*/ 545306 w 690562"/>
                <a:gd name="connsiteY44" fmla="*/ 190500 h 319087"/>
                <a:gd name="connsiteX45" fmla="*/ 531018 w 690562"/>
                <a:gd name="connsiteY45" fmla="*/ 204787 h 319087"/>
                <a:gd name="connsiteX46" fmla="*/ 528637 w 690562"/>
                <a:gd name="connsiteY46" fmla="*/ 216694 h 319087"/>
                <a:gd name="connsiteX47" fmla="*/ 547687 w 690562"/>
                <a:gd name="connsiteY47" fmla="*/ 235744 h 319087"/>
                <a:gd name="connsiteX48" fmla="*/ 547687 w 690562"/>
                <a:gd name="connsiteY48" fmla="*/ 235744 h 319087"/>
                <a:gd name="connsiteX49" fmla="*/ 581025 w 690562"/>
                <a:gd name="connsiteY49" fmla="*/ 247650 h 319087"/>
                <a:gd name="connsiteX50" fmla="*/ 595312 w 690562"/>
                <a:gd name="connsiteY50" fmla="*/ 242887 h 319087"/>
                <a:gd name="connsiteX51" fmla="*/ 602456 w 690562"/>
                <a:gd name="connsiteY51" fmla="*/ 264319 h 319087"/>
                <a:gd name="connsiteX52" fmla="*/ 602456 w 690562"/>
                <a:gd name="connsiteY52" fmla="*/ 292894 h 319087"/>
                <a:gd name="connsiteX53" fmla="*/ 611981 w 690562"/>
                <a:gd name="connsiteY53" fmla="*/ 297656 h 319087"/>
                <a:gd name="connsiteX54" fmla="*/ 631031 w 690562"/>
                <a:gd name="connsiteY54" fmla="*/ 297656 h 319087"/>
                <a:gd name="connsiteX55" fmla="*/ 650081 w 690562"/>
                <a:gd name="connsiteY55" fmla="*/ 285750 h 319087"/>
                <a:gd name="connsiteX56" fmla="*/ 669131 w 690562"/>
                <a:gd name="connsiteY56" fmla="*/ 278606 h 319087"/>
                <a:gd name="connsiteX57" fmla="*/ 681037 w 690562"/>
                <a:gd name="connsiteY57" fmla="*/ 278606 h 319087"/>
                <a:gd name="connsiteX58" fmla="*/ 690562 w 690562"/>
                <a:gd name="connsiteY58" fmla="*/ 204787 h 319087"/>
                <a:gd name="connsiteX59" fmla="*/ 614362 w 690562"/>
                <a:gd name="connsiteY59" fmla="*/ 228600 h 319087"/>
                <a:gd name="connsiteX60" fmla="*/ 600075 w 690562"/>
                <a:gd name="connsiteY60" fmla="*/ 173831 h 319087"/>
                <a:gd name="connsiteX61" fmla="*/ 583406 w 690562"/>
                <a:gd name="connsiteY61" fmla="*/ 145256 h 319087"/>
                <a:gd name="connsiteX62" fmla="*/ 585787 w 690562"/>
                <a:gd name="connsiteY62" fmla="*/ 121444 h 319087"/>
                <a:gd name="connsiteX63" fmla="*/ 566737 w 690562"/>
                <a:gd name="connsiteY63" fmla="*/ 83344 h 319087"/>
                <a:gd name="connsiteX64" fmla="*/ 561975 w 690562"/>
                <a:gd name="connsiteY64" fmla="*/ 50006 h 319087"/>
                <a:gd name="connsiteX65" fmla="*/ 533400 w 690562"/>
                <a:gd name="connsiteY65" fmla="*/ 0 h 319087"/>
                <a:gd name="connsiteX66" fmla="*/ 411956 w 690562"/>
                <a:gd name="connsiteY66" fmla="*/ 42862 h 319087"/>
                <a:gd name="connsiteX67" fmla="*/ 319087 w 690562"/>
                <a:gd name="connsiteY67" fmla="*/ 71437 h 319087"/>
                <a:gd name="connsiteX68" fmla="*/ 257175 w 690562"/>
                <a:gd name="connsiteY68" fmla="*/ 92869 h 319087"/>
                <a:gd name="connsiteX69" fmla="*/ 147637 w 690562"/>
                <a:gd name="connsiteY69" fmla="*/ 126206 h 319087"/>
                <a:gd name="connsiteX70" fmla="*/ 64293 w 690562"/>
                <a:gd name="connsiteY70" fmla="*/ 157162 h 319087"/>
                <a:gd name="connsiteX71" fmla="*/ 0 w 690562"/>
                <a:gd name="connsiteY71" fmla="*/ 180975 h 319087"/>
                <a:gd name="connsiteX0" fmla="*/ 0 w 690562"/>
                <a:gd name="connsiteY0" fmla="*/ 180975 h 333493"/>
                <a:gd name="connsiteX1" fmla="*/ 40481 w 690562"/>
                <a:gd name="connsiteY1" fmla="*/ 238125 h 333493"/>
                <a:gd name="connsiteX2" fmla="*/ 76200 w 690562"/>
                <a:gd name="connsiteY2" fmla="*/ 207169 h 333493"/>
                <a:gd name="connsiteX3" fmla="*/ 92868 w 690562"/>
                <a:gd name="connsiteY3" fmla="*/ 209550 h 333493"/>
                <a:gd name="connsiteX4" fmla="*/ 104775 w 690562"/>
                <a:gd name="connsiteY4" fmla="*/ 161925 h 333493"/>
                <a:gd name="connsiteX5" fmla="*/ 145256 w 690562"/>
                <a:gd name="connsiteY5" fmla="*/ 169069 h 333493"/>
                <a:gd name="connsiteX6" fmla="*/ 171450 w 690562"/>
                <a:gd name="connsiteY6" fmla="*/ 161925 h 333493"/>
                <a:gd name="connsiteX7" fmla="*/ 192881 w 690562"/>
                <a:gd name="connsiteY7" fmla="*/ 140494 h 333493"/>
                <a:gd name="connsiteX8" fmla="*/ 216693 w 690562"/>
                <a:gd name="connsiteY8" fmla="*/ 119062 h 333493"/>
                <a:gd name="connsiteX9" fmla="*/ 238125 w 690562"/>
                <a:gd name="connsiteY9" fmla="*/ 119062 h 333493"/>
                <a:gd name="connsiteX10" fmla="*/ 259556 w 690562"/>
                <a:gd name="connsiteY10" fmla="*/ 130969 h 333493"/>
                <a:gd name="connsiteX11" fmla="*/ 264318 w 690562"/>
                <a:gd name="connsiteY11" fmla="*/ 145256 h 333493"/>
                <a:gd name="connsiteX12" fmla="*/ 283368 w 690562"/>
                <a:gd name="connsiteY12" fmla="*/ 157162 h 333493"/>
                <a:gd name="connsiteX13" fmla="*/ 304800 w 690562"/>
                <a:gd name="connsiteY13" fmla="*/ 154817 h 333493"/>
                <a:gd name="connsiteX14" fmla="*/ 361950 w 690562"/>
                <a:gd name="connsiteY14" fmla="*/ 195297 h 333493"/>
                <a:gd name="connsiteX15" fmla="*/ 397668 w 690562"/>
                <a:gd name="connsiteY15" fmla="*/ 214312 h 333493"/>
                <a:gd name="connsiteX16" fmla="*/ 402431 w 690562"/>
                <a:gd name="connsiteY16" fmla="*/ 235744 h 333493"/>
                <a:gd name="connsiteX17" fmla="*/ 400050 w 690562"/>
                <a:gd name="connsiteY17" fmla="*/ 264319 h 333493"/>
                <a:gd name="connsiteX18" fmla="*/ 388143 w 690562"/>
                <a:gd name="connsiteY18" fmla="*/ 290512 h 333493"/>
                <a:gd name="connsiteX19" fmla="*/ 409575 w 690562"/>
                <a:gd name="connsiteY19" fmla="*/ 302419 h 333493"/>
                <a:gd name="connsiteX20" fmla="*/ 419100 w 690562"/>
                <a:gd name="connsiteY20" fmla="*/ 302419 h 333493"/>
                <a:gd name="connsiteX21" fmla="*/ 438150 w 690562"/>
                <a:gd name="connsiteY21" fmla="*/ 290512 h 333493"/>
                <a:gd name="connsiteX22" fmla="*/ 473868 w 690562"/>
                <a:gd name="connsiteY22" fmla="*/ 333493 h 333493"/>
                <a:gd name="connsiteX23" fmla="*/ 523875 w 690562"/>
                <a:gd name="connsiteY23" fmla="*/ 319087 h 333493"/>
                <a:gd name="connsiteX24" fmla="*/ 526256 w 690562"/>
                <a:gd name="connsiteY24" fmla="*/ 302419 h 333493"/>
                <a:gd name="connsiteX25" fmla="*/ 535781 w 690562"/>
                <a:gd name="connsiteY25" fmla="*/ 290512 h 333493"/>
                <a:gd name="connsiteX26" fmla="*/ 528637 w 690562"/>
                <a:gd name="connsiteY26" fmla="*/ 261937 h 333493"/>
                <a:gd name="connsiteX27" fmla="*/ 509587 w 690562"/>
                <a:gd name="connsiteY27" fmla="*/ 257175 h 333493"/>
                <a:gd name="connsiteX28" fmla="*/ 490537 w 690562"/>
                <a:gd name="connsiteY28" fmla="*/ 235744 h 333493"/>
                <a:gd name="connsiteX29" fmla="*/ 481012 w 690562"/>
                <a:gd name="connsiteY29" fmla="*/ 202406 h 333493"/>
                <a:gd name="connsiteX30" fmla="*/ 461962 w 690562"/>
                <a:gd name="connsiteY30" fmla="*/ 154781 h 333493"/>
                <a:gd name="connsiteX31" fmla="*/ 457200 w 690562"/>
                <a:gd name="connsiteY31" fmla="*/ 126206 h 333493"/>
                <a:gd name="connsiteX32" fmla="*/ 457200 w 690562"/>
                <a:gd name="connsiteY32" fmla="*/ 111919 h 333493"/>
                <a:gd name="connsiteX33" fmla="*/ 469106 w 690562"/>
                <a:gd name="connsiteY33" fmla="*/ 100012 h 333493"/>
                <a:gd name="connsiteX34" fmla="*/ 476250 w 690562"/>
                <a:gd name="connsiteY34" fmla="*/ 78581 h 333493"/>
                <a:gd name="connsiteX35" fmla="*/ 497681 w 690562"/>
                <a:gd name="connsiteY35" fmla="*/ 73819 h 333493"/>
                <a:gd name="connsiteX36" fmla="*/ 500062 w 690562"/>
                <a:gd name="connsiteY36" fmla="*/ 92869 h 333493"/>
                <a:gd name="connsiteX37" fmla="*/ 495300 w 690562"/>
                <a:gd name="connsiteY37" fmla="*/ 107156 h 333493"/>
                <a:gd name="connsiteX38" fmla="*/ 509587 w 690562"/>
                <a:gd name="connsiteY38" fmla="*/ 116681 h 333493"/>
                <a:gd name="connsiteX39" fmla="*/ 509587 w 690562"/>
                <a:gd name="connsiteY39" fmla="*/ 126206 h 333493"/>
                <a:gd name="connsiteX40" fmla="*/ 504825 w 690562"/>
                <a:gd name="connsiteY40" fmla="*/ 147637 h 333493"/>
                <a:gd name="connsiteX41" fmla="*/ 502443 w 690562"/>
                <a:gd name="connsiteY41" fmla="*/ 154781 h 333493"/>
                <a:gd name="connsiteX42" fmla="*/ 523875 w 690562"/>
                <a:gd name="connsiteY42" fmla="*/ 171450 h 333493"/>
                <a:gd name="connsiteX43" fmla="*/ 531018 w 690562"/>
                <a:gd name="connsiteY43" fmla="*/ 185737 h 333493"/>
                <a:gd name="connsiteX44" fmla="*/ 545306 w 690562"/>
                <a:gd name="connsiteY44" fmla="*/ 190500 h 333493"/>
                <a:gd name="connsiteX45" fmla="*/ 531018 w 690562"/>
                <a:gd name="connsiteY45" fmla="*/ 204787 h 333493"/>
                <a:gd name="connsiteX46" fmla="*/ 528637 w 690562"/>
                <a:gd name="connsiteY46" fmla="*/ 216694 h 333493"/>
                <a:gd name="connsiteX47" fmla="*/ 547687 w 690562"/>
                <a:gd name="connsiteY47" fmla="*/ 235744 h 333493"/>
                <a:gd name="connsiteX48" fmla="*/ 547687 w 690562"/>
                <a:gd name="connsiteY48" fmla="*/ 235744 h 333493"/>
                <a:gd name="connsiteX49" fmla="*/ 581025 w 690562"/>
                <a:gd name="connsiteY49" fmla="*/ 247650 h 333493"/>
                <a:gd name="connsiteX50" fmla="*/ 595312 w 690562"/>
                <a:gd name="connsiteY50" fmla="*/ 242887 h 333493"/>
                <a:gd name="connsiteX51" fmla="*/ 602456 w 690562"/>
                <a:gd name="connsiteY51" fmla="*/ 264319 h 333493"/>
                <a:gd name="connsiteX52" fmla="*/ 602456 w 690562"/>
                <a:gd name="connsiteY52" fmla="*/ 292894 h 333493"/>
                <a:gd name="connsiteX53" fmla="*/ 611981 w 690562"/>
                <a:gd name="connsiteY53" fmla="*/ 297656 h 333493"/>
                <a:gd name="connsiteX54" fmla="*/ 631031 w 690562"/>
                <a:gd name="connsiteY54" fmla="*/ 297656 h 333493"/>
                <a:gd name="connsiteX55" fmla="*/ 650081 w 690562"/>
                <a:gd name="connsiteY55" fmla="*/ 285750 h 333493"/>
                <a:gd name="connsiteX56" fmla="*/ 669131 w 690562"/>
                <a:gd name="connsiteY56" fmla="*/ 278606 h 333493"/>
                <a:gd name="connsiteX57" fmla="*/ 681037 w 690562"/>
                <a:gd name="connsiteY57" fmla="*/ 278606 h 333493"/>
                <a:gd name="connsiteX58" fmla="*/ 690562 w 690562"/>
                <a:gd name="connsiteY58" fmla="*/ 204787 h 333493"/>
                <a:gd name="connsiteX59" fmla="*/ 614362 w 690562"/>
                <a:gd name="connsiteY59" fmla="*/ 228600 h 333493"/>
                <a:gd name="connsiteX60" fmla="*/ 600075 w 690562"/>
                <a:gd name="connsiteY60" fmla="*/ 173831 h 333493"/>
                <a:gd name="connsiteX61" fmla="*/ 583406 w 690562"/>
                <a:gd name="connsiteY61" fmla="*/ 145256 h 333493"/>
                <a:gd name="connsiteX62" fmla="*/ 585787 w 690562"/>
                <a:gd name="connsiteY62" fmla="*/ 121444 h 333493"/>
                <a:gd name="connsiteX63" fmla="*/ 566737 w 690562"/>
                <a:gd name="connsiteY63" fmla="*/ 83344 h 333493"/>
                <a:gd name="connsiteX64" fmla="*/ 561975 w 690562"/>
                <a:gd name="connsiteY64" fmla="*/ 50006 h 333493"/>
                <a:gd name="connsiteX65" fmla="*/ 533400 w 690562"/>
                <a:gd name="connsiteY65" fmla="*/ 0 h 333493"/>
                <a:gd name="connsiteX66" fmla="*/ 411956 w 690562"/>
                <a:gd name="connsiteY66" fmla="*/ 42862 h 333493"/>
                <a:gd name="connsiteX67" fmla="*/ 319087 w 690562"/>
                <a:gd name="connsiteY67" fmla="*/ 71437 h 333493"/>
                <a:gd name="connsiteX68" fmla="*/ 257175 w 690562"/>
                <a:gd name="connsiteY68" fmla="*/ 92869 h 333493"/>
                <a:gd name="connsiteX69" fmla="*/ 147637 w 690562"/>
                <a:gd name="connsiteY69" fmla="*/ 126206 h 333493"/>
                <a:gd name="connsiteX70" fmla="*/ 64293 w 690562"/>
                <a:gd name="connsiteY70" fmla="*/ 157162 h 333493"/>
                <a:gd name="connsiteX71" fmla="*/ 0 w 690562"/>
                <a:gd name="connsiteY71" fmla="*/ 180975 h 333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90562" h="333493">
                  <a:moveTo>
                    <a:pt x="0" y="180975"/>
                  </a:moveTo>
                  <a:lnTo>
                    <a:pt x="40481" y="238125"/>
                  </a:lnTo>
                  <a:lnTo>
                    <a:pt x="76200" y="207169"/>
                  </a:lnTo>
                  <a:lnTo>
                    <a:pt x="92868" y="209550"/>
                  </a:lnTo>
                  <a:lnTo>
                    <a:pt x="104775" y="161925"/>
                  </a:lnTo>
                  <a:lnTo>
                    <a:pt x="145256" y="169069"/>
                  </a:lnTo>
                  <a:lnTo>
                    <a:pt x="171450" y="161925"/>
                  </a:lnTo>
                  <a:lnTo>
                    <a:pt x="192881" y="140494"/>
                  </a:lnTo>
                  <a:lnTo>
                    <a:pt x="216693" y="119062"/>
                  </a:lnTo>
                  <a:lnTo>
                    <a:pt x="238125" y="119062"/>
                  </a:lnTo>
                  <a:lnTo>
                    <a:pt x="259556" y="130969"/>
                  </a:lnTo>
                  <a:lnTo>
                    <a:pt x="264318" y="145256"/>
                  </a:lnTo>
                  <a:lnTo>
                    <a:pt x="283368" y="157162"/>
                  </a:lnTo>
                  <a:lnTo>
                    <a:pt x="304800" y="154817"/>
                  </a:lnTo>
                  <a:lnTo>
                    <a:pt x="361950" y="195297"/>
                  </a:lnTo>
                  <a:lnTo>
                    <a:pt x="397668" y="214312"/>
                  </a:lnTo>
                  <a:lnTo>
                    <a:pt x="402431" y="235744"/>
                  </a:lnTo>
                  <a:lnTo>
                    <a:pt x="400050" y="264319"/>
                  </a:lnTo>
                  <a:lnTo>
                    <a:pt x="388143" y="290512"/>
                  </a:lnTo>
                  <a:lnTo>
                    <a:pt x="409575" y="302419"/>
                  </a:lnTo>
                  <a:lnTo>
                    <a:pt x="419100" y="302419"/>
                  </a:lnTo>
                  <a:lnTo>
                    <a:pt x="438150" y="290512"/>
                  </a:lnTo>
                  <a:lnTo>
                    <a:pt x="473868" y="333493"/>
                  </a:lnTo>
                  <a:lnTo>
                    <a:pt x="523875" y="319087"/>
                  </a:lnTo>
                  <a:lnTo>
                    <a:pt x="526256" y="302419"/>
                  </a:lnTo>
                  <a:lnTo>
                    <a:pt x="535781" y="290512"/>
                  </a:lnTo>
                  <a:lnTo>
                    <a:pt x="528637" y="261937"/>
                  </a:lnTo>
                  <a:lnTo>
                    <a:pt x="509587" y="257175"/>
                  </a:lnTo>
                  <a:lnTo>
                    <a:pt x="490537" y="235744"/>
                  </a:lnTo>
                  <a:lnTo>
                    <a:pt x="481012" y="202406"/>
                  </a:lnTo>
                  <a:lnTo>
                    <a:pt x="461962" y="154781"/>
                  </a:lnTo>
                  <a:lnTo>
                    <a:pt x="457200" y="126206"/>
                  </a:lnTo>
                  <a:lnTo>
                    <a:pt x="457200" y="111919"/>
                  </a:lnTo>
                  <a:lnTo>
                    <a:pt x="469106" y="100012"/>
                  </a:lnTo>
                  <a:lnTo>
                    <a:pt x="476250" y="78581"/>
                  </a:lnTo>
                  <a:lnTo>
                    <a:pt x="497681" y="73819"/>
                  </a:lnTo>
                  <a:lnTo>
                    <a:pt x="500062" y="92869"/>
                  </a:lnTo>
                  <a:lnTo>
                    <a:pt x="495300" y="107156"/>
                  </a:lnTo>
                  <a:lnTo>
                    <a:pt x="509587" y="116681"/>
                  </a:lnTo>
                  <a:lnTo>
                    <a:pt x="509587" y="126206"/>
                  </a:lnTo>
                  <a:lnTo>
                    <a:pt x="504825" y="147637"/>
                  </a:lnTo>
                  <a:lnTo>
                    <a:pt x="502443" y="154781"/>
                  </a:lnTo>
                  <a:lnTo>
                    <a:pt x="523875" y="171450"/>
                  </a:lnTo>
                  <a:lnTo>
                    <a:pt x="531018" y="185737"/>
                  </a:lnTo>
                  <a:lnTo>
                    <a:pt x="545306" y="190500"/>
                  </a:lnTo>
                  <a:lnTo>
                    <a:pt x="531018" y="204787"/>
                  </a:lnTo>
                  <a:lnTo>
                    <a:pt x="528637" y="216694"/>
                  </a:lnTo>
                  <a:lnTo>
                    <a:pt x="547687" y="235744"/>
                  </a:lnTo>
                  <a:lnTo>
                    <a:pt x="547687" y="235744"/>
                  </a:lnTo>
                  <a:lnTo>
                    <a:pt x="581025" y="247650"/>
                  </a:lnTo>
                  <a:lnTo>
                    <a:pt x="595312" y="242887"/>
                  </a:lnTo>
                  <a:lnTo>
                    <a:pt x="602456" y="264319"/>
                  </a:lnTo>
                  <a:lnTo>
                    <a:pt x="602456" y="292894"/>
                  </a:lnTo>
                  <a:lnTo>
                    <a:pt x="611981" y="297656"/>
                  </a:lnTo>
                  <a:lnTo>
                    <a:pt x="631031" y="297656"/>
                  </a:lnTo>
                  <a:lnTo>
                    <a:pt x="650081" y="285750"/>
                  </a:lnTo>
                  <a:lnTo>
                    <a:pt x="669131" y="278606"/>
                  </a:lnTo>
                  <a:lnTo>
                    <a:pt x="681037" y="278606"/>
                  </a:lnTo>
                  <a:lnTo>
                    <a:pt x="690562" y="204787"/>
                  </a:lnTo>
                  <a:lnTo>
                    <a:pt x="614362" y="228600"/>
                  </a:lnTo>
                  <a:lnTo>
                    <a:pt x="600075" y="173831"/>
                  </a:lnTo>
                  <a:lnTo>
                    <a:pt x="583406" y="145256"/>
                  </a:lnTo>
                  <a:lnTo>
                    <a:pt x="585787" y="121444"/>
                  </a:lnTo>
                  <a:lnTo>
                    <a:pt x="566737" y="83344"/>
                  </a:lnTo>
                  <a:lnTo>
                    <a:pt x="561975" y="50006"/>
                  </a:lnTo>
                  <a:lnTo>
                    <a:pt x="533400" y="0"/>
                  </a:lnTo>
                  <a:lnTo>
                    <a:pt x="411956" y="42862"/>
                  </a:lnTo>
                  <a:lnTo>
                    <a:pt x="319087" y="71437"/>
                  </a:lnTo>
                  <a:lnTo>
                    <a:pt x="257175" y="92869"/>
                  </a:lnTo>
                  <a:lnTo>
                    <a:pt x="147637" y="126206"/>
                  </a:lnTo>
                  <a:lnTo>
                    <a:pt x="64293" y="157162"/>
                  </a:lnTo>
                  <a:lnTo>
                    <a:pt x="0" y="180975"/>
                  </a:lnTo>
                  <a:close/>
                </a:path>
              </a:pathLst>
            </a:custGeom>
            <a:solidFill>
              <a:schemeClr val="bg1"/>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4" name="Freeform 3093"/>
            <p:cNvSpPr>
              <a:spLocks noChangeAspect="1"/>
            </p:cNvSpPr>
            <p:nvPr/>
          </p:nvSpPr>
          <p:spPr>
            <a:xfrm>
              <a:off x="7168580" y="2370168"/>
              <a:ext cx="933017" cy="680051"/>
            </a:xfrm>
            <a:custGeom>
              <a:avLst/>
              <a:gdLst>
                <a:gd name="connsiteX0" fmla="*/ 0 w 895350"/>
                <a:gd name="connsiteY0" fmla="*/ 230981 h 647700"/>
                <a:gd name="connsiteX1" fmla="*/ 69056 w 895350"/>
                <a:gd name="connsiteY1" fmla="*/ 461962 h 647700"/>
                <a:gd name="connsiteX2" fmla="*/ 128587 w 895350"/>
                <a:gd name="connsiteY2" fmla="*/ 647700 h 647700"/>
                <a:gd name="connsiteX3" fmla="*/ 461962 w 895350"/>
                <a:gd name="connsiteY3" fmla="*/ 554831 h 647700"/>
                <a:gd name="connsiteX4" fmla="*/ 840581 w 895350"/>
                <a:gd name="connsiteY4" fmla="*/ 426244 h 647700"/>
                <a:gd name="connsiteX5" fmla="*/ 859631 w 895350"/>
                <a:gd name="connsiteY5" fmla="*/ 354806 h 647700"/>
                <a:gd name="connsiteX6" fmla="*/ 895350 w 895350"/>
                <a:gd name="connsiteY6" fmla="*/ 321469 h 647700"/>
                <a:gd name="connsiteX7" fmla="*/ 885825 w 895350"/>
                <a:gd name="connsiteY7" fmla="*/ 273844 h 647700"/>
                <a:gd name="connsiteX8" fmla="*/ 819150 w 895350"/>
                <a:gd name="connsiteY8" fmla="*/ 257175 h 647700"/>
                <a:gd name="connsiteX9" fmla="*/ 819150 w 895350"/>
                <a:gd name="connsiteY9" fmla="*/ 223837 h 647700"/>
                <a:gd name="connsiteX10" fmla="*/ 804862 w 895350"/>
                <a:gd name="connsiteY10" fmla="*/ 188119 h 647700"/>
                <a:gd name="connsiteX11" fmla="*/ 816769 w 895350"/>
                <a:gd name="connsiteY11" fmla="*/ 80962 h 647700"/>
                <a:gd name="connsiteX12" fmla="*/ 781050 w 895350"/>
                <a:gd name="connsiteY12" fmla="*/ 40481 h 647700"/>
                <a:gd name="connsiteX13" fmla="*/ 733425 w 895350"/>
                <a:gd name="connsiteY13" fmla="*/ 9525 h 647700"/>
                <a:gd name="connsiteX14" fmla="*/ 702469 w 895350"/>
                <a:gd name="connsiteY14" fmla="*/ 0 h 647700"/>
                <a:gd name="connsiteX15" fmla="*/ 397669 w 895350"/>
                <a:gd name="connsiteY15" fmla="*/ 95250 h 647700"/>
                <a:gd name="connsiteX16" fmla="*/ 50006 w 895350"/>
                <a:gd name="connsiteY16" fmla="*/ 200025 h 647700"/>
                <a:gd name="connsiteX17" fmla="*/ 40481 w 895350"/>
                <a:gd name="connsiteY17" fmla="*/ 195262 h 647700"/>
                <a:gd name="connsiteX18" fmla="*/ 0 w 895350"/>
                <a:gd name="connsiteY18" fmla="*/ 230981 h 647700"/>
                <a:gd name="connsiteX0" fmla="*/ 0 w 895350"/>
                <a:gd name="connsiteY0" fmla="*/ 230981 h 647700"/>
                <a:gd name="connsiteX1" fmla="*/ 69056 w 895350"/>
                <a:gd name="connsiteY1" fmla="*/ 461962 h 647700"/>
                <a:gd name="connsiteX2" fmla="*/ 128587 w 895350"/>
                <a:gd name="connsiteY2" fmla="*/ 647700 h 647700"/>
                <a:gd name="connsiteX3" fmla="*/ 461962 w 895350"/>
                <a:gd name="connsiteY3" fmla="*/ 554831 h 647700"/>
                <a:gd name="connsiteX4" fmla="*/ 840581 w 895350"/>
                <a:gd name="connsiteY4" fmla="*/ 426244 h 647700"/>
                <a:gd name="connsiteX5" fmla="*/ 859631 w 895350"/>
                <a:gd name="connsiteY5" fmla="*/ 354806 h 647700"/>
                <a:gd name="connsiteX6" fmla="*/ 895350 w 895350"/>
                <a:gd name="connsiteY6" fmla="*/ 321469 h 647700"/>
                <a:gd name="connsiteX7" fmla="*/ 885825 w 895350"/>
                <a:gd name="connsiteY7" fmla="*/ 273844 h 647700"/>
                <a:gd name="connsiteX8" fmla="*/ 819150 w 895350"/>
                <a:gd name="connsiteY8" fmla="*/ 257175 h 647700"/>
                <a:gd name="connsiteX9" fmla="*/ 819150 w 895350"/>
                <a:gd name="connsiteY9" fmla="*/ 223837 h 647700"/>
                <a:gd name="connsiteX10" fmla="*/ 804862 w 895350"/>
                <a:gd name="connsiteY10" fmla="*/ 188119 h 647700"/>
                <a:gd name="connsiteX11" fmla="*/ 816769 w 895350"/>
                <a:gd name="connsiteY11" fmla="*/ 80962 h 647700"/>
                <a:gd name="connsiteX12" fmla="*/ 781050 w 895350"/>
                <a:gd name="connsiteY12" fmla="*/ 40481 h 647700"/>
                <a:gd name="connsiteX13" fmla="*/ 733425 w 895350"/>
                <a:gd name="connsiteY13" fmla="*/ 9525 h 647700"/>
                <a:gd name="connsiteX14" fmla="*/ 702469 w 895350"/>
                <a:gd name="connsiteY14" fmla="*/ 0 h 647700"/>
                <a:gd name="connsiteX15" fmla="*/ 397669 w 895350"/>
                <a:gd name="connsiteY15" fmla="*/ 95250 h 647700"/>
                <a:gd name="connsiteX16" fmla="*/ 64293 w 895350"/>
                <a:gd name="connsiteY16" fmla="*/ 188118 h 647700"/>
                <a:gd name="connsiteX17" fmla="*/ 40481 w 895350"/>
                <a:gd name="connsiteY17" fmla="*/ 195262 h 647700"/>
                <a:gd name="connsiteX18" fmla="*/ 0 w 895350"/>
                <a:gd name="connsiteY18" fmla="*/ 230981 h 647700"/>
                <a:gd name="connsiteX0" fmla="*/ 0 w 902493"/>
                <a:gd name="connsiteY0" fmla="*/ 245268 h 647700"/>
                <a:gd name="connsiteX1" fmla="*/ 76199 w 902493"/>
                <a:gd name="connsiteY1" fmla="*/ 461962 h 647700"/>
                <a:gd name="connsiteX2" fmla="*/ 135730 w 902493"/>
                <a:gd name="connsiteY2" fmla="*/ 647700 h 647700"/>
                <a:gd name="connsiteX3" fmla="*/ 469105 w 902493"/>
                <a:gd name="connsiteY3" fmla="*/ 554831 h 647700"/>
                <a:gd name="connsiteX4" fmla="*/ 847724 w 902493"/>
                <a:gd name="connsiteY4" fmla="*/ 426244 h 647700"/>
                <a:gd name="connsiteX5" fmla="*/ 866774 w 902493"/>
                <a:gd name="connsiteY5" fmla="*/ 354806 h 647700"/>
                <a:gd name="connsiteX6" fmla="*/ 902493 w 902493"/>
                <a:gd name="connsiteY6" fmla="*/ 321469 h 647700"/>
                <a:gd name="connsiteX7" fmla="*/ 892968 w 902493"/>
                <a:gd name="connsiteY7" fmla="*/ 273844 h 647700"/>
                <a:gd name="connsiteX8" fmla="*/ 826293 w 902493"/>
                <a:gd name="connsiteY8" fmla="*/ 257175 h 647700"/>
                <a:gd name="connsiteX9" fmla="*/ 826293 w 902493"/>
                <a:gd name="connsiteY9" fmla="*/ 223837 h 647700"/>
                <a:gd name="connsiteX10" fmla="*/ 812005 w 902493"/>
                <a:gd name="connsiteY10" fmla="*/ 188119 h 647700"/>
                <a:gd name="connsiteX11" fmla="*/ 823912 w 902493"/>
                <a:gd name="connsiteY11" fmla="*/ 80962 h 647700"/>
                <a:gd name="connsiteX12" fmla="*/ 788193 w 902493"/>
                <a:gd name="connsiteY12" fmla="*/ 40481 h 647700"/>
                <a:gd name="connsiteX13" fmla="*/ 740568 w 902493"/>
                <a:gd name="connsiteY13" fmla="*/ 9525 h 647700"/>
                <a:gd name="connsiteX14" fmla="*/ 709612 w 902493"/>
                <a:gd name="connsiteY14" fmla="*/ 0 h 647700"/>
                <a:gd name="connsiteX15" fmla="*/ 404812 w 902493"/>
                <a:gd name="connsiteY15" fmla="*/ 95250 h 647700"/>
                <a:gd name="connsiteX16" fmla="*/ 71436 w 902493"/>
                <a:gd name="connsiteY16" fmla="*/ 188118 h 647700"/>
                <a:gd name="connsiteX17" fmla="*/ 47624 w 902493"/>
                <a:gd name="connsiteY17" fmla="*/ 195262 h 647700"/>
                <a:gd name="connsiteX18" fmla="*/ 0 w 902493"/>
                <a:gd name="connsiteY18" fmla="*/ 245268 h 647700"/>
                <a:gd name="connsiteX0" fmla="*/ 0 w 902493"/>
                <a:gd name="connsiteY0" fmla="*/ 245268 h 647700"/>
                <a:gd name="connsiteX1" fmla="*/ 135730 w 902493"/>
                <a:gd name="connsiteY1" fmla="*/ 647700 h 647700"/>
                <a:gd name="connsiteX2" fmla="*/ 469105 w 902493"/>
                <a:gd name="connsiteY2" fmla="*/ 554831 h 647700"/>
                <a:gd name="connsiteX3" fmla="*/ 847724 w 902493"/>
                <a:gd name="connsiteY3" fmla="*/ 426244 h 647700"/>
                <a:gd name="connsiteX4" fmla="*/ 866774 w 902493"/>
                <a:gd name="connsiteY4" fmla="*/ 354806 h 647700"/>
                <a:gd name="connsiteX5" fmla="*/ 902493 w 902493"/>
                <a:gd name="connsiteY5" fmla="*/ 321469 h 647700"/>
                <a:gd name="connsiteX6" fmla="*/ 892968 w 902493"/>
                <a:gd name="connsiteY6" fmla="*/ 273844 h 647700"/>
                <a:gd name="connsiteX7" fmla="*/ 826293 w 902493"/>
                <a:gd name="connsiteY7" fmla="*/ 257175 h 647700"/>
                <a:gd name="connsiteX8" fmla="*/ 826293 w 902493"/>
                <a:gd name="connsiteY8" fmla="*/ 223837 h 647700"/>
                <a:gd name="connsiteX9" fmla="*/ 812005 w 902493"/>
                <a:gd name="connsiteY9" fmla="*/ 188119 h 647700"/>
                <a:gd name="connsiteX10" fmla="*/ 823912 w 902493"/>
                <a:gd name="connsiteY10" fmla="*/ 80962 h 647700"/>
                <a:gd name="connsiteX11" fmla="*/ 788193 w 902493"/>
                <a:gd name="connsiteY11" fmla="*/ 40481 h 647700"/>
                <a:gd name="connsiteX12" fmla="*/ 740568 w 902493"/>
                <a:gd name="connsiteY12" fmla="*/ 9525 h 647700"/>
                <a:gd name="connsiteX13" fmla="*/ 709612 w 902493"/>
                <a:gd name="connsiteY13" fmla="*/ 0 h 647700"/>
                <a:gd name="connsiteX14" fmla="*/ 404812 w 902493"/>
                <a:gd name="connsiteY14" fmla="*/ 95250 h 647700"/>
                <a:gd name="connsiteX15" fmla="*/ 71436 w 902493"/>
                <a:gd name="connsiteY15" fmla="*/ 188118 h 647700"/>
                <a:gd name="connsiteX16" fmla="*/ 47624 w 902493"/>
                <a:gd name="connsiteY16" fmla="*/ 195262 h 647700"/>
                <a:gd name="connsiteX17" fmla="*/ 0 w 902493"/>
                <a:gd name="connsiteY17" fmla="*/ 245268 h 647700"/>
                <a:gd name="connsiteX0" fmla="*/ 0 w 902493"/>
                <a:gd name="connsiteY0" fmla="*/ 245268 h 657225"/>
                <a:gd name="connsiteX1" fmla="*/ 128586 w 902493"/>
                <a:gd name="connsiteY1" fmla="*/ 657225 h 657225"/>
                <a:gd name="connsiteX2" fmla="*/ 469105 w 902493"/>
                <a:gd name="connsiteY2" fmla="*/ 554831 h 657225"/>
                <a:gd name="connsiteX3" fmla="*/ 847724 w 902493"/>
                <a:gd name="connsiteY3" fmla="*/ 426244 h 657225"/>
                <a:gd name="connsiteX4" fmla="*/ 866774 w 902493"/>
                <a:gd name="connsiteY4" fmla="*/ 354806 h 657225"/>
                <a:gd name="connsiteX5" fmla="*/ 902493 w 902493"/>
                <a:gd name="connsiteY5" fmla="*/ 321469 h 657225"/>
                <a:gd name="connsiteX6" fmla="*/ 892968 w 902493"/>
                <a:gd name="connsiteY6" fmla="*/ 273844 h 657225"/>
                <a:gd name="connsiteX7" fmla="*/ 826293 w 902493"/>
                <a:gd name="connsiteY7" fmla="*/ 257175 h 657225"/>
                <a:gd name="connsiteX8" fmla="*/ 826293 w 902493"/>
                <a:gd name="connsiteY8" fmla="*/ 223837 h 657225"/>
                <a:gd name="connsiteX9" fmla="*/ 812005 w 902493"/>
                <a:gd name="connsiteY9" fmla="*/ 188119 h 657225"/>
                <a:gd name="connsiteX10" fmla="*/ 823912 w 902493"/>
                <a:gd name="connsiteY10" fmla="*/ 80962 h 657225"/>
                <a:gd name="connsiteX11" fmla="*/ 788193 w 902493"/>
                <a:gd name="connsiteY11" fmla="*/ 40481 h 657225"/>
                <a:gd name="connsiteX12" fmla="*/ 740568 w 902493"/>
                <a:gd name="connsiteY12" fmla="*/ 9525 h 657225"/>
                <a:gd name="connsiteX13" fmla="*/ 709612 w 902493"/>
                <a:gd name="connsiteY13" fmla="*/ 0 h 657225"/>
                <a:gd name="connsiteX14" fmla="*/ 404812 w 902493"/>
                <a:gd name="connsiteY14" fmla="*/ 95250 h 657225"/>
                <a:gd name="connsiteX15" fmla="*/ 71436 w 902493"/>
                <a:gd name="connsiteY15" fmla="*/ 188118 h 657225"/>
                <a:gd name="connsiteX16" fmla="*/ 47624 w 902493"/>
                <a:gd name="connsiteY16" fmla="*/ 195262 h 657225"/>
                <a:gd name="connsiteX17" fmla="*/ 0 w 902493"/>
                <a:gd name="connsiteY17" fmla="*/ 245268 h 657225"/>
                <a:gd name="connsiteX0" fmla="*/ 0 w 902493"/>
                <a:gd name="connsiteY0" fmla="*/ 245268 h 657225"/>
                <a:gd name="connsiteX1" fmla="*/ 128586 w 902493"/>
                <a:gd name="connsiteY1" fmla="*/ 657225 h 657225"/>
                <a:gd name="connsiteX2" fmla="*/ 469105 w 902493"/>
                <a:gd name="connsiteY2" fmla="*/ 554831 h 657225"/>
                <a:gd name="connsiteX3" fmla="*/ 847724 w 902493"/>
                <a:gd name="connsiteY3" fmla="*/ 426244 h 657225"/>
                <a:gd name="connsiteX4" fmla="*/ 873918 w 902493"/>
                <a:gd name="connsiteY4" fmla="*/ 366712 h 657225"/>
                <a:gd name="connsiteX5" fmla="*/ 902493 w 902493"/>
                <a:gd name="connsiteY5" fmla="*/ 321469 h 657225"/>
                <a:gd name="connsiteX6" fmla="*/ 892968 w 902493"/>
                <a:gd name="connsiteY6" fmla="*/ 273844 h 657225"/>
                <a:gd name="connsiteX7" fmla="*/ 826293 w 902493"/>
                <a:gd name="connsiteY7" fmla="*/ 257175 h 657225"/>
                <a:gd name="connsiteX8" fmla="*/ 826293 w 902493"/>
                <a:gd name="connsiteY8" fmla="*/ 223837 h 657225"/>
                <a:gd name="connsiteX9" fmla="*/ 812005 w 902493"/>
                <a:gd name="connsiteY9" fmla="*/ 188119 h 657225"/>
                <a:gd name="connsiteX10" fmla="*/ 823912 w 902493"/>
                <a:gd name="connsiteY10" fmla="*/ 80962 h 657225"/>
                <a:gd name="connsiteX11" fmla="*/ 788193 w 902493"/>
                <a:gd name="connsiteY11" fmla="*/ 40481 h 657225"/>
                <a:gd name="connsiteX12" fmla="*/ 740568 w 902493"/>
                <a:gd name="connsiteY12" fmla="*/ 9525 h 657225"/>
                <a:gd name="connsiteX13" fmla="*/ 709612 w 902493"/>
                <a:gd name="connsiteY13" fmla="*/ 0 h 657225"/>
                <a:gd name="connsiteX14" fmla="*/ 404812 w 902493"/>
                <a:gd name="connsiteY14" fmla="*/ 95250 h 657225"/>
                <a:gd name="connsiteX15" fmla="*/ 71436 w 902493"/>
                <a:gd name="connsiteY15" fmla="*/ 188118 h 657225"/>
                <a:gd name="connsiteX16" fmla="*/ 47624 w 902493"/>
                <a:gd name="connsiteY16" fmla="*/ 195262 h 657225"/>
                <a:gd name="connsiteX17" fmla="*/ 0 w 902493"/>
                <a:gd name="connsiteY17" fmla="*/ 245268 h 657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2493" h="657225">
                  <a:moveTo>
                    <a:pt x="0" y="245268"/>
                  </a:moveTo>
                  <a:lnTo>
                    <a:pt x="128586" y="657225"/>
                  </a:lnTo>
                  <a:lnTo>
                    <a:pt x="469105" y="554831"/>
                  </a:lnTo>
                  <a:lnTo>
                    <a:pt x="847724" y="426244"/>
                  </a:lnTo>
                  <a:lnTo>
                    <a:pt x="873918" y="366712"/>
                  </a:lnTo>
                  <a:lnTo>
                    <a:pt x="902493" y="321469"/>
                  </a:lnTo>
                  <a:lnTo>
                    <a:pt x="892968" y="273844"/>
                  </a:lnTo>
                  <a:lnTo>
                    <a:pt x="826293" y="257175"/>
                  </a:lnTo>
                  <a:lnTo>
                    <a:pt x="826293" y="223837"/>
                  </a:lnTo>
                  <a:lnTo>
                    <a:pt x="812005" y="188119"/>
                  </a:lnTo>
                  <a:lnTo>
                    <a:pt x="823912" y="80962"/>
                  </a:lnTo>
                  <a:lnTo>
                    <a:pt x="788193" y="40481"/>
                  </a:lnTo>
                  <a:lnTo>
                    <a:pt x="740568" y="9525"/>
                  </a:lnTo>
                  <a:lnTo>
                    <a:pt x="709612" y="0"/>
                  </a:lnTo>
                  <a:lnTo>
                    <a:pt x="404812" y="95250"/>
                  </a:lnTo>
                  <a:lnTo>
                    <a:pt x="71436" y="188118"/>
                  </a:lnTo>
                  <a:lnTo>
                    <a:pt x="47624" y="195262"/>
                  </a:lnTo>
                  <a:lnTo>
                    <a:pt x="0" y="245268"/>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nvGrpSpPr>
            <p:cNvPr id="3099" name="Group 3098"/>
            <p:cNvGrpSpPr>
              <a:grpSpLocks noChangeAspect="1"/>
            </p:cNvGrpSpPr>
            <p:nvPr/>
          </p:nvGrpSpPr>
          <p:grpSpPr>
            <a:xfrm>
              <a:off x="4646698" y="1558878"/>
              <a:ext cx="1032396" cy="1182756"/>
              <a:chOff x="4393406" y="1081031"/>
              <a:chExt cx="997744" cy="1143057"/>
            </a:xfrm>
            <a:solidFill>
              <a:schemeClr val="bg1"/>
            </a:solidFill>
          </p:grpSpPr>
          <p:sp>
            <p:nvSpPr>
              <p:cNvPr id="3095" name="Freeform 3094"/>
              <p:cNvSpPr/>
              <p:nvPr/>
            </p:nvSpPr>
            <p:spPr>
              <a:xfrm>
                <a:off x="4393406" y="1166813"/>
                <a:ext cx="997744" cy="1057275"/>
              </a:xfrm>
              <a:custGeom>
                <a:avLst/>
                <a:gdLst>
                  <a:gd name="connsiteX0" fmla="*/ 0 w 997744"/>
                  <a:gd name="connsiteY0" fmla="*/ 11906 h 1057275"/>
                  <a:gd name="connsiteX1" fmla="*/ 26194 w 997744"/>
                  <a:gd name="connsiteY1" fmla="*/ 83343 h 1057275"/>
                  <a:gd name="connsiteX2" fmla="*/ 26194 w 997744"/>
                  <a:gd name="connsiteY2" fmla="*/ 200025 h 1057275"/>
                  <a:gd name="connsiteX3" fmla="*/ 54769 w 997744"/>
                  <a:gd name="connsiteY3" fmla="*/ 230981 h 1057275"/>
                  <a:gd name="connsiteX4" fmla="*/ 92869 w 997744"/>
                  <a:gd name="connsiteY4" fmla="*/ 316706 h 1057275"/>
                  <a:gd name="connsiteX5" fmla="*/ 92869 w 997744"/>
                  <a:gd name="connsiteY5" fmla="*/ 426243 h 1057275"/>
                  <a:gd name="connsiteX6" fmla="*/ 126207 w 997744"/>
                  <a:gd name="connsiteY6" fmla="*/ 538162 h 1057275"/>
                  <a:gd name="connsiteX7" fmla="*/ 116682 w 997744"/>
                  <a:gd name="connsiteY7" fmla="*/ 590550 h 1057275"/>
                  <a:gd name="connsiteX8" fmla="*/ 126207 w 997744"/>
                  <a:gd name="connsiteY8" fmla="*/ 602456 h 1057275"/>
                  <a:gd name="connsiteX9" fmla="*/ 114300 w 997744"/>
                  <a:gd name="connsiteY9" fmla="*/ 678656 h 1057275"/>
                  <a:gd name="connsiteX10" fmla="*/ 161925 w 997744"/>
                  <a:gd name="connsiteY10" fmla="*/ 709612 h 1057275"/>
                  <a:gd name="connsiteX11" fmla="*/ 178594 w 997744"/>
                  <a:gd name="connsiteY11" fmla="*/ 1057275 h 1057275"/>
                  <a:gd name="connsiteX12" fmla="*/ 547688 w 997744"/>
                  <a:gd name="connsiteY12" fmla="*/ 1026318 h 1057275"/>
                  <a:gd name="connsiteX13" fmla="*/ 916782 w 997744"/>
                  <a:gd name="connsiteY13" fmla="*/ 962025 h 1057275"/>
                  <a:gd name="connsiteX14" fmla="*/ 890588 w 997744"/>
                  <a:gd name="connsiteY14" fmla="*/ 897731 h 1057275"/>
                  <a:gd name="connsiteX15" fmla="*/ 869157 w 997744"/>
                  <a:gd name="connsiteY15" fmla="*/ 907256 h 1057275"/>
                  <a:gd name="connsiteX16" fmla="*/ 838200 w 997744"/>
                  <a:gd name="connsiteY16" fmla="*/ 871537 h 1057275"/>
                  <a:gd name="connsiteX17" fmla="*/ 804863 w 997744"/>
                  <a:gd name="connsiteY17" fmla="*/ 871537 h 1057275"/>
                  <a:gd name="connsiteX18" fmla="*/ 766763 w 997744"/>
                  <a:gd name="connsiteY18" fmla="*/ 814387 h 1057275"/>
                  <a:gd name="connsiteX19" fmla="*/ 709613 w 997744"/>
                  <a:gd name="connsiteY19" fmla="*/ 792956 h 1057275"/>
                  <a:gd name="connsiteX20" fmla="*/ 673894 w 997744"/>
                  <a:gd name="connsiteY20" fmla="*/ 783431 h 1057275"/>
                  <a:gd name="connsiteX21" fmla="*/ 673894 w 997744"/>
                  <a:gd name="connsiteY21" fmla="*/ 783431 h 1057275"/>
                  <a:gd name="connsiteX22" fmla="*/ 645319 w 997744"/>
                  <a:gd name="connsiteY22" fmla="*/ 716756 h 1057275"/>
                  <a:gd name="connsiteX23" fmla="*/ 666750 w 997744"/>
                  <a:gd name="connsiteY23" fmla="*/ 669131 h 1057275"/>
                  <a:gd name="connsiteX24" fmla="*/ 623888 w 997744"/>
                  <a:gd name="connsiteY24" fmla="*/ 588168 h 1057275"/>
                  <a:gd name="connsiteX25" fmla="*/ 683419 w 997744"/>
                  <a:gd name="connsiteY25" fmla="*/ 519112 h 1057275"/>
                  <a:gd name="connsiteX26" fmla="*/ 681038 w 997744"/>
                  <a:gd name="connsiteY26" fmla="*/ 435768 h 1057275"/>
                  <a:gd name="connsiteX27" fmla="*/ 704850 w 997744"/>
                  <a:gd name="connsiteY27" fmla="*/ 371475 h 1057275"/>
                  <a:gd name="connsiteX28" fmla="*/ 731044 w 997744"/>
                  <a:gd name="connsiteY28" fmla="*/ 345281 h 1057275"/>
                  <a:gd name="connsiteX29" fmla="*/ 788194 w 997744"/>
                  <a:gd name="connsiteY29" fmla="*/ 292893 h 1057275"/>
                  <a:gd name="connsiteX30" fmla="*/ 819150 w 997744"/>
                  <a:gd name="connsiteY30" fmla="*/ 238125 h 1057275"/>
                  <a:gd name="connsiteX31" fmla="*/ 912019 w 997744"/>
                  <a:gd name="connsiteY31" fmla="*/ 171450 h 1057275"/>
                  <a:gd name="connsiteX32" fmla="*/ 997744 w 997744"/>
                  <a:gd name="connsiteY32" fmla="*/ 107156 h 1057275"/>
                  <a:gd name="connsiteX33" fmla="*/ 945357 w 997744"/>
                  <a:gd name="connsiteY33" fmla="*/ 97631 h 1057275"/>
                  <a:gd name="connsiteX34" fmla="*/ 869157 w 997744"/>
                  <a:gd name="connsiteY34" fmla="*/ 107156 h 1057275"/>
                  <a:gd name="connsiteX35" fmla="*/ 823913 w 997744"/>
                  <a:gd name="connsiteY35" fmla="*/ 104775 h 1057275"/>
                  <a:gd name="connsiteX36" fmla="*/ 807244 w 997744"/>
                  <a:gd name="connsiteY36" fmla="*/ 92868 h 1057275"/>
                  <a:gd name="connsiteX37" fmla="*/ 766763 w 997744"/>
                  <a:gd name="connsiteY37" fmla="*/ 111918 h 1057275"/>
                  <a:gd name="connsiteX38" fmla="*/ 738188 w 997744"/>
                  <a:gd name="connsiteY38" fmla="*/ 104775 h 1057275"/>
                  <a:gd name="connsiteX39" fmla="*/ 700088 w 997744"/>
                  <a:gd name="connsiteY39" fmla="*/ 88106 h 1057275"/>
                  <a:gd name="connsiteX40" fmla="*/ 676275 w 997744"/>
                  <a:gd name="connsiteY40" fmla="*/ 71437 h 1057275"/>
                  <a:gd name="connsiteX41" fmla="*/ 638175 w 997744"/>
                  <a:gd name="connsiteY41" fmla="*/ 78581 h 1057275"/>
                  <a:gd name="connsiteX42" fmla="*/ 588169 w 997744"/>
                  <a:gd name="connsiteY42" fmla="*/ 50006 h 1057275"/>
                  <a:gd name="connsiteX43" fmla="*/ 561975 w 997744"/>
                  <a:gd name="connsiteY43" fmla="*/ 52387 h 1057275"/>
                  <a:gd name="connsiteX44" fmla="*/ 504825 w 997744"/>
                  <a:gd name="connsiteY44" fmla="*/ 57150 h 1057275"/>
                  <a:gd name="connsiteX45" fmla="*/ 459582 w 997744"/>
                  <a:gd name="connsiteY45" fmla="*/ 57150 h 1057275"/>
                  <a:gd name="connsiteX46" fmla="*/ 438150 w 997744"/>
                  <a:gd name="connsiteY46" fmla="*/ 42862 h 1057275"/>
                  <a:gd name="connsiteX47" fmla="*/ 381000 w 997744"/>
                  <a:gd name="connsiteY47" fmla="*/ 33337 h 1057275"/>
                  <a:gd name="connsiteX48" fmla="*/ 328613 w 997744"/>
                  <a:gd name="connsiteY48" fmla="*/ 16668 h 1057275"/>
                  <a:gd name="connsiteX49" fmla="*/ 295275 w 997744"/>
                  <a:gd name="connsiteY49" fmla="*/ 16668 h 1057275"/>
                  <a:gd name="connsiteX50" fmla="*/ 264319 w 997744"/>
                  <a:gd name="connsiteY50" fmla="*/ 16668 h 1057275"/>
                  <a:gd name="connsiteX51" fmla="*/ 238125 w 997744"/>
                  <a:gd name="connsiteY51" fmla="*/ 9525 h 1057275"/>
                  <a:gd name="connsiteX52" fmla="*/ 230982 w 997744"/>
                  <a:gd name="connsiteY52" fmla="*/ 0 h 1057275"/>
                  <a:gd name="connsiteX53" fmla="*/ 147638 w 997744"/>
                  <a:gd name="connsiteY53" fmla="*/ 9525 h 1057275"/>
                  <a:gd name="connsiteX54" fmla="*/ 83344 w 997744"/>
                  <a:gd name="connsiteY54" fmla="*/ 7143 h 1057275"/>
                  <a:gd name="connsiteX55" fmla="*/ 0 w 997744"/>
                  <a:gd name="connsiteY55" fmla="*/ 11906 h 1057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97744" h="1057275">
                    <a:moveTo>
                      <a:pt x="0" y="11906"/>
                    </a:moveTo>
                    <a:lnTo>
                      <a:pt x="26194" y="83343"/>
                    </a:lnTo>
                    <a:lnTo>
                      <a:pt x="26194" y="200025"/>
                    </a:lnTo>
                    <a:lnTo>
                      <a:pt x="54769" y="230981"/>
                    </a:lnTo>
                    <a:lnTo>
                      <a:pt x="92869" y="316706"/>
                    </a:lnTo>
                    <a:lnTo>
                      <a:pt x="92869" y="426243"/>
                    </a:lnTo>
                    <a:lnTo>
                      <a:pt x="126207" y="538162"/>
                    </a:lnTo>
                    <a:lnTo>
                      <a:pt x="116682" y="590550"/>
                    </a:lnTo>
                    <a:lnTo>
                      <a:pt x="126207" y="602456"/>
                    </a:lnTo>
                    <a:lnTo>
                      <a:pt x="114300" y="678656"/>
                    </a:lnTo>
                    <a:lnTo>
                      <a:pt x="161925" y="709612"/>
                    </a:lnTo>
                    <a:lnTo>
                      <a:pt x="178594" y="1057275"/>
                    </a:lnTo>
                    <a:lnTo>
                      <a:pt x="547688" y="1026318"/>
                    </a:lnTo>
                    <a:lnTo>
                      <a:pt x="916782" y="962025"/>
                    </a:lnTo>
                    <a:lnTo>
                      <a:pt x="890588" y="897731"/>
                    </a:lnTo>
                    <a:lnTo>
                      <a:pt x="869157" y="907256"/>
                    </a:lnTo>
                    <a:lnTo>
                      <a:pt x="838200" y="871537"/>
                    </a:lnTo>
                    <a:lnTo>
                      <a:pt x="804863" y="871537"/>
                    </a:lnTo>
                    <a:lnTo>
                      <a:pt x="766763" y="814387"/>
                    </a:lnTo>
                    <a:lnTo>
                      <a:pt x="709613" y="792956"/>
                    </a:lnTo>
                    <a:lnTo>
                      <a:pt x="673894" y="783431"/>
                    </a:lnTo>
                    <a:lnTo>
                      <a:pt x="673894" y="783431"/>
                    </a:lnTo>
                    <a:lnTo>
                      <a:pt x="645319" y="716756"/>
                    </a:lnTo>
                    <a:lnTo>
                      <a:pt x="666750" y="669131"/>
                    </a:lnTo>
                    <a:lnTo>
                      <a:pt x="623888" y="588168"/>
                    </a:lnTo>
                    <a:lnTo>
                      <a:pt x="683419" y="519112"/>
                    </a:lnTo>
                    <a:cubicBezTo>
                      <a:pt x="682625" y="491331"/>
                      <a:pt x="681832" y="463549"/>
                      <a:pt x="681038" y="435768"/>
                    </a:cubicBezTo>
                    <a:lnTo>
                      <a:pt x="704850" y="371475"/>
                    </a:lnTo>
                    <a:lnTo>
                      <a:pt x="731044" y="345281"/>
                    </a:lnTo>
                    <a:lnTo>
                      <a:pt x="788194" y="292893"/>
                    </a:lnTo>
                    <a:lnTo>
                      <a:pt x="819150" y="238125"/>
                    </a:lnTo>
                    <a:lnTo>
                      <a:pt x="912019" y="171450"/>
                    </a:lnTo>
                    <a:lnTo>
                      <a:pt x="997744" y="107156"/>
                    </a:lnTo>
                    <a:lnTo>
                      <a:pt x="945357" y="97631"/>
                    </a:lnTo>
                    <a:lnTo>
                      <a:pt x="869157" y="107156"/>
                    </a:lnTo>
                    <a:lnTo>
                      <a:pt x="823913" y="104775"/>
                    </a:lnTo>
                    <a:lnTo>
                      <a:pt x="807244" y="92868"/>
                    </a:lnTo>
                    <a:lnTo>
                      <a:pt x="766763" y="111918"/>
                    </a:lnTo>
                    <a:lnTo>
                      <a:pt x="738188" y="104775"/>
                    </a:lnTo>
                    <a:lnTo>
                      <a:pt x="700088" y="88106"/>
                    </a:lnTo>
                    <a:lnTo>
                      <a:pt x="676275" y="71437"/>
                    </a:lnTo>
                    <a:lnTo>
                      <a:pt x="638175" y="78581"/>
                    </a:lnTo>
                    <a:lnTo>
                      <a:pt x="588169" y="50006"/>
                    </a:lnTo>
                    <a:lnTo>
                      <a:pt x="561975" y="52387"/>
                    </a:lnTo>
                    <a:lnTo>
                      <a:pt x="504825" y="57150"/>
                    </a:lnTo>
                    <a:lnTo>
                      <a:pt x="459582" y="57150"/>
                    </a:lnTo>
                    <a:lnTo>
                      <a:pt x="438150" y="42862"/>
                    </a:lnTo>
                    <a:lnTo>
                      <a:pt x="381000" y="33337"/>
                    </a:lnTo>
                    <a:lnTo>
                      <a:pt x="328613" y="16668"/>
                    </a:lnTo>
                    <a:lnTo>
                      <a:pt x="295275" y="16668"/>
                    </a:lnTo>
                    <a:lnTo>
                      <a:pt x="264319" y="16668"/>
                    </a:lnTo>
                    <a:lnTo>
                      <a:pt x="238125" y="9525"/>
                    </a:lnTo>
                    <a:lnTo>
                      <a:pt x="230982" y="0"/>
                    </a:lnTo>
                    <a:lnTo>
                      <a:pt x="147638" y="9525"/>
                    </a:lnTo>
                    <a:lnTo>
                      <a:pt x="83344" y="7143"/>
                    </a:lnTo>
                    <a:lnTo>
                      <a:pt x="0" y="11906"/>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098" name="Freeform 3097"/>
              <p:cNvSpPr/>
              <p:nvPr/>
            </p:nvSpPr>
            <p:spPr>
              <a:xfrm>
                <a:off x="4638510" y="1081031"/>
                <a:ext cx="35928" cy="59741"/>
              </a:xfrm>
              <a:custGeom>
                <a:avLst/>
                <a:gdLst>
                  <a:gd name="connsiteX0" fmla="*/ 28575 w 28575"/>
                  <a:gd name="connsiteY0" fmla="*/ 0 h 42863"/>
                  <a:gd name="connsiteX1" fmla="*/ 0 w 28575"/>
                  <a:gd name="connsiteY1" fmla="*/ 42863 h 42863"/>
                  <a:gd name="connsiteX2" fmla="*/ 28575 w 28575"/>
                  <a:gd name="connsiteY2" fmla="*/ 0 h 42863"/>
                  <a:gd name="connsiteX0" fmla="*/ 35885 w 35928"/>
                  <a:gd name="connsiteY0" fmla="*/ 2617 h 45483"/>
                  <a:gd name="connsiteX1" fmla="*/ 7310 w 35928"/>
                  <a:gd name="connsiteY1" fmla="*/ 45480 h 45483"/>
                  <a:gd name="connsiteX2" fmla="*/ 166 w 35928"/>
                  <a:gd name="connsiteY2" fmla="*/ 4999 h 45483"/>
                  <a:gd name="connsiteX3" fmla="*/ 35885 w 35928"/>
                  <a:gd name="connsiteY3" fmla="*/ 2617 h 45483"/>
                  <a:gd name="connsiteX0" fmla="*/ 35885 w 35928"/>
                  <a:gd name="connsiteY0" fmla="*/ 16725 h 59741"/>
                  <a:gd name="connsiteX1" fmla="*/ 7310 w 35928"/>
                  <a:gd name="connsiteY1" fmla="*/ 59588 h 59741"/>
                  <a:gd name="connsiteX2" fmla="*/ 166 w 35928"/>
                  <a:gd name="connsiteY2" fmla="*/ 57 h 59741"/>
                  <a:gd name="connsiteX3" fmla="*/ 35885 w 35928"/>
                  <a:gd name="connsiteY3" fmla="*/ 16725 h 59741"/>
                </a:gdLst>
                <a:ahLst/>
                <a:cxnLst>
                  <a:cxn ang="0">
                    <a:pos x="connsiteX0" y="connsiteY0"/>
                  </a:cxn>
                  <a:cxn ang="0">
                    <a:pos x="connsiteX1" y="connsiteY1"/>
                  </a:cxn>
                  <a:cxn ang="0">
                    <a:pos x="connsiteX2" y="connsiteY2"/>
                  </a:cxn>
                  <a:cxn ang="0">
                    <a:pos x="connsiteX3" y="connsiteY3"/>
                  </a:cxn>
                </a:cxnLst>
                <a:rect l="l" t="t" r="r" b="b"/>
                <a:pathLst>
                  <a:path w="35928" h="59741">
                    <a:moveTo>
                      <a:pt x="35885" y="16725"/>
                    </a:moveTo>
                    <a:cubicBezTo>
                      <a:pt x="37076" y="26647"/>
                      <a:pt x="13263" y="62366"/>
                      <a:pt x="7310" y="59588"/>
                    </a:cubicBezTo>
                    <a:cubicBezTo>
                      <a:pt x="1357" y="56810"/>
                      <a:pt x="-628" y="4820"/>
                      <a:pt x="166" y="57"/>
                    </a:cubicBezTo>
                    <a:cubicBezTo>
                      <a:pt x="12072" y="-737"/>
                      <a:pt x="34694" y="6803"/>
                      <a:pt x="35885" y="16725"/>
                    </a:cubicBez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grpSp>
          <p:nvGrpSpPr>
            <p:cNvPr id="3104" name="Group 3103"/>
            <p:cNvGrpSpPr>
              <a:grpSpLocks noChangeAspect="1"/>
            </p:cNvGrpSpPr>
            <p:nvPr/>
          </p:nvGrpSpPr>
          <p:grpSpPr>
            <a:xfrm>
              <a:off x="5642135" y="1817652"/>
              <a:ext cx="1217193" cy="1047179"/>
              <a:chOff x="5355431" y="1331119"/>
              <a:chExt cx="1176338" cy="1012031"/>
            </a:xfrm>
            <a:solidFill>
              <a:schemeClr val="bg1"/>
            </a:solidFill>
          </p:grpSpPr>
          <p:sp>
            <p:nvSpPr>
              <p:cNvPr id="3100" name="Freeform 3099"/>
              <p:cNvSpPr/>
              <p:nvPr/>
            </p:nvSpPr>
            <p:spPr>
              <a:xfrm>
                <a:off x="5355431" y="1331119"/>
                <a:ext cx="833438" cy="397669"/>
              </a:xfrm>
              <a:custGeom>
                <a:avLst/>
                <a:gdLst>
                  <a:gd name="connsiteX0" fmla="*/ 0 w 833438"/>
                  <a:gd name="connsiteY0" fmla="*/ 223837 h 397669"/>
                  <a:gd name="connsiteX1" fmla="*/ 90488 w 833438"/>
                  <a:gd name="connsiteY1" fmla="*/ 276225 h 397669"/>
                  <a:gd name="connsiteX2" fmla="*/ 154782 w 833438"/>
                  <a:gd name="connsiteY2" fmla="*/ 271462 h 397669"/>
                  <a:gd name="connsiteX3" fmla="*/ 290513 w 833438"/>
                  <a:gd name="connsiteY3" fmla="*/ 292894 h 397669"/>
                  <a:gd name="connsiteX4" fmla="*/ 309563 w 833438"/>
                  <a:gd name="connsiteY4" fmla="*/ 288131 h 397669"/>
                  <a:gd name="connsiteX5" fmla="*/ 335757 w 833438"/>
                  <a:gd name="connsiteY5" fmla="*/ 328612 h 397669"/>
                  <a:gd name="connsiteX6" fmla="*/ 369094 w 833438"/>
                  <a:gd name="connsiteY6" fmla="*/ 321469 h 397669"/>
                  <a:gd name="connsiteX7" fmla="*/ 352425 w 833438"/>
                  <a:gd name="connsiteY7" fmla="*/ 354806 h 397669"/>
                  <a:gd name="connsiteX8" fmla="*/ 381000 w 833438"/>
                  <a:gd name="connsiteY8" fmla="*/ 397669 h 397669"/>
                  <a:gd name="connsiteX9" fmla="*/ 402432 w 833438"/>
                  <a:gd name="connsiteY9" fmla="*/ 376237 h 397669"/>
                  <a:gd name="connsiteX10" fmla="*/ 423863 w 833438"/>
                  <a:gd name="connsiteY10" fmla="*/ 342900 h 397669"/>
                  <a:gd name="connsiteX11" fmla="*/ 447675 w 833438"/>
                  <a:gd name="connsiteY11" fmla="*/ 304800 h 397669"/>
                  <a:gd name="connsiteX12" fmla="*/ 452438 w 833438"/>
                  <a:gd name="connsiteY12" fmla="*/ 273844 h 397669"/>
                  <a:gd name="connsiteX13" fmla="*/ 452438 w 833438"/>
                  <a:gd name="connsiteY13" fmla="*/ 273844 h 397669"/>
                  <a:gd name="connsiteX14" fmla="*/ 469107 w 833438"/>
                  <a:gd name="connsiteY14" fmla="*/ 278606 h 397669"/>
                  <a:gd name="connsiteX15" fmla="*/ 471488 w 833438"/>
                  <a:gd name="connsiteY15" fmla="*/ 290512 h 397669"/>
                  <a:gd name="connsiteX16" fmla="*/ 476250 w 833438"/>
                  <a:gd name="connsiteY16" fmla="*/ 297656 h 397669"/>
                  <a:gd name="connsiteX17" fmla="*/ 490538 w 833438"/>
                  <a:gd name="connsiteY17" fmla="*/ 269081 h 397669"/>
                  <a:gd name="connsiteX18" fmla="*/ 514350 w 833438"/>
                  <a:gd name="connsiteY18" fmla="*/ 264319 h 397669"/>
                  <a:gd name="connsiteX19" fmla="*/ 507207 w 833438"/>
                  <a:gd name="connsiteY19" fmla="*/ 280987 h 397669"/>
                  <a:gd name="connsiteX20" fmla="*/ 502444 w 833438"/>
                  <a:gd name="connsiteY20" fmla="*/ 297656 h 397669"/>
                  <a:gd name="connsiteX21" fmla="*/ 514350 w 833438"/>
                  <a:gd name="connsiteY21" fmla="*/ 307181 h 397669"/>
                  <a:gd name="connsiteX22" fmla="*/ 547688 w 833438"/>
                  <a:gd name="connsiteY22" fmla="*/ 264319 h 397669"/>
                  <a:gd name="connsiteX23" fmla="*/ 554832 w 833438"/>
                  <a:gd name="connsiteY23" fmla="*/ 245269 h 397669"/>
                  <a:gd name="connsiteX24" fmla="*/ 566738 w 833438"/>
                  <a:gd name="connsiteY24" fmla="*/ 238125 h 397669"/>
                  <a:gd name="connsiteX25" fmla="*/ 592932 w 833438"/>
                  <a:gd name="connsiteY25" fmla="*/ 230981 h 397669"/>
                  <a:gd name="connsiteX26" fmla="*/ 626269 w 833438"/>
                  <a:gd name="connsiteY26" fmla="*/ 192881 h 397669"/>
                  <a:gd name="connsiteX27" fmla="*/ 671513 w 833438"/>
                  <a:gd name="connsiteY27" fmla="*/ 183356 h 397669"/>
                  <a:gd name="connsiteX28" fmla="*/ 716757 w 833438"/>
                  <a:gd name="connsiteY28" fmla="*/ 185737 h 397669"/>
                  <a:gd name="connsiteX29" fmla="*/ 738188 w 833438"/>
                  <a:gd name="connsiteY29" fmla="*/ 204787 h 397669"/>
                  <a:gd name="connsiteX30" fmla="*/ 762000 w 833438"/>
                  <a:gd name="connsiteY30" fmla="*/ 204787 h 397669"/>
                  <a:gd name="connsiteX31" fmla="*/ 762000 w 833438"/>
                  <a:gd name="connsiteY31" fmla="*/ 176212 h 397669"/>
                  <a:gd name="connsiteX32" fmla="*/ 781050 w 833438"/>
                  <a:gd name="connsiteY32" fmla="*/ 169069 h 397669"/>
                  <a:gd name="connsiteX33" fmla="*/ 823913 w 833438"/>
                  <a:gd name="connsiteY33" fmla="*/ 183356 h 397669"/>
                  <a:gd name="connsiteX34" fmla="*/ 833438 w 833438"/>
                  <a:gd name="connsiteY34" fmla="*/ 161925 h 397669"/>
                  <a:gd name="connsiteX35" fmla="*/ 828675 w 833438"/>
                  <a:gd name="connsiteY35" fmla="*/ 138112 h 397669"/>
                  <a:gd name="connsiteX36" fmla="*/ 807244 w 833438"/>
                  <a:gd name="connsiteY36" fmla="*/ 138112 h 397669"/>
                  <a:gd name="connsiteX37" fmla="*/ 802482 w 833438"/>
                  <a:gd name="connsiteY37" fmla="*/ 130969 h 397669"/>
                  <a:gd name="connsiteX38" fmla="*/ 795338 w 833438"/>
                  <a:gd name="connsiteY38" fmla="*/ 109537 h 397669"/>
                  <a:gd name="connsiteX39" fmla="*/ 764382 w 833438"/>
                  <a:gd name="connsiteY39" fmla="*/ 102394 h 397669"/>
                  <a:gd name="connsiteX40" fmla="*/ 745332 w 833438"/>
                  <a:gd name="connsiteY40" fmla="*/ 119062 h 397669"/>
                  <a:gd name="connsiteX41" fmla="*/ 723900 w 833438"/>
                  <a:gd name="connsiteY41" fmla="*/ 126206 h 397669"/>
                  <a:gd name="connsiteX42" fmla="*/ 695325 w 833438"/>
                  <a:gd name="connsiteY42" fmla="*/ 128587 h 397669"/>
                  <a:gd name="connsiteX43" fmla="*/ 666750 w 833438"/>
                  <a:gd name="connsiteY43" fmla="*/ 116681 h 397669"/>
                  <a:gd name="connsiteX44" fmla="*/ 681038 w 833438"/>
                  <a:gd name="connsiteY44" fmla="*/ 80962 h 397669"/>
                  <a:gd name="connsiteX45" fmla="*/ 683419 w 833438"/>
                  <a:gd name="connsiteY45" fmla="*/ 59531 h 397669"/>
                  <a:gd name="connsiteX46" fmla="*/ 671513 w 833438"/>
                  <a:gd name="connsiteY46" fmla="*/ 57150 h 397669"/>
                  <a:gd name="connsiteX47" fmla="*/ 647700 w 833438"/>
                  <a:gd name="connsiteY47" fmla="*/ 69056 h 397669"/>
                  <a:gd name="connsiteX48" fmla="*/ 628650 w 833438"/>
                  <a:gd name="connsiteY48" fmla="*/ 95250 h 397669"/>
                  <a:gd name="connsiteX49" fmla="*/ 581025 w 833438"/>
                  <a:gd name="connsiteY49" fmla="*/ 102394 h 397669"/>
                  <a:gd name="connsiteX50" fmla="*/ 533400 w 833438"/>
                  <a:gd name="connsiteY50" fmla="*/ 119062 h 397669"/>
                  <a:gd name="connsiteX51" fmla="*/ 502444 w 833438"/>
                  <a:gd name="connsiteY51" fmla="*/ 140494 h 397669"/>
                  <a:gd name="connsiteX52" fmla="*/ 492919 w 833438"/>
                  <a:gd name="connsiteY52" fmla="*/ 164306 h 397669"/>
                  <a:gd name="connsiteX53" fmla="*/ 478632 w 833438"/>
                  <a:gd name="connsiteY53" fmla="*/ 166687 h 397669"/>
                  <a:gd name="connsiteX54" fmla="*/ 442913 w 833438"/>
                  <a:gd name="connsiteY54" fmla="*/ 159544 h 397669"/>
                  <a:gd name="connsiteX55" fmla="*/ 388144 w 833438"/>
                  <a:gd name="connsiteY55" fmla="*/ 159544 h 397669"/>
                  <a:gd name="connsiteX56" fmla="*/ 350044 w 833438"/>
                  <a:gd name="connsiteY56" fmla="*/ 119062 h 397669"/>
                  <a:gd name="connsiteX57" fmla="*/ 326232 w 833438"/>
                  <a:gd name="connsiteY57" fmla="*/ 111919 h 397669"/>
                  <a:gd name="connsiteX58" fmla="*/ 288132 w 833438"/>
                  <a:gd name="connsiteY58" fmla="*/ 114300 h 397669"/>
                  <a:gd name="connsiteX59" fmla="*/ 259557 w 833438"/>
                  <a:gd name="connsiteY59" fmla="*/ 116681 h 397669"/>
                  <a:gd name="connsiteX60" fmla="*/ 250032 w 833438"/>
                  <a:gd name="connsiteY60" fmla="*/ 128587 h 397669"/>
                  <a:gd name="connsiteX61" fmla="*/ 238125 w 833438"/>
                  <a:gd name="connsiteY61" fmla="*/ 121444 h 397669"/>
                  <a:gd name="connsiteX62" fmla="*/ 235744 w 833438"/>
                  <a:gd name="connsiteY62" fmla="*/ 76200 h 397669"/>
                  <a:gd name="connsiteX63" fmla="*/ 252413 w 833438"/>
                  <a:gd name="connsiteY63" fmla="*/ 47625 h 397669"/>
                  <a:gd name="connsiteX64" fmla="*/ 285750 w 833438"/>
                  <a:gd name="connsiteY64" fmla="*/ 40481 h 397669"/>
                  <a:gd name="connsiteX65" fmla="*/ 280988 w 833438"/>
                  <a:gd name="connsiteY65" fmla="*/ 21431 h 397669"/>
                  <a:gd name="connsiteX66" fmla="*/ 304800 w 833438"/>
                  <a:gd name="connsiteY66" fmla="*/ 2381 h 397669"/>
                  <a:gd name="connsiteX67" fmla="*/ 273844 w 833438"/>
                  <a:gd name="connsiteY67" fmla="*/ 0 h 397669"/>
                  <a:gd name="connsiteX68" fmla="*/ 254794 w 833438"/>
                  <a:gd name="connsiteY68" fmla="*/ 21431 h 397669"/>
                  <a:gd name="connsiteX69" fmla="*/ 207169 w 833438"/>
                  <a:gd name="connsiteY69" fmla="*/ 26194 h 397669"/>
                  <a:gd name="connsiteX70" fmla="*/ 176213 w 833438"/>
                  <a:gd name="connsiteY70" fmla="*/ 54769 h 397669"/>
                  <a:gd name="connsiteX71" fmla="*/ 166688 w 833438"/>
                  <a:gd name="connsiteY71" fmla="*/ 88106 h 397669"/>
                  <a:gd name="connsiteX72" fmla="*/ 147638 w 833438"/>
                  <a:gd name="connsiteY72" fmla="*/ 109537 h 397669"/>
                  <a:gd name="connsiteX73" fmla="*/ 121444 w 833438"/>
                  <a:gd name="connsiteY73" fmla="*/ 116681 h 397669"/>
                  <a:gd name="connsiteX74" fmla="*/ 71438 w 833438"/>
                  <a:gd name="connsiteY74" fmla="*/ 159544 h 397669"/>
                  <a:gd name="connsiteX75" fmla="*/ 47625 w 833438"/>
                  <a:gd name="connsiteY75" fmla="*/ 161925 h 397669"/>
                  <a:gd name="connsiteX76" fmla="*/ 0 w 833438"/>
                  <a:gd name="connsiteY76" fmla="*/ 223837 h 39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33438" h="397669">
                    <a:moveTo>
                      <a:pt x="0" y="223837"/>
                    </a:moveTo>
                    <a:lnTo>
                      <a:pt x="90488" y="276225"/>
                    </a:lnTo>
                    <a:lnTo>
                      <a:pt x="154782" y="271462"/>
                    </a:lnTo>
                    <a:lnTo>
                      <a:pt x="290513" y="292894"/>
                    </a:lnTo>
                    <a:lnTo>
                      <a:pt x="309563" y="288131"/>
                    </a:lnTo>
                    <a:lnTo>
                      <a:pt x="335757" y="328612"/>
                    </a:lnTo>
                    <a:lnTo>
                      <a:pt x="369094" y="321469"/>
                    </a:lnTo>
                    <a:lnTo>
                      <a:pt x="352425" y="354806"/>
                    </a:lnTo>
                    <a:lnTo>
                      <a:pt x="381000" y="397669"/>
                    </a:lnTo>
                    <a:lnTo>
                      <a:pt x="402432" y="376237"/>
                    </a:lnTo>
                    <a:lnTo>
                      <a:pt x="423863" y="342900"/>
                    </a:lnTo>
                    <a:lnTo>
                      <a:pt x="447675" y="304800"/>
                    </a:lnTo>
                    <a:lnTo>
                      <a:pt x="452438" y="273844"/>
                    </a:lnTo>
                    <a:lnTo>
                      <a:pt x="452438" y="273844"/>
                    </a:lnTo>
                    <a:lnTo>
                      <a:pt x="469107" y="278606"/>
                    </a:lnTo>
                    <a:lnTo>
                      <a:pt x="471488" y="290512"/>
                    </a:lnTo>
                    <a:lnTo>
                      <a:pt x="476250" y="297656"/>
                    </a:lnTo>
                    <a:lnTo>
                      <a:pt x="490538" y="269081"/>
                    </a:lnTo>
                    <a:lnTo>
                      <a:pt x="514350" y="264319"/>
                    </a:lnTo>
                    <a:lnTo>
                      <a:pt x="507207" y="280987"/>
                    </a:lnTo>
                    <a:lnTo>
                      <a:pt x="502444" y="297656"/>
                    </a:lnTo>
                    <a:lnTo>
                      <a:pt x="514350" y="307181"/>
                    </a:lnTo>
                    <a:lnTo>
                      <a:pt x="547688" y="264319"/>
                    </a:lnTo>
                    <a:lnTo>
                      <a:pt x="554832" y="245269"/>
                    </a:lnTo>
                    <a:lnTo>
                      <a:pt x="566738" y="238125"/>
                    </a:lnTo>
                    <a:lnTo>
                      <a:pt x="592932" y="230981"/>
                    </a:lnTo>
                    <a:lnTo>
                      <a:pt x="626269" y="192881"/>
                    </a:lnTo>
                    <a:lnTo>
                      <a:pt x="671513" y="183356"/>
                    </a:lnTo>
                    <a:lnTo>
                      <a:pt x="716757" y="185737"/>
                    </a:lnTo>
                    <a:lnTo>
                      <a:pt x="738188" y="204787"/>
                    </a:lnTo>
                    <a:lnTo>
                      <a:pt x="762000" y="204787"/>
                    </a:lnTo>
                    <a:lnTo>
                      <a:pt x="762000" y="176212"/>
                    </a:lnTo>
                    <a:lnTo>
                      <a:pt x="781050" y="169069"/>
                    </a:lnTo>
                    <a:lnTo>
                      <a:pt x="823913" y="183356"/>
                    </a:lnTo>
                    <a:lnTo>
                      <a:pt x="833438" y="161925"/>
                    </a:lnTo>
                    <a:lnTo>
                      <a:pt x="828675" y="138112"/>
                    </a:lnTo>
                    <a:lnTo>
                      <a:pt x="807244" y="138112"/>
                    </a:lnTo>
                    <a:lnTo>
                      <a:pt x="802482" y="130969"/>
                    </a:lnTo>
                    <a:lnTo>
                      <a:pt x="795338" y="109537"/>
                    </a:lnTo>
                    <a:lnTo>
                      <a:pt x="764382" y="102394"/>
                    </a:lnTo>
                    <a:lnTo>
                      <a:pt x="745332" y="119062"/>
                    </a:lnTo>
                    <a:lnTo>
                      <a:pt x="723900" y="126206"/>
                    </a:lnTo>
                    <a:lnTo>
                      <a:pt x="695325" y="128587"/>
                    </a:lnTo>
                    <a:lnTo>
                      <a:pt x="666750" y="116681"/>
                    </a:lnTo>
                    <a:lnTo>
                      <a:pt x="681038" y="80962"/>
                    </a:lnTo>
                    <a:lnTo>
                      <a:pt x="683419" y="59531"/>
                    </a:lnTo>
                    <a:lnTo>
                      <a:pt x="671513" y="57150"/>
                    </a:lnTo>
                    <a:lnTo>
                      <a:pt x="647700" y="69056"/>
                    </a:lnTo>
                    <a:lnTo>
                      <a:pt x="628650" y="95250"/>
                    </a:lnTo>
                    <a:lnTo>
                      <a:pt x="581025" y="102394"/>
                    </a:lnTo>
                    <a:lnTo>
                      <a:pt x="533400" y="119062"/>
                    </a:lnTo>
                    <a:lnTo>
                      <a:pt x="502444" y="140494"/>
                    </a:lnTo>
                    <a:lnTo>
                      <a:pt x="492919" y="164306"/>
                    </a:lnTo>
                    <a:lnTo>
                      <a:pt x="478632" y="166687"/>
                    </a:lnTo>
                    <a:lnTo>
                      <a:pt x="442913" y="159544"/>
                    </a:lnTo>
                    <a:lnTo>
                      <a:pt x="388144" y="159544"/>
                    </a:lnTo>
                    <a:lnTo>
                      <a:pt x="350044" y="119062"/>
                    </a:lnTo>
                    <a:lnTo>
                      <a:pt x="326232" y="111919"/>
                    </a:lnTo>
                    <a:lnTo>
                      <a:pt x="288132" y="114300"/>
                    </a:lnTo>
                    <a:lnTo>
                      <a:pt x="259557" y="116681"/>
                    </a:lnTo>
                    <a:lnTo>
                      <a:pt x="250032" y="128587"/>
                    </a:lnTo>
                    <a:lnTo>
                      <a:pt x="238125" y="121444"/>
                    </a:lnTo>
                    <a:lnTo>
                      <a:pt x="235744" y="76200"/>
                    </a:lnTo>
                    <a:lnTo>
                      <a:pt x="252413" y="47625"/>
                    </a:lnTo>
                    <a:lnTo>
                      <a:pt x="285750" y="40481"/>
                    </a:lnTo>
                    <a:lnTo>
                      <a:pt x="280988" y="21431"/>
                    </a:lnTo>
                    <a:lnTo>
                      <a:pt x="304800" y="2381"/>
                    </a:lnTo>
                    <a:lnTo>
                      <a:pt x="273844" y="0"/>
                    </a:lnTo>
                    <a:lnTo>
                      <a:pt x="254794" y="21431"/>
                    </a:lnTo>
                    <a:lnTo>
                      <a:pt x="207169" y="26194"/>
                    </a:lnTo>
                    <a:lnTo>
                      <a:pt x="176213" y="54769"/>
                    </a:lnTo>
                    <a:lnTo>
                      <a:pt x="166688" y="88106"/>
                    </a:lnTo>
                    <a:lnTo>
                      <a:pt x="147638" y="109537"/>
                    </a:lnTo>
                    <a:lnTo>
                      <a:pt x="121444" y="116681"/>
                    </a:lnTo>
                    <a:lnTo>
                      <a:pt x="71438" y="159544"/>
                    </a:lnTo>
                    <a:lnTo>
                      <a:pt x="47625" y="161925"/>
                    </a:lnTo>
                    <a:lnTo>
                      <a:pt x="0" y="223837"/>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103" name="Freeform 3102"/>
              <p:cNvSpPr/>
              <p:nvPr/>
            </p:nvSpPr>
            <p:spPr>
              <a:xfrm>
                <a:off x="5938838" y="1557338"/>
                <a:ext cx="592931" cy="785812"/>
              </a:xfrm>
              <a:custGeom>
                <a:avLst/>
                <a:gdLst>
                  <a:gd name="connsiteX0" fmla="*/ 78581 w 592931"/>
                  <a:gd name="connsiteY0" fmla="*/ 130968 h 785812"/>
                  <a:gd name="connsiteX1" fmla="*/ 30956 w 592931"/>
                  <a:gd name="connsiteY1" fmla="*/ 190500 h 785812"/>
                  <a:gd name="connsiteX2" fmla="*/ 21431 w 592931"/>
                  <a:gd name="connsiteY2" fmla="*/ 219075 h 785812"/>
                  <a:gd name="connsiteX3" fmla="*/ 9525 w 592931"/>
                  <a:gd name="connsiteY3" fmla="*/ 261937 h 785812"/>
                  <a:gd name="connsiteX4" fmla="*/ 16668 w 592931"/>
                  <a:gd name="connsiteY4" fmla="*/ 292893 h 785812"/>
                  <a:gd name="connsiteX5" fmla="*/ 0 w 592931"/>
                  <a:gd name="connsiteY5" fmla="*/ 342900 h 785812"/>
                  <a:gd name="connsiteX6" fmla="*/ 0 w 592931"/>
                  <a:gd name="connsiteY6" fmla="*/ 359568 h 785812"/>
                  <a:gd name="connsiteX7" fmla="*/ 16668 w 592931"/>
                  <a:gd name="connsiteY7" fmla="*/ 390525 h 785812"/>
                  <a:gd name="connsiteX8" fmla="*/ 7143 w 592931"/>
                  <a:gd name="connsiteY8" fmla="*/ 431006 h 785812"/>
                  <a:gd name="connsiteX9" fmla="*/ 33337 w 592931"/>
                  <a:gd name="connsiteY9" fmla="*/ 459581 h 785812"/>
                  <a:gd name="connsiteX10" fmla="*/ 52387 w 592931"/>
                  <a:gd name="connsiteY10" fmla="*/ 488156 h 785812"/>
                  <a:gd name="connsiteX11" fmla="*/ 66675 w 592931"/>
                  <a:gd name="connsiteY11" fmla="*/ 521493 h 785812"/>
                  <a:gd name="connsiteX12" fmla="*/ 71437 w 592931"/>
                  <a:gd name="connsiteY12" fmla="*/ 561975 h 785812"/>
                  <a:gd name="connsiteX13" fmla="*/ 78581 w 592931"/>
                  <a:gd name="connsiteY13" fmla="*/ 628650 h 785812"/>
                  <a:gd name="connsiteX14" fmla="*/ 38100 w 592931"/>
                  <a:gd name="connsiteY14" fmla="*/ 785812 h 785812"/>
                  <a:gd name="connsiteX15" fmla="*/ 61912 w 592931"/>
                  <a:gd name="connsiteY15" fmla="*/ 785812 h 785812"/>
                  <a:gd name="connsiteX16" fmla="*/ 304800 w 592931"/>
                  <a:gd name="connsiteY16" fmla="*/ 731043 h 785812"/>
                  <a:gd name="connsiteX17" fmla="*/ 311943 w 592931"/>
                  <a:gd name="connsiteY17" fmla="*/ 752475 h 785812"/>
                  <a:gd name="connsiteX18" fmla="*/ 504825 w 592931"/>
                  <a:gd name="connsiteY18" fmla="*/ 697706 h 785812"/>
                  <a:gd name="connsiteX19" fmla="*/ 523875 w 592931"/>
                  <a:gd name="connsiteY19" fmla="*/ 673893 h 785812"/>
                  <a:gd name="connsiteX20" fmla="*/ 535781 w 592931"/>
                  <a:gd name="connsiteY20" fmla="*/ 635793 h 785812"/>
                  <a:gd name="connsiteX21" fmla="*/ 519112 w 592931"/>
                  <a:gd name="connsiteY21" fmla="*/ 611981 h 785812"/>
                  <a:gd name="connsiteX22" fmla="*/ 535781 w 592931"/>
                  <a:gd name="connsiteY22" fmla="*/ 583406 h 785812"/>
                  <a:gd name="connsiteX23" fmla="*/ 578643 w 592931"/>
                  <a:gd name="connsiteY23" fmla="*/ 540543 h 785812"/>
                  <a:gd name="connsiteX24" fmla="*/ 592931 w 592931"/>
                  <a:gd name="connsiteY24" fmla="*/ 495300 h 785812"/>
                  <a:gd name="connsiteX25" fmla="*/ 585787 w 592931"/>
                  <a:gd name="connsiteY25" fmla="*/ 423862 h 785812"/>
                  <a:gd name="connsiteX26" fmla="*/ 554831 w 592931"/>
                  <a:gd name="connsiteY26" fmla="*/ 357187 h 785812"/>
                  <a:gd name="connsiteX27" fmla="*/ 531018 w 592931"/>
                  <a:gd name="connsiteY27" fmla="*/ 292893 h 785812"/>
                  <a:gd name="connsiteX28" fmla="*/ 500062 w 592931"/>
                  <a:gd name="connsiteY28" fmla="*/ 271462 h 785812"/>
                  <a:gd name="connsiteX29" fmla="*/ 452437 w 592931"/>
                  <a:gd name="connsiteY29" fmla="*/ 271462 h 785812"/>
                  <a:gd name="connsiteX30" fmla="*/ 416718 w 592931"/>
                  <a:gd name="connsiteY30" fmla="*/ 330993 h 785812"/>
                  <a:gd name="connsiteX31" fmla="*/ 404812 w 592931"/>
                  <a:gd name="connsiteY31" fmla="*/ 350043 h 785812"/>
                  <a:gd name="connsiteX32" fmla="*/ 404812 w 592931"/>
                  <a:gd name="connsiteY32" fmla="*/ 350043 h 785812"/>
                  <a:gd name="connsiteX33" fmla="*/ 364331 w 592931"/>
                  <a:gd name="connsiteY33" fmla="*/ 342900 h 785812"/>
                  <a:gd name="connsiteX34" fmla="*/ 366712 w 592931"/>
                  <a:gd name="connsiteY34" fmla="*/ 311943 h 785812"/>
                  <a:gd name="connsiteX35" fmla="*/ 376237 w 592931"/>
                  <a:gd name="connsiteY35" fmla="*/ 290512 h 785812"/>
                  <a:gd name="connsiteX36" fmla="*/ 388143 w 592931"/>
                  <a:gd name="connsiteY36" fmla="*/ 269081 h 785812"/>
                  <a:gd name="connsiteX37" fmla="*/ 395287 w 592931"/>
                  <a:gd name="connsiteY37" fmla="*/ 252412 h 785812"/>
                  <a:gd name="connsiteX38" fmla="*/ 411956 w 592931"/>
                  <a:gd name="connsiteY38" fmla="*/ 202406 h 785812"/>
                  <a:gd name="connsiteX39" fmla="*/ 400050 w 592931"/>
                  <a:gd name="connsiteY39" fmla="*/ 123825 h 785812"/>
                  <a:gd name="connsiteX40" fmla="*/ 371475 w 592931"/>
                  <a:gd name="connsiteY40" fmla="*/ 100012 h 785812"/>
                  <a:gd name="connsiteX41" fmla="*/ 373856 w 592931"/>
                  <a:gd name="connsiteY41" fmla="*/ 88106 h 785812"/>
                  <a:gd name="connsiteX42" fmla="*/ 381000 w 592931"/>
                  <a:gd name="connsiteY42" fmla="*/ 71437 h 785812"/>
                  <a:gd name="connsiteX43" fmla="*/ 376237 w 592931"/>
                  <a:gd name="connsiteY43" fmla="*/ 59531 h 785812"/>
                  <a:gd name="connsiteX44" fmla="*/ 340518 w 592931"/>
                  <a:gd name="connsiteY44" fmla="*/ 52387 h 785812"/>
                  <a:gd name="connsiteX45" fmla="*/ 321468 w 592931"/>
                  <a:gd name="connsiteY45" fmla="*/ 42862 h 785812"/>
                  <a:gd name="connsiteX46" fmla="*/ 311943 w 592931"/>
                  <a:gd name="connsiteY46" fmla="*/ 30956 h 785812"/>
                  <a:gd name="connsiteX47" fmla="*/ 283368 w 592931"/>
                  <a:gd name="connsiteY47" fmla="*/ 35718 h 785812"/>
                  <a:gd name="connsiteX48" fmla="*/ 261937 w 592931"/>
                  <a:gd name="connsiteY48" fmla="*/ 28575 h 785812"/>
                  <a:gd name="connsiteX49" fmla="*/ 238125 w 592931"/>
                  <a:gd name="connsiteY49" fmla="*/ 14287 h 785812"/>
                  <a:gd name="connsiteX50" fmla="*/ 211931 w 592931"/>
                  <a:gd name="connsiteY50" fmla="*/ 21431 h 785812"/>
                  <a:gd name="connsiteX51" fmla="*/ 197643 w 592931"/>
                  <a:gd name="connsiteY51" fmla="*/ 19050 h 785812"/>
                  <a:gd name="connsiteX52" fmla="*/ 169068 w 592931"/>
                  <a:gd name="connsiteY52" fmla="*/ 0 h 785812"/>
                  <a:gd name="connsiteX53" fmla="*/ 142875 w 592931"/>
                  <a:gd name="connsiteY53" fmla="*/ 30956 h 785812"/>
                  <a:gd name="connsiteX54" fmla="*/ 135731 w 592931"/>
                  <a:gd name="connsiteY54" fmla="*/ 66675 h 785812"/>
                  <a:gd name="connsiteX55" fmla="*/ 135731 w 592931"/>
                  <a:gd name="connsiteY55" fmla="*/ 71437 h 785812"/>
                  <a:gd name="connsiteX56" fmla="*/ 154781 w 592931"/>
                  <a:gd name="connsiteY56" fmla="*/ 76200 h 785812"/>
                  <a:gd name="connsiteX57" fmla="*/ 133350 w 592931"/>
                  <a:gd name="connsiteY57" fmla="*/ 90487 h 785812"/>
                  <a:gd name="connsiteX58" fmla="*/ 78581 w 592931"/>
                  <a:gd name="connsiteY58" fmla="*/ 130968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92931" h="785812">
                    <a:moveTo>
                      <a:pt x="78581" y="130968"/>
                    </a:moveTo>
                    <a:lnTo>
                      <a:pt x="30956" y="190500"/>
                    </a:lnTo>
                    <a:lnTo>
                      <a:pt x="21431" y="219075"/>
                    </a:lnTo>
                    <a:lnTo>
                      <a:pt x="9525" y="261937"/>
                    </a:lnTo>
                    <a:lnTo>
                      <a:pt x="16668" y="292893"/>
                    </a:lnTo>
                    <a:lnTo>
                      <a:pt x="0" y="342900"/>
                    </a:lnTo>
                    <a:lnTo>
                      <a:pt x="0" y="359568"/>
                    </a:lnTo>
                    <a:lnTo>
                      <a:pt x="16668" y="390525"/>
                    </a:lnTo>
                    <a:lnTo>
                      <a:pt x="7143" y="431006"/>
                    </a:lnTo>
                    <a:lnTo>
                      <a:pt x="33337" y="459581"/>
                    </a:lnTo>
                    <a:lnTo>
                      <a:pt x="52387" y="488156"/>
                    </a:lnTo>
                    <a:lnTo>
                      <a:pt x="66675" y="521493"/>
                    </a:lnTo>
                    <a:lnTo>
                      <a:pt x="71437" y="561975"/>
                    </a:lnTo>
                    <a:lnTo>
                      <a:pt x="78581" y="628650"/>
                    </a:lnTo>
                    <a:lnTo>
                      <a:pt x="38100" y="785812"/>
                    </a:lnTo>
                    <a:lnTo>
                      <a:pt x="61912" y="785812"/>
                    </a:lnTo>
                    <a:lnTo>
                      <a:pt x="304800" y="731043"/>
                    </a:lnTo>
                    <a:lnTo>
                      <a:pt x="311943" y="752475"/>
                    </a:lnTo>
                    <a:lnTo>
                      <a:pt x="504825" y="697706"/>
                    </a:lnTo>
                    <a:lnTo>
                      <a:pt x="523875" y="673893"/>
                    </a:lnTo>
                    <a:lnTo>
                      <a:pt x="535781" y="635793"/>
                    </a:lnTo>
                    <a:lnTo>
                      <a:pt x="519112" y="611981"/>
                    </a:lnTo>
                    <a:lnTo>
                      <a:pt x="535781" y="583406"/>
                    </a:lnTo>
                    <a:lnTo>
                      <a:pt x="578643" y="540543"/>
                    </a:lnTo>
                    <a:lnTo>
                      <a:pt x="592931" y="495300"/>
                    </a:lnTo>
                    <a:lnTo>
                      <a:pt x="585787" y="423862"/>
                    </a:lnTo>
                    <a:lnTo>
                      <a:pt x="554831" y="357187"/>
                    </a:lnTo>
                    <a:lnTo>
                      <a:pt x="531018" y="292893"/>
                    </a:lnTo>
                    <a:lnTo>
                      <a:pt x="500062" y="271462"/>
                    </a:lnTo>
                    <a:lnTo>
                      <a:pt x="452437" y="271462"/>
                    </a:lnTo>
                    <a:lnTo>
                      <a:pt x="416718" y="330993"/>
                    </a:lnTo>
                    <a:lnTo>
                      <a:pt x="404812" y="350043"/>
                    </a:lnTo>
                    <a:lnTo>
                      <a:pt x="404812" y="350043"/>
                    </a:lnTo>
                    <a:lnTo>
                      <a:pt x="364331" y="342900"/>
                    </a:lnTo>
                    <a:lnTo>
                      <a:pt x="366712" y="311943"/>
                    </a:lnTo>
                    <a:lnTo>
                      <a:pt x="376237" y="290512"/>
                    </a:lnTo>
                    <a:lnTo>
                      <a:pt x="388143" y="269081"/>
                    </a:lnTo>
                    <a:lnTo>
                      <a:pt x="395287" y="252412"/>
                    </a:lnTo>
                    <a:lnTo>
                      <a:pt x="411956" y="202406"/>
                    </a:lnTo>
                    <a:lnTo>
                      <a:pt x="400050" y="123825"/>
                    </a:lnTo>
                    <a:lnTo>
                      <a:pt x="371475" y="100012"/>
                    </a:lnTo>
                    <a:lnTo>
                      <a:pt x="373856" y="88106"/>
                    </a:lnTo>
                    <a:lnTo>
                      <a:pt x="381000" y="71437"/>
                    </a:lnTo>
                    <a:lnTo>
                      <a:pt x="376237" y="59531"/>
                    </a:lnTo>
                    <a:lnTo>
                      <a:pt x="340518" y="52387"/>
                    </a:lnTo>
                    <a:lnTo>
                      <a:pt x="321468" y="42862"/>
                    </a:lnTo>
                    <a:lnTo>
                      <a:pt x="311943" y="30956"/>
                    </a:lnTo>
                    <a:lnTo>
                      <a:pt x="283368" y="35718"/>
                    </a:lnTo>
                    <a:lnTo>
                      <a:pt x="261937" y="28575"/>
                    </a:lnTo>
                    <a:lnTo>
                      <a:pt x="238125" y="14287"/>
                    </a:lnTo>
                    <a:lnTo>
                      <a:pt x="211931" y="21431"/>
                    </a:lnTo>
                    <a:lnTo>
                      <a:pt x="197643" y="19050"/>
                    </a:lnTo>
                    <a:lnTo>
                      <a:pt x="169068" y="0"/>
                    </a:lnTo>
                    <a:lnTo>
                      <a:pt x="142875" y="30956"/>
                    </a:lnTo>
                    <a:lnTo>
                      <a:pt x="135731" y="66675"/>
                    </a:lnTo>
                    <a:lnTo>
                      <a:pt x="135731" y="71437"/>
                    </a:lnTo>
                    <a:lnTo>
                      <a:pt x="154781" y="76200"/>
                    </a:lnTo>
                    <a:lnTo>
                      <a:pt x="133350" y="90487"/>
                    </a:lnTo>
                    <a:lnTo>
                      <a:pt x="78581" y="130968"/>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grpSp>
          <p:nvGrpSpPr>
            <p:cNvPr id="3107" name="Group 3106"/>
            <p:cNvGrpSpPr>
              <a:grpSpLocks noChangeAspect="1"/>
            </p:cNvGrpSpPr>
            <p:nvPr/>
          </p:nvGrpSpPr>
          <p:grpSpPr>
            <a:xfrm>
              <a:off x="7233848" y="1704310"/>
              <a:ext cx="1234440" cy="859920"/>
              <a:chOff x="6893719" y="1221581"/>
              <a:chExt cx="1193006" cy="831057"/>
            </a:xfrm>
            <a:solidFill>
              <a:srgbClr val="0070C0"/>
            </a:solidFill>
          </p:grpSpPr>
          <p:sp>
            <p:nvSpPr>
              <p:cNvPr id="3105" name="Freeform 3104"/>
              <p:cNvSpPr/>
              <p:nvPr/>
            </p:nvSpPr>
            <p:spPr>
              <a:xfrm>
                <a:off x="6893719" y="1221581"/>
                <a:ext cx="978694" cy="831057"/>
              </a:xfrm>
              <a:custGeom>
                <a:avLst/>
                <a:gdLst>
                  <a:gd name="connsiteX0" fmla="*/ 0 w 978694"/>
                  <a:gd name="connsiteY0" fmla="*/ 831057 h 831057"/>
                  <a:gd name="connsiteX1" fmla="*/ 657225 w 978694"/>
                  <a:gd name="connsiteY1" fmla="*/ 647700 h 831057"/>
                  <a:gd name="connsiteX2" fmla="*/ 709612 w 978694"/>
                  <a:gd name="connsiteY2" fmla="*/ 673894 h 831057"/>
                  <a:gd name="connsiteX3" fmla="*/ 769144 w 978694"/>
                  <a:gd name="connsiteY3" fmla="*/ 733425 h 831057"/>
                  <a:gd name="connsiteX4" fmla="*/ 821531 w 978694"/>
                  <a:gd name="connsiteY4" fmla="*/ 733425 h 831057"/>
                  <a:gd name="connsiteX5" fmla="*/ 866775 w 978694"/>
                  <a:gd name="connsiteY5" fmla="*/ 747713 h 831057"/>
                  <a:gd name="connsiteX6" fmla="*/ 909637 w 978694"/>
                  <a:gd name="connsiteY6" fmla="*/ 745332 h 831057"/>
                  <a:gd name="connsiteX7" fmla="*/ 942975 w 978694"/>
                  <a:gd name="connsiteY7" fmla="*/ 757238 h 831057"/>
                  <a:gd name="connsiteX8" fmla="*/ 962025 w 978694"/>
                  <a:gd name="connsiteY8" fmla="*/ 747713 h 831057"/>
                  <a:gd name="connsiteX9" fmla="*/ 978694 w 978694"/>
                  <a:gd name="connsiteY9" fmla="*/ 690563 h 831057"/>
                  <a:gd name="connsiteX10" fmla="*/ 919162 w 978694"/>
                  <a:gd name="connsiteY10" fmla="*/ 581025 h 831057"/>
                  <a:gd name="connsiteX11" fmla="*/ 912019 w 978694"/>
                  <a:gd name="connsiteY11" fmla="*/ 507207 h 831057"/>
                  <a:gd name="connsiteX12" fmla="*/ 895350 w 978694"/>
                  <a:gd name="connsiteY12" fmla="*/ 471488 h 831057"/>
                  <a:gd name="connsiteX13" fmla="*/ 890587 w 978694"/>
                  <a:gd name="connsiteY13" fmla="*/ 383382 h 831057"/>
                  <a:gd name="connsiteX14" fmla="*/ 833437 w 978694"/>
                  <a:gd name="connsiteY14" fmla="*/ 204788 h 831057"/>
                  <a:gd name="connsiteX15" fmla="*/ 800100 w 978694"/>
                  <a:gd name="connsiteY15" fmla="*/ 176213 h 831057"/>
                  <a:gd name="connsiteX16" fmla="*/ 769144 w 978694"/>
                  <a:gd name="connsiteY16" fmla="*/ 85725 h 831057"/>
                  <a:gd name="connsiteX17" fmla="*/ 757237 w 978694"/>
                  <a:gd name="connsiteY17" fmla="*/ 50007 h 831057"/>
                  <a:gd name="connsiteX18" fmla="*/ 740569 w 978694"/>
                  <a:gd name="connsiteY18" fmla="*/ 0 h 831057"/>
                  <a:gd name="connsiteX19" fmla="*/ 528637 w 978694"/>
                  <a:gd name="connsiteY19" fmla="*/ 83344 h 831057"/>
                  <a:gd name="connsiteX20" fmla="*/ 485775 w 978694"/>
                  <a:gd name="connsiteY20" fmla="*/ 123825 h 831057"/>
                  <a:gd name="connsiteX21" fmla="*/ 471487 w 978694"/>
                  <a:gd name="connsiteY21" fmla="*/ 178594 h 831057"/>
                  <a:gd name="connsiteX22" fmla="*/ 471487 w 978694"/>
                  <a:gd name="connsiteY22" fmla="*/ 221457 h 831057"/>
                  <a:gd name="connsiteX23" fmla="*/ 461962 w 978694"/>
                  <a:gd name="connsiteY23" fmla="*/ 242888 h 831057"/>
                  <a:gd name="connsiteX24" fmla="*/ 421481 w 978694"/>
                  <a:gd name="connsiteY24" fmla="*/ 278607 h 831057"/>
                  <a:gd name="connsiteX25" fmla="*/ 411956 w 978694"/>
                  <a:gd name="connsiteY25" fmla="*/ 302419 h 831057"/>
                  <a:gd name="connsiteX26" fmla="*/ 411956 w 978694"/>
                  <a:gd name="connsiteY26" fmla="*/ 302419 h 831057"/>
                  <a:gd name="connsiteX27" fmla="*/ 435769 w 978694"/>
                  <a:gd name="connsiteY27" fmla="*/ 307182 h 831057"/>
                  <a:gd name="connsiteX28" fmla="*/ 457200 w 978694"/>
                  <a:gd name="connsiteY28" fmla="*/ 326232 h 831057"/>
                  <a:gd name="connsiteX29" fmla="*/ 435769 w 978694"/>
                  <a:gd name="connsiteY29" fmla="*/ 369094 h 831057"/>
                  <a:gd name="connsiteX30" fmla="*/ 466725 w 978694"/>
                  <a:gd name="connsiteY30" fmla="*/ 400050 h 831057"/>
                  <a:gd name="connsiteX31" fmla="*/ 461962 w 978694"/>
                  <a:gd name="connsiteY31" fmla="*/ 431007 h 831057"/>
                  <a:gd name="connsiteX32" fmla="*/ 426244 w 978694"/>
                  <a:gd name="connsiteY32" fmla="*/ 433388 h 831057"/>
                  <a:gd name="connsiteX33" fmla="*/ 373856 w 978694"/>
                  <a:gd name="connsiteY33" fmla="*/ 483394 h 831057"/>
                  <a:gd name="connsiteX34" fmla="*/ 330994 w 978694"/>
                  <a:gd name="connsiteY34" fmla="*/ 507207 h 831057"/>
                  <a:gd name="connsiteX35" fmla="*/ 309562 w 978694"/>
                  <a:gd name="connsiteY35" fmla="*/ 526257 h 831057"/>
                  <a:gd name="connsiteX36" fmla="*/ 283369 w 978694"/>
                  <a:gd name="connsiteY36" fmla="*/ 526257 h 831057"/>
                  <a:gd name="connsiteX37" fmla="*/ 235744 w 978694"/>
                  <a:gd name="connsiteY37" fmla="*/ 523875 h 831057"/>
                  <a:gd name="connsiteX38" fmla="*/ 178594 w 978694"/>
                  <a:gd name="connsiteY38" fmla="*/ 547688 h 831057"/>
                  <a:gd name="connsiteX39" fmla="*/ 123825 w 978694"/>
                  <a:gd name="connsiteY39" fmla="*/ 569119 h 831057"/>
                  <a:gd name="connsiteX40" fmla="*/ 123825 w 978694"/>
                  <a:gd name="connsiteY40" fmla="*/ 569119 h 831057"/>
                  <a:gd name="connsiteX41" fmla="*/ 109537 w 978694"/>
                  <a:gd name="connsiteY41" fmla="*/ 633413 h 831057"/>
                  <a:gd name="connsiteX42" fmla="*/ 109537 w 978694"/>
                  <a:gd name="connsiteY42" fmla="*/ 633413 h 831057"/>
                  <a:gd name="connsiteX43" fmla="*/ 140494 w 978694"/>
                  <a:gd name="connsiteY43" fmla="*/ 640557 h 831057"/>
                  <a:gd name="connsiteX44" fmla="*/ 147637 w 978694"/>
                  <a:gd name="connsiteY44" fmla="*/ 671513 h 831057"/>
                  <a:gd name="connsiteX45" fmla="*/ 138112 w 978694"/>
                  <a:gd name="connsiteY45" fmla="*/ 702469 h 831057"/>
                  <a:gd name="connsiteX46" fmla="*/ 0 w 978694"/>
                  <a:gd name="connsiteY46" fmla="*/ 831057 h 83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78694" h="831057">
                    <a:moveTo>
                      <a:pt x="0" y="831057"/>
                    </a:moveTo>
                    <a:lnTo>
                      <a:pt x="657225" y="647700"/>
                    </a:lnTo>
                    <a:lnTo>
                      <a:pt x="709612" y="673894"/>
                    </a:lnTo>
                    <a:lnTo>
                      <a:pt x="769144" y="733425"/>
                    </a:lnTo>
                    <a:lnTo>
                      <a:pt x="821531" y="733425"/>
                    </a:lnTo>
                    <a:lnTo>
                      <a:pt x="866775" y="747713"/>
                    </a:lnTo>
                    <a:lnTo>
                      <a:pt x="909637" y="745332"/>
                    </a:lnTo>
                    <a:lnTo>
                      <a:pt x="942975" y="757238"/>
                    </a:lnTo>
                    <a:lnTo>
                      <a:pt x="962025" y="747713"/>
                    </a:lnTo>
                    <a:lnTo>
                      <a:pt x="978694" y="690563"/>
                    </a:lnTo>
                    <a:lnTo>
                      <a:pt x="919162" y="581025"/>
                    </a:lnTo>
                    <a:lnTo>
                      <a:pt x="912019" y="507207"/>
                    </a:lnTo>
                    <a:lnTo>
                      <a:pt x="895350" y="471488"/>
                    </a:lnTo>
                    <a:lnTo>
                      <a:pt x="890587" y="383382"/>
                    </a:lnTo>
                    <a:lnTo>
                      <a:pt x="833437" y="204788"/>
                    </a:lnTo>
                    <a:lnTo>
                      <a:pt x="800100" y="176213"/>
                    </a:lnTo>
                    <a:lnTo>
                      <a:pt x="769144" y="85725"/>
                    </a:lnTo>
                    <a:lnTo>
                      <a:pt x="757237" y="50007"/>
                    </a:lnTo>
                    <a:lnTo>
                      <a:pt x="740569" y="0"/>
                    </a:lnTo>
                    <a:lnTo>
                      <a:pt x="528637" y="83344"/>
                    </a:lnTo>
                    <a:lnTo>
                      <a:pt x="485775" y="123825"/>
                    </a:lnTo>
                    <a:lnTo>
                      <a:pt x="471487" y="178594"/>
                    </a:lnTo>
                    <a:lnTo>
                      <a:pt x="471487" y="221457"/>
                    </a:lnTo>
                    <a:lnTo>
                      <a:pt x="461962" y="242888"/>
                    </a:lnTo>
                    <a:lnTo>
                      <a:pt x="421481" y="278607"/>
                    </a:lnTo>
                    <a:lnTo>
                      <a:pt x="411956" y="302419"/>
                    </a:lnTo>
                    <a:lnTo>
                      <a:pt x="411956" y="302419"/>
                    </a:lnTo>
                    <a:lnTo>
                      <a:pt x="435769" y="307182"/>
                    </a:lnTo>
                    <a:lnTo>
                      <a:pt x="457200" y="326232"/>
                    </a:lnTo>
                    <a:lnTo>
                      <a:pt x="435769" y="369094"/>
                    </a:lnTo>
                    <a:lnTo>
                      <a:pt x="466725" y="400050"/>
                    </a:lnTo>
                    <a:lnTo>
                      <a:pt x="461962" y="431007"/>
                    </a:lnTo>
                    <a:lnTo>
                      <a:pt x="426244" y="433388"/>
                    </a:lnTo>
                    <a:lnTo>
                      <a:pt x="373856" y="483394"/>
                    </a:lnTo>
                    <a:lnTo>
                      <a:pt x="330994" y="507207"/>
                    </a:lnTo>
                    <a:lnTo>
                      <a:pt x="309562" y="526257"/>
                    </a:lnTo>
                    <a:lnTo>
                      <a:pt x="283369" y="526257"/>
                    </a:lnTo>
                    <a:lnTo>
                      <a:pt x="235744" y="523875"/>
                    </a:lnTo>
                    <a:lnTo>
                      <a:pt x="178594" y="547688"/>
                    </a:lnTo>
                    <a:lnTo>
                      <a:pt x="123825" y="569119"/>
                    </a:lnTo>
                    <a:lnTo>
                      <a:pt x="123825" y="569119"/>
                    </a:lnTo>
                    <a:lnTo>
                      <a:pt x="109537" y="633413"/>
                    </a:lnTo>
                    <a:lnTo>
                      <a:pt x="109537" y="633413"/>
                    </a:lnTo>
                    <a:lnTo>
                      <a:pt x="140494" y="640557"/>
                    </a:lnTo>
                    <a:lnTo>
                      <a:pt x="147637" y="671513"/>
                    </a:lnTo>
                    <a:lnTo>
                      <a:pt x="138112" y="702469"/>
                    </a:lnTo>
                    <a:lnTo>
                      <a:pt x="0" y="831057"/>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106" name="Freeform 3105"/>
              <p:cNvSpPr/>
              <p:nvPr/>
            </p:nvSpPr>
            <p:spPr>
              <a:xfrm>
                <a:off x="7831932" y="1854994"/>
                <a:ext cx="254793" cy="192881"/>
              </a:xfrm>
              <a:custGeom>
                <a:avLst/>
                <a:gdLst>
                  <a:gd name="connsiteX0" fmla="*/ 0 w 245269"/>
                  <a:gd name="connsiteY0" fmla="*/ 192881 h 192881"/>
                  <a:gd name="connsiteX1" fmla="*/ 97632 w 245269"/>
                  <a:gd name="connsiteY1" fmla="*/ 130969 h 192881"/>
                  <a:gd name="connsiteX2" fmla="*/ 142875 w 245269"/>
                  <a:gd name="connsiteY2" fmla="*/ 92869 h 192881"/>
                  <a:gd name="connsiteX3" fmla="*/ 245269 w 245269"/>
                  <a:gd name="connsiteY3" fmla="*/ 0 h 192881"/>
                  <a:gd name="connsiteX4" fmla="*/ 226219 w 245269"/>
                  <a:gd name="connsiteY4" fmla="*/ 2381 h 192881"/>
                  <a:gd name="connsiteX5" fmla="*/ 197644 w 245269"/>
                  <a:gd name="connsiteY5" fmla="*/ 28575 h 192881"/>
                  <a:gd name="connsiteX6" fmla="*/ 166688 w 245269"/>
                  <a:gd name="connsiteY6" fmla="*/ 28575 h 192881"/>
                  <a:gd name="connsiteX7" fmla="*/ 150019 w 245269"/>
                  <a:gd name="connsiteY7" fmla="*/ 47625 h 192881"/>
                  <a:gd name="connsiteX8" fmla="*/ 126207 w 245269"/>
                  <a:gd name="connsiteY8" fmla="*/ 50006 h 192881"/>
                  <a:gd name="connsiteX9" fmla="*/ 83344 w 245269"/>
                  <a:gd name="connsiteY9" fmla="*/ 78581 h 192881"/>
                  <a:gd name="connsiteX10" fmla="*/ 54769 w 245269"/>
                  <a:gd name="connsiteY10" fmla="*/ 92869 h 192881"/>
                  <a:gd name="connsiteX11" fmla="*/ 30957 w 245269"/>
                  <a:gd name="connsiteY11" fmla="*/ 119062 h 192881"/>
                  <a:gd name="connsiteX12" fmla="*/ 0 w 245269"/>
                  <a:gd name="connsiteY12" fmla="*/ 192881 h 192881"/>
                  <a:gd name="connsiteX0" fmla="*/ 0 w 245269"/>
                  <a:gd name="connsiteY0" fmla="*/ 192881 h 192881"/>
                  <a:gd name="connsiteX1" fmla="*/ 97632 w 245269"/>
                  <a:gd name="connsiteY1" fmla="*/ 130969 h 192881"/>
                  <a:gd name="connsiteX2" fmla="*/ 142875 w 245269"/>
                  <a:gd name="connsiteY2" fmla="*/ 92869 h 192881"/>
                  <a:gd name="connsiteX3" fmla="*/ 245269 w 245269"/>
                  <a:gd name="connsiteY3" fmla="*/ 0 h 192881"/>
                  <a:gd name="connsiteX4" fmla="*/ 226219 w 245269"/>
                  <a:gd name="connsiteY4" fmla="*/ 2381 h 192881"/>
                  <a:gd name="connsiteX5" fmla="*/ 197644 w 245269"/>
                  <a:gd name="connsiteY5" fmla="*/ 28575 h 192881"/>
                  <a:gd name="connsiteX6" fmla="*/ 166688 w 245269"/>
                  <a:gd name="connsiteY6" fmla="*/ 28575 h 192881"/>
                  <a:gd name="connsiteX7" fmla="*/ 150019 w 245269"/>
                  <a:gd name="connsiteY7" fmla="*/ 47625 h 192881"/>
                  <a:gd name="connsiteX8" fmla="*/ 126207 w 245269"/>
                  <a:gd name="connsiteY8" fmla="*/ 50006 h 192881"/>
                  <a:gd name="connsiteX9" fmla="*/ 83344 w 245269"/>
                  <a:gd name="connsiteY9" fmla="*/ 78581 h 192881"/>
                  <a:gd name="connsiteX10" fmla="*/ 54769 w 245269"/>
                  <a:gd name="connsiteY10" fmla="*/ 92869 h 192881"/>
                  <a:gd name="connsiteX11" fmla="*/ 30957 w 245269"/>
                  <a:gd name="connsiteY11" fmla="*/ 119062 h 192881"/>
                  <a:gd name="connsiteX12" fmla="*/ 14288 w 245269"/>
                  <a:gd name="connsiteY12" fmla="*/ 152400 h 192881"/>
                  <a:gd name="connsiteX13" fmla="*/ 0 w 245269"/>
                  <a:gd name="connsiteY13" fmla="*/ 192881 h 192881"/>
                  <a:gd name="connsiteX0" fmla="*/ 9524 w 254793"/>
                  <a:gd name="connsiteY0" fmla="*/ 192881 h 192881"/>
                  <a:gd name="connsiteX1" fmla="*/ 107156 w 254793"/>
                  <a:gd name="connsiteY1" fmla="*/ 130969 h 192881"/>
                  <a:gd name="connsiteX2" fmla="*/ 152399 w 254793"/>
                  <a:gd name="connsiteY2" fmla="*/ 92869 h 192881"/>
                  <a:gd name="connsiteX3" fmla="*/ 254793 w 254793"/>
                  <a:gd name="connsiteY3" fmla="*/ 0 h 192881"/>
                  <a:gd name="connsiteX4" fmla="*/ 235743 w 254793"/>
                  <a:gd name="connsiteY4" fmla="*/ 2381 h 192881"/>
                  <a:gd name="connsiteX5" fmla="*/ 207168 w 254793"/>
                  <a:gd name="connsiteY5" fmla="*/ 28575 h 192881"/>
                  <a:gd name="connsiteX6" fmla="*/ 176212 w 254793"/>
                  <a:gd name="connsiteY6" fmla="*/ 28575 h 192881"/>
                  <a:gd name="connsiteX7" fmla="*/ 159543 w 254793"/>
                  <a:gd name="connsiteY7" fmla="*/ 47625 h 192881"/>
                  <a:gd name="connsiteX8" fmla="*/ 135731 w 254793"/>
                  <a:gd name="connsiteY8" fmla="*/ 50006 h 192881"/>
                  <a:gd name="connsiteX9" fmla="*/ 92868 w 254793"/>
                  <a:gd name="connsiteY9" fmla="*/ 78581 h 192881"/>
                  <a:gd name="connsiteX10" fmla="*/ 64293 w 254793"/>
                  <a:gd name="connsiteY10" fmla="*/ 92869 h 192881"/>
                  <a:gd name="connsiteX11" fmla="*/ 40481 w 254793"/>
                  <a:gd name="connsiteY11" fmla="*/ 119062 h 192881"/>
                  <a:gd name="connsiteX12" fmla="*/ 0 w 254793"/>
                  <a:gd name="connsiteY12" fmla="*/ 159544 h 192881"/>
                  <a:gd name="connsiteX13" fmla="*/ 9524 w 254793"/>
                  <a:gd name="connsiteY13" fmla="*/ 192881 h 1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4793" h="192881">
                    <a:moveTo>
                      <a:pt x="9524" y="192881"/>
                    </a:moveTo>
                    <a:lnTo>
                      <a:pt x="107156" y="130969"/>
                    </a:lnTo>
                    <a:lnTo>
                      <a:pt x="152399" y="92869"/>
                    </a:lnTo>
                    <a:lnTo>
                      <a:pt x="254793" y="0"/>
                    </a:lnTo>
                    <a:lnTo>
                      <a:pt x="235743" y="2381"/>
                    </a:lnTo>
                    <a:lnTo>
                      <a:pt x="207168" y="28575"/>
                    </a:lnTo>
                    <a:lnTo>
                      <a:pt x="176212" y="28575"/>
                    </a:lnTo>
                    <a:lnTo>
                      <a:pt x="159543" y="47625"/>
                    </a:lnTo>
                    <a:lnTo>
                      <a:pt x="135731" y="50006"/>
                    </a:lnTo>
                    <a:lnTo>
                      <a:pt x="92868" y="78581"/>
                    </a:lnTo>
                    <a:lnTo>
                      <a:pt x="64293" y="92869"/>
                    </a:lnTo>
                    <a:lnTo>
                      <a:pt x="40481" y="119062"/>
                    </a:lnTo>
                    <a:lnTo>
                      <a:pt x="0" y="159544"/>
                    </a:lnTo>
                    <a:lnTo>
                      <a:pt x="9524" y="192881"/>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grpSp>
          <p:nvGrpSpPr>
            <p:cNvPr id="3110" name="Group 3109"/>
            <p:cNvGrpSpPr>
              <a:grpSpLocks noChangeAspect="1"/>
            </p:cNvGrpSpPr>
            <p:nvPr/>
          </p:nvGrpSpPr>
          <p:grpSpPr>
            <a:xfrm>
              <a:off x="6965278" y="2978174"/>
              <a:ext cx="1180233" cy="790928"/>
              <a:chOff x="6634163" y="2452688"/>
              <a:chExt cx="1140619" cy="764381"/>
            </a:xfrm>
            <a:solidFill>
              <a:schemeClr val="bg1"/>
            </a:solidFill>
          </p:grpSpPr>
          <p:sp>
            <p:nvSpPr>
              <p:cNvPr id="3108" name="Freeform 3107"/>
              <p:cNvSpPr/>
              <p:nvPr/>
            </p:nvSpPr>
            <p:spPr>
              <a:xfrm>
                <a:off x="6634163" y="2452688"/>
                <a:ext cx="1131093" cy="764381"/>
              </a:xfrm>
              <a:custGeom>
                <a:avLst/>
                <a:gdLst>
                  <a:gd name="connsiteX0" fmla="*/ 0 w 1131093"/>
                  <a:gd name="connsiteY0" fmla="*/ 764381 h 764381"/>
                  <a:gd name="connsiteX1" fmla="*/ 57150 w 1131093"/>
                  <a:gd name="connsiteY1" fmla="*/ 754856 h 764381"/>
                  <a:gd name="connsiteX2" fmla="*/ 1131093 w 1131093"/>
                  <a:gd name="connsiteY2" fmla="*/ 404812 h 764381"/>
                  <a:gd name="connsiteX3" fmla="*/ 1100137 w 1131093"/>
                  <a:gd name="connsiteY3" fmla="*/ 373856 h 764381"/>
                  <a:gd name="connsiteX4" fmla="*/ 1078706 w 1131093"/>
                  <a:gd name="connsiteY4" fmla="*/ 388143 h 764381"/>
                  <a:gd name="connsiteX5" fmla="*/ 1050131 w 1131093"/>
                  <a:gd name="connsiteY5" fmla="*/ 388143 h 764381"/>
                  <a:gd name="connsiteX6" fmla="*/ 1023937 w 1131093"/>
                  <a:gd name="connsiteY6" fmla="*/ 369093 h 764381"/>
                  <a:gd name="connsiteX7" fmla="*/ 985837 w 1131093"/>
                  <a:gd name="connsiteY7" fmla="*/ 371475 h 764381"/>
                  <a:gd name="connsiteX8" fmla="*/ 985837 w 1131093"/>
                  <a:gd name="connsiteY8" fmla="*/ 371475 h 764381"/>
                  <a:gd name="connsiteX9" fmla="*/ 1012031 w 1131093"/>
                  <a:gd name="connsiteY9" fmla="*/ 345281 h 764381"/>
                  <a:gd name="connsiteX10" fmla="*/ 1038225 w 1131093"/>
                  <a:gd name="connsiteY10" fmla="*/ 354806 h 764381"/>
                  <a:gd name="connsiteX11" fmla="*/ 1062037 w 1131093"/>
                  <a:gd name="connsiteY11" fmla="*/ 366712 h 764381"/>
                  <a:gd name="connsiteX12" fmla="*/ 1057275 w 1131093"/>
                  <a:gd name="connsiteY12" fmla="*/ 345281 h 764381"/>
                  <a:gd name="connsiteX13" fmla="*/ 1040606 w 1131093"/>
                  <a:gd name="connsiteY13" fmla="*/ 330993 h 764381"/>
                  <a:gd name="connsiteX14" fmla="*/ 1016793 w 1131093"/>
                  <a:gd name="connsiteY14" fmla="*/ 330993 h 764381"/>
                  <a:gd name="connsiteX15" fmla="*/ 997743 w 1131093"/>
                  <a:gd name="connsiteY15" fmla="*/ 300037 h 764381"/>
                  <a:gd name="connsiteX16" fmla="*/ 1026318 w 1131093"/>
                  <a:gd name="connsiteY16" fmla="*/ 300037 h 764381"/>
                  <a:gd name="connsiteX17" fmla="*/ 1028700 w 1131093"/>
                  <a:gd name="connsiteY17" fmla="*/ 280987 h 764381"/>
                  <a:gd name="connsiteX18" fmla="*/ 957262 w 1131093"/>
                  <a:gd name="connsiteY18" fmla="*/ 233362 h 764381"/>
                  <a:gd name="connsiteX19" fmla="*/ 976312 w 1131093"/>
                  <a:gd name="connsiteY19" fmla="*/ 216693 h 764381"/>
                  <a:gd name="connsiteX20" fmla="*/ 1016793 w 1131093"/>
                  <a:gd name="connsiteY20" fmla="*/ 238125 h 764381"/>
                  <a:gd name="connsiteX21" fmla="*/ 1019175 w 1131093"/>
                  <a:gd name="connsiteY21" fmla="*/ 207168 h 764381"/>
                  <a:gd name="connsiteX22" fmla="*/ 983456 w 1131093"/>
                  <a:gd name="connsiteY22" fmla="*/ 169068 h 764381"/>
                  <a:gd name="connsiteX23" fmla="*/ 926306 w 1131093"/>
                  <a:gd name="connsiteY23" fmla="*/ 171450 h 764381"/>
                  <a:gd name="connsiteX24" fmla="*/ 897731 w 1131093"/>
                  <a:gd name="connsiteY24" fmla="*/ 147637 h 764381"/>
                  <a:gd name="connsiteX25" fmla="*/ 873918 w 1131093"/>
                  <a:gd name="connsiteY25" fmla="*/ 150018 h 764381"/>
                  <a:gd name="connsiteX26" fmla="*/ 850106 w 1131093"/>
                  <a:gd name="connsiteY26" fmla="*/ 138112 h 764381"/>
                  <a:gd name="connsiteX27" fmla="*/ 859631 w 1131093"/>
                  <a:gd name="connsiteY27" fmla="*/ 73818 h 764381"/>
                  <a:gd name="connsiteX28" fmla="*/ 826293 w 1131093"/>
                  <a:gd name="connsiteY28" fmla="*/ 42862 h 764381"/>
                  <a:gd name="connsiteX29" fmla="*/ 754856 w 1131093"/>
                  <a:gd name="connsiteY29" fmla="*/ 0 h 764381"/>
                  <a:gd name="connsiteX30" fmla="*/ 728662 w 1131093"/>
                  <a:gd name="connsiteY30" fmla="*/ 14287 h 764381"/>
                  <a:gd name="connsiteX31" fmla="*/ 721518 w 1131093"/>
                  <a:gd name="connsiteY31" fmla="*/ 42862 h 764381"/>
                  <a:gd name="connsiteX32" fmla="*/ 714375 w 1131093"/>
                  <a:gd name="connsiteY32" fmla="*/ 50006 h 764381"/>
                  <a:gd name="connsiteX33" fmla="*/ 666750 w 1131093"/>
                  <a:gd name="connsiteY33" fmla="*/ 35718 h 764381"/>
                  <a:gd name="connsiteX34" fmla="*/ 645318 w 1131093"/>
                  <a:gd name="connsiteY34" fmla="*/ 42862 h 764381"/>
                  <a:gd name="connsiteX35" fmla="*/ 647700 w 1131093"/>
                  <a:gd name="connsiteY35" fmla="*/ 73818 h 764381"/>
                  <a:gd name="connsiteX36" fmla="*/ 566737 w 1131093"/>
                  <a:gd name="connsiteY36" fmla="*/ 180975 h 764381"/>
                  <a:gd name="connsiteX37" fmla="*/ 559593 w 1131093"/>
                  <a:gd name="connsiteY37" fmla="*/ 226218 h 764381"/>
                  <a:gd name="connsiteX38" fmla="*/ 500062 w 1131093"/>
                  <a:gd name="connsiteY38" fmla="*/ 261937 h 764381"/>
                  <a:gd name="connsiteX39" fmla="*/ 466725 w 1131093"/>
                  <a:gd name="connsiteY39" fmla="*/ 328612 h 764381"/>
                  <a:gd name="connsiteX40" fmla="*/ 450056 w 1131093"/>
                  <a:gd name="connsiteY40" fmla="*/ 364331 h 764381"/>
                  <a:gd name="connsiteX41" fmla="*/ 435768 w 1131093"/>
                  <a:gd name="connsiteY41" fmla="*/ 476250 h 764381"/>
                  <a:gd name="connsiteX42" fmla="*/ 433387 w 1131093"/>
                  <a:gd name="connsiteY42" fmla="*/ 490537 h 764381"/>
                  <a:gd name="connsiteX43" fmla="*/ 381000 w 1131093"/>
                  <a:gd name="connsiteY43" fmla="*/ 516731 h 764381"/>
                  <a:gd name="connsiteX44" fmla="*/ 326231 w 1131093"/>
                  <a:gd name="connsiteY44" fmla="*/ 540543 h 764381"/>
                  <a:gd name="connsiteX45" fmla="*/ 297656 w 1131093"/>
                  <a:gd name="connsiteY45" fmla="*/ 554831 h 764381"/>
                  <a:gd name="connsiteX46" fmla="*/ 285750 w 1131093"/>
                  <a:gd name="connsiteY46" fmla="*/ 597693 h 764381"/>
                  <a:gd name="connsiteX47" fmla="*/ 242887 w 1131093"/>
                  <a:gd name="connsiteY47" fmla="*/ 576262 h 764381"/>
                  <a:gd name="connsiteX48" fmla="*/ 226218 w 1131093"/>
                  <a:gd name="connsiteY48" fmla="*/ 573881 h 764381"/>
                  <a:gd name="connsiteX49" fmla="*/ 176212 w 1131093"/>
                  <a:gd name="connsiteY49" fmla="*/ 521493 h 764381"/>
                  <a:gd name="connsiteX50" fmla="*/ 159543 w 1131093"/>
                  <a:gd name="connsiteY50" fmla="*/ 531018 h 764381"/>
                  <a:gd name="connsiteX51" fmla="*/ 157162 w 1131093"/>
                  <a:gd name="connsiteY51" fmla="*/ 581025 h 764381"/>
                  <a:gd name="connsiteX52" fmla="*/ 100012 w 1131093"/>
                  <a:gd name="connsiteY52" fmla="*/ 626268 h 764381"/>
                  <a:gd name="connsiteX53" fmla="*/ 85725 w 1131093"/>
                  <a:gd name="connsiteY53" fmla="*/ 683418 h 764381"/>
                  <a:gd name="connsiteX54" fmla="*/ 0 w 1131093"/>
                  <a:gd name="connsiteY54" fmla="*/ 764381 h 764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1131093" h="764381">
                    <a:moveTo>
                      <a:pt x="0" y="764381"/>
                    </a:moveTo>
                    <a:lnTo>
                      <a:pt x="57150" y="754856"/>
                    </a:lnTo>
                    <a:lnTo>
                      <a:pt x="1131093" y="404812"/>
                    </a:lnTo>
                    <a:lnTo>
                      <a:pt x="1100137" y="373856"/>
                    </a:lnTo>
                    <a:lnTo>
                      <a:pt x="1078706" y="388143"/>
                    </a:lnTo>
                    <a:lnTo>
                      <a:pt x="1050131" y="388143"/>
                    </a:lnTo>
                    <a:lnTo>
                      <a:pt x="1023937" y="369093"/>
                    </a:lnTo>
                    <a:lnTo>
                      <a:pt x="985837" y="371475"/>
                    </a:lnTo>
                    <a:lnTo>
                      <a:pt x="985837" y="371475"/>
                    </a:lnTo>
                    <a:lnTo>
                      <a:pt x="1012031" y="345281"/>
                    </a:lnTo>
                    <a:lnTo>
                      <a:pt x="1038225" y="354806"/>
                    </a:lnTo>
                    <a:lnTo>
                      <a:pt x="1062037" y="366712"/>
                    </a:lnTo>
                    <a:lnTo>
                      <a:pt x="1057275" y="345281"/>
                    </a:lnTo>
                    <a:lnTo>
                      <a:pt x="1040606" y="330993"/>
                    </a:lnTo>
                    <a:lnTo>
                      <a:pt x="1016793" y="330993"/>
                    </a:lnTo>
                    <a:lnTo>
                      <a:pt x="997743" y="300037"/>
                    </a:lnTo>
                    <a:lnTo>
                      <a:pt x="1026318" y="300037"/>
                    </a:lnTo>
                    <a:lnTo>
                      <a:pt x="1028700" y="280987"/>
                    </a:lnTo>
                    <a:lnTo>
                      <a:pt x="957262" y="233362"/>
                    </a:lnTo>
                    <a:lnTo>
                      <a:pt x="976312" y="216693"/>
                    </a:lnTo>
                    <a:lnTo>
                      <a:pt x="1016793" y="238125"/>
                    </a:lnTo>
                    <a:lnTo>
                      <a:pt x="1019175" y="207168"/>
                    </a:lnTo>
                    <a:lnTo>
                      <a:pt x="983456" y="169068"/>
                    </a:lnTo>
                    <a:lnTo>
                      <a:pt x="926306" y="171450"/>
                    </a:lnTo>
                    <a:lnTo>
                      <a:pt x="897731" y="147637"/>
                    </a:lnTo>
                    <a:lnTo>
                      <a:pt x="873918" y="150018"/>
                    </a:lnTo>
                    <a:lnTo>
                      <a:pt x="850106" y="138112"/>
                    </a:lnTo>
                    <a:lnTo>
                      <a:pt x="859631" y="73818"/>
                    </a:lnTo>
                    <a:lnTo>
                      <a:pt x="826293" y="42862"/>
                    </a:lnTo>
                    <a:lnTo>
                      <a:pt x="754856" y="0"/>
                    </a:lnTo>
                    <a:lnTo>
                      <a:pt x="728662" y="14287"/>
                    </a:lnTo>
                    <a:lnTo>
                      <a:pt x="721518" y="42862"/>
                    </a:lnTo>
                    <a:lnTo>
                      <a:pt x="714375" y="50006"/>
                    </a:lnTo>
                    <a:lnTo>
                      <a:pt x="666750" y="35718"/>
                    </a:lnTo>
                    <a:lnTo>
                      <a:pt x="645318" y="42862"/>
                    </a:lnTo>
                    <a:lnTo>
                      <a:pt x="647700" y="73818"/>
                    </a:lnTo>
                    <a:lnTo>
                      <a:pt x="566737" y="180975"/>
                    </a:lnTo>
                    <a:lnTo>
                      <a:pt x="559593" y="226218"/>
                    </a:lnTo>
                    <a:lnTo>
                      <a:pt x="500062" y="261937"/>
                    </a:lnTo>
                    <a:lnTo>
                      <a:pt x="466725" y="328612"/>
                    </a:lnTo>
                    <a:lnTo>
                      <a:pt x="450056" y="364331"/>
                    </a:lnTo>
                    <a:lnTo>
                      <a:pt x="435768" y="476250"/>
                    </a:lnTo>
                    <a:lnTo>
                      <a:pt x="433387" y="490537"/>
                    </a:lnTo>
                    <a:lnTo>
                      <a:pt x="381000" y="516731"/>
                    </a:lnTo>
                    <a:lnTo>
                      <a:pt x="326231" y="540543"/>
                    </a:lnTo>
                    <a:lnTo>
                      <a:pt x="297656" y="554831"/>
                    </a:lnTo>
                    <a:lnTo>
                      <a:pt x="285750" y="597693"/>
                    </a:lnTo>
                    <a:lnTo>
                      <a:pt x="242887" y="576262"/>
                    </a:lnTo>
                    <a:lnTo>
                      <a:pt x="226218" y="573881"/>
                    </a:lnTo>
                    <a:lnTo>
                      <a:pt x="176212" y="521493"/>
                    </a:lnTo>
                    <a:lnTo>
                      <a:pt x="159543" y="531018"/>
                    </a:lnTo>
                    <a:lnTo>
                      <a:pt x="157162" y="581025"/>
                    </a:lnTo>
                    <a:lnTo>
                      <a:pt x="100012" y="626268"/>
                    </a:lnTo>
                    <a:lnTo>
                      <a:pt x="85725" y="683418"/>
                    </a:lnTo>
                    <a:lnTo>
                      <a:pt x="0" y="764381"/>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sp>
            <p:nvSpPr>
              <p:cNvPr id="3109" name="Freeform 3108"/>
              <p:cNvSpPr/>
              <p:nvPr/>
            </p:nvSpPr>
            <p:spPr>
              <a:xfrm>
                <a:off x="7724776" y="2605088"/>
                <a:ext cx="50006" cy="109537"/>
              </a:xfrm>
              <a:custGeom>
                <a:avLst/>
                <a:gdLst>
                  <a:gd name="connsiteX0" fmla="*/ 14288 w 40481"/>
                  <a:gd name="connsiteY0" fmla="*/ 0 h 109537"/>
                  <a:gd name="connsiteX1" fmla="*/ 4763 w 40481"/>
                  <a:gd name="connsiteY1" fmla="*/ 57150 h 109537"/>
                  <a:gd name="connsiteX2" fmla="*/ 0 w 40481"/>
                  <a:gd name="connsiteY2" fmla="*/ 95250 h 109537"/>
                  <a:gd name="connsiteX3" fmla="*/ 9525 w 40481"/>
                  <a:gd name="connsiteY3" fmla="*/ 109537 h 109537"/>
                  <a:gd name="connsiteX4" fmla="*/ 30956 w 40481"/>
                  <a:gd name="connsiteY4" fmla="*/ 90487 h 109537"/>
                  <a:gd name="connsiteX5" fmla="*/ 40481 w 40481"/>
                  <a:gd name="connsiteY5" fmla="*/ 52387 h 109537"/>
                  <a:gd name="connsiteX6" fmla="*/ 14288 w 40481"/>
                  <a:gd name="connsiteY6" fmla="*/ 0 h 109537"/>
                  <a:gd name="connsiteX0" fmla="*/ 14288 w 50006"/>
                  <a:gd name="connsiteY0" fmla="*/ 0 h 109537"/>
                  <a:gd name="connsiteX1" fmla="*/ 4763 w 50006"/>
                  <a:gd name="connsiteY1" fmla="*/ 57150 h 109537"/>
                  <a:gd name="connsiteX2" fmla="*/ 0 w 50006"/>
                  <a:gd name="connsiteY2" fmla="*/ 95250 h 109537"/>
                  <a:gd name="connsiteX3" fmla="*/ 9525 w 50006"/>
                  <a:gd name="connsiteY3" fmla="*/ 109537 h 109537"/>
                  <a:gd name="connsiteX4" fmla="*/ 30956 w 50006"/>
                  <a:gd name="connsiteY4" fmla="*/ 90487 h 109537"/>
                  <a:gd name="connsiteX5" fmla="*/ 50006 w 50006"/>
                  <a:gd name="connsiteY5" fmla="*/ 33337 h 109537"/>
                  <a:gd name="connsiteX6" fmla="*/ 14288 w 50006"/>
                  <a:gd name="connsiteY6" fmla="*/ 0 h 109537"/>
                  <a:gd name="connsiteX0" fmla="*/ 14288 w 50006"/>
                  <a:gd name="connsiteY0" fmla="*/ 0 h 109537"/>
                  <a:gd name="connsiteX1" fmla="*/ 4763 w 50006"/>
                  <a:gd name="connsiteY1" fmla="*/ 57150 h 109537"/>
                  <a:gd name="connsiteX2" fmla="*/ 0 w 50006"/>
                  <a:gd name="connsiteY2" fmla="*/ 95250 h 109537"/>
                  <a:gd name="connsiteX3" fmla="*/ 9525 w 50006"/>
                  <a:gd name="connsiteY3" fmla="*/ 109537 h 109537"/>
                  <a:gd name="connsiteX4" fmla="*/ 30956 w 50006"/>
                  <a:gd name="connsiteY4" fmla="*/ 90487 h 109537"/>
                  <a:gd name="connsiteX5" fmla="*/ 50006 w 50006"/>
                  <a:gd name="connsiteY5" fmla="*/ 33337 h 109537"/>
                  <a:gd name="connsiteX6" fmla="*/ 26193 w 50006"/>
                  <a:gd name="connsiteY6" fmla="*/ 11906 h 109537"/>
                  <a:gd name="connsiteX7" fmla="*/ 14288 w 50006"/>
                  <a:gd name="connsiteY7" fmla="*/ 0 h 10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6" h="109537">
                    <a:moveTo>
                      <a:pt x="14288" y="0"/>
                    </a:moveTo>
                    <a:lnTo>
                      <a:pt x="4763" y="57150"/>
                    </a:lnTo>
                    <a:lnTo>
                      <a:pt x="0" y="95250"/>
                    </a:lnTo>
                    <a:lnTo>
                      <a:pt x="9525" y="109537"/>
                    </a:lnTo>
                    <a:lnTo>
                      <a:pt x="30956" y="90487"/>
                    </a:lnTo>
                    <a:lnTo>
                      <a:pt x="50006" y="33337"/>
                    </a:lnTo>
                    <a:lnTo>
                      <a:pt x="26193" y="11906"/>
                    </a:lnTo>
                    <a:lnTo>
                      <a:pt x="14288" y="0"/>
                    </a:lnTo>
                    <a:close/>
                  </a:path>
                </a:pathLst>
              </a:custGeom>
              <a:grp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sp>
          <p:nvSpPr>
            <p:cNvPr id="3111" name="Freeform 3110"/>
            <p:cNvSpPr>
              <a:spLocks noChangeAspect="1"/>
            </p:cNvSpPr>
            <p:nvPr/>
          </p:nvSpPr>
          <p:spPr>
            <a:xfrm>
              <a:off x="6567375" y="2616563"/>
              <a:ext cx="676766" cy="760539"/>
            </a:xfrm>
            <a:custGeom>
              <a:avLst/>
              <a:gdLst>
                <a:gd name="connsiteX0" fmla="*/ 0 w 652463"/>
                <a:gd name="connsiteY0" fmla="*/ 202406 h 735806"/>
                <a:gd name="connsiteX1" fmla="*/ 114300 w 652463"/>
                <a:gd name="connsiteY1" fmla="*/ 683419 h 735806"/>
                <a:gd name="connsiteX2" fmla="*/ 176213 w 652463"/>
                <a:gd name="connsiteY2" fmla="*/ 711994 h 735806"/>
                <a:gd name="connsiteX3" fmla="*/ 228600 w 652463"/>
                <a:gd name="connsiteY3" fmla="*/ 711994 h 735806"/>
                <a:gd name="connsiteX4" fmla="*/ 340519 w 652463"/>
                <a:gd name="connsiteY4" fmla="*/ 700087 h 735806"/>
                <a:gd name="connsiteX5" fmla="*/ 383382 w 652463"/>
                <a:gd name="connsiteY5" fmla="*/ 681037 h 735806"/>
                <a:gd name="connsiteX6" fmla="*/ 397669 w 652463"/>
                <a:gd name="connsiteY6" fmla="*/ 702469 h 735806"/>
                <a:gd name="connsiteX7" fmla="*/ 419100 w 652463"/>
                <a:gd name="connsiteY7" fmla="*/ 704850 h 735806"/>
                <a:gd name="connsiteX8" fmla="*/ 435769 w 652463"/>
                <a:gd name="connsiteY8" fmla="*/ 731044 h 735806"/>
                <a:gd name="connsiteX9" fmla="*/ 454819 w 652463"/>
                <a:gd name="connsiteY9" fmla="*/ 735806 h 735806"/>
                <a:gd name="connsiteX10" fmla="*/ 509588 w 652463"/>
                <a:gd name="connsiteY10" fmla="*/ 669131 h 735806"/>
                <a:gd name="connsiteX11" fmla="*/ 495300 w 652463"/>
                <a:gd name="connsiteY11" fmla="*/ 650081 h 735806"/>
                <a:gd name="connsiteX12" fmla="*/ 502444 w 652463"/>
                <a:gd name="connsiteY12" fmla="*/ 611981 h 735806"/>
                <a:gd name="connsiteX13" fmla="*/ 535782 w 652463"/>
                <a:gd name="connsiteY13" fmla="*/ 600075 h 735806"/>
                <a:gd name="connsiteX14" fmla="*/ 542925 w 652463"/>
                <a:gd name="connsiteY14" fmla="*/ 623887 h 735806"/>
                <a:gd name="connsiteX15" fmla="*/ 564357 w 652463"/>
                <a:gd name="connsiteY15" fmla="*/ 597694 h 735806"/>
                <a:gd name="connsiteX16" fmla="*/ 552450 w 652463"/>
                <a:gd name="connsiteY16" fmla="*/ 566737 h 735806"/>
                <a:gd name="connsiteX17" fmla="*/ 538163 w 652463"/>
                <a:gd name="connsiteY17" fmla="*/ 545306 h 735806"/>
                <a:gd name="connsiteX18" fmla="*/ 564357 w 652463"/>
                <a:gd name="connsiteY18" fmla="*/ 526256 h 735806"/>
                <a:gd name="connsiteX19" fmla="*/ 621507 w 652463"/>
                <a:gd name="connsiteY19" fmla="*/ 464344 h 735806"/>
                <a:gd name="connsiteX20" fmla="*/ 652463 w 652463"/>
                <a:gd name="connsiteY20" fmla="*/ 404812 h 735806"/>
                <a:gd name="connsiteX21" fmla="*/ 650082 w 652463"/>
                <a:gd name="connsiteY21" fmla="*/ 228600 h 735806"/>
                <a:gd name="connsiteX22" fmla="*/ 581025 w 652463"/>
                <a:gd name="connsiteY22" fmla="*/ 0 h 735806"/>
                <a:gd name="connsiteX23" fmla="*/ 385763 w 652463"/>
                <a:gd name="connsiteY23" fmla="*/ 159544 h 735806"/>
                <a:gd name="connsiteX24" fmla="*/ 330994 w 652463"/>
                <a:gd name="connsiteY24" fmla="*/ 178594 h 735806"/>
                <a:gd name="connsiteX25" fmla="*/ 304800 w 652463"/>
                <a:gd name="connsiteY25" fmla="*/ 197644 h 735806"/>
                <a:gd name="connsiteX26" fmla="*/ 278607 w 652463"/>
                <a:gd name="connsiteY26" fmla="*/ 169069 h 735806"/>
                <a:gd name="connsiteX27" fmla="*/ 245269 w 652463"/>
                <a:gd name="connsiteY27" fmla="*/ 176212 h 735806"/>
                <a:gd name="connsiteX28" fmla="*/ 192882 w 652463"/>
                <a:gd name="connsiteY28" fmla="*/ 152400 h 735806"/>
                <a:gd name="connsiteX29" fmla="*/ 0 w 652463"/>
                <a:gd name="connsiteY29" fmla="*/ 202406 h 735806"/>
                <a:gd name="connsiteX0" fmla="*/ 0 w 652463"/>
                <a:gd name="connsiteY0" fmla="*/ 202406 h 735806"/>
                <a:gd name="connsiteX1" fmla="*/ 114300 w 652463"/>
                <a:gd name="connsiteY1" fmla="*/ 683419 h 735806"/>
                <a:gd name="connsiteX2" fmla="*/ 176213 w 652463"/>
                <a:gd name="connsiteY2" fmla="*/ 711994 h 735806"/>
                <a:gd name="connsiteX3" fmla="*/ 228600 w 652463"/>
                <a:gd name="connsiteY3" fmla="*/ 711994 h 735806"/>
                <a:gd name="connsiteX4" fmla="*/ 340519 w 652463"/>
                <a:gd name="connsiteY4" fmla="*/ 700087 h 735806"/>
                <a:gd name="connsiteX5" fmla="*/ 383382 w 652463"/>
                <a:gd name="connsiteY5" fmla="*/ 681037 h 735806"/>
                <a:gd name="connsiteX6" fmla="*/ 397669 w 652463"/>
                <a:gd name="connsiteY6" fmla="*/ 702469 h 735806"/>
                <a:gd name="connsiteX7" fmla="*/ 419100 w 652463"/>
                <a:gd name="connsiteY7" fmla="*/ 704850 h 735806"/>
                <a:gd name="connsiteX8" fmla="*/ 435769 w 652463"/>
                <a:gd name="connsiteY8" fmla="*/ 731044 h 735806"/>
                <a:gd name="connsiteX9" fmla="*/ 454819 w 652463"/>
                <a:gd name="connsiteY9" fmla="*/ 735806 h 735806"/>
                <a:gd name="connsiteX10" fmla="*/ 509588 w 652463"/>
                <a:gd name="connsiteY10" fmla="*/ 669131 h 735806"/>
                <a:gd name="connsiteX11" fmla="*/ 495300 w 652463"/>
                <a:gd name="connsiteY11" fmla="*/ 650081 h 735806"/>
                <a:gd name="connsiteX12" fmla="*/ 502444 w 652463"/>
                <a:gd name="connsiteY12" fmla="*/ 611981 h 735806"/>
                <a:gd name="connsiteX13" fmla="*/ 535782 w 652463"/>
                <a:gd name="connsiteY13" fmla="*/ 600075 h 735806"/>
                <a:gd name="connsiteX14" fmla="*/ 542925 w 652463"/>
                <a:gd name="connsiteY14" fmla="*/ 623887 h 735806"/>
                <a:gd name="connsiteX15" fmla="*/ 564357 w 652463"/>
                <a:gd name="connsiteY15" fmla="*/ 597694 h 735806"/>
                <a:gd name="connsiteX16" fmla="*/ 552450 w 652463"/>
                <a:gd name="connsiteY16" fmla="*/ 566737 h 735806"/>
                <a:gd name="connsiteX17" fmla="*/ 538163 w 652463"/>
                <a:gd name="connsiteY17" fmla="*/ 545306 h 735806"/>
                <a:gd name="connsiteX18" fmla="*/ 564357 w 652463"/>
                <a:gd name="connsiteY18" fmla="*/ 526256 h 735806"/>
                <a:gd name="connsiteX19" fmla="*/ 628633 w 652463"/>
                <a:gd name="connsiteY19" fmla="*/ 492950 h 735806"/>
                <a:gd name="connsiteX20" fmla="*/ 652463 w 652463"/>
                <a:gd name="connsiteY20" fmla="*/ 404812 h 735806"/>
                <a:gd name="connsiteX21" fmla="*/ 650082 w 652463"/>
                <a:gd name="connsiteY21" fmla="*/ 228600 h 735806"/>
                <a:gd name="connsiteX22" fmla="*/ 581025 w 652463"/>
                <a:gd name="connsiteY22" fmla="*/ 0 h 735806"/>
                <a:gd name="connsiteX23" fmla="*/ 385763 w 652463"/>
                <a:gd name="connsiteY23" fmla="*/ 159544 h 735806"/>
                <a:gd name="connsiteX24" fmla="*/ 330994 w 652463"/>
                <a:gd name="connsiteY24" fmla="*/ 178594 h 735806"/>
                <a:gd name="connsiteX25" fmla="*/ 304800 w 652463"/>
                <a:gd name="connsiteY25" fmla="*/ 197644 h 735806"/>
                <a:gd name="connsiteX26" fmla="*/ 278607 w 652463"/>
                <a:gd name="connsiteY26" fmla="*/ 169069 h 735806"/>
                <a:gd name="connsiteX27" fmla="*/ 245269 w 652463"/>
                <a:gd name="connsiteY27" fmla="*/ 176212 h 735806"/>
                <a:gd name="connsiteX28" fmla="*/ 192882 w 652463"/>
                <a:gd name="connsiteY28" fmla="*/ 152400 h 735806"/>
                <a:gd name="connsiteX29" fmla="*/ 0 w 652463"/>
                <a:gd name="connsiteY29" fmla="*/ 202406 h 735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52463" h="735806">
                  <a:moveTo>
                    <a:pt x="0" y="202406"/>
                  </a:moveTo>
                  <a:lnTo>
                    <a:pt x="114300" y="683419"/>
                  </a:lnTo>
                  <a:lnTo>
                    <a:pt x="176213" y="711994"/>
                  </a:lnTo>
                  <a:lnTo>
                    <a:pt x="228600" y="711994"/>
                  </a:lnTo>
                  <a:lnTo>
                    <a:pt x="340519" y="700087"/>
                  </a:lnTo>
                  <a:lnTo>
                    <a:pt x="383382" y="681037"/>
                  </a:lnTo>
                  <a:lnTo>
                    <a:pt x="397669" y="702469"/>
                  </a:lnTo>
                  <a:lnTo>
                    <a:pt x="419100" y="704850"/>
                  </a:lnTo>
                  <a:lnTo>
                    <a:pt x="435769" y="731044"/>
                  </a:lnTo>
                  <a:lnTo>
                    <a:pt x="454819" y="735806"/>
                  </a:lnTo>
                  <a:lnTo>
                    <a:pt x="509588" y="669131"/>
                  </a:lnTo>
                  <a:lnTo>
                    <a:pt x="495300" y="650081"/>
                  </a:lnTo>
                  <a:lnTo>
                    <a:pt x="502444" y="611981"/>
                  </a:lnTo>
                  <a:lnTo>
                    <a:pt x="535782" y="600075"/>
                  </a:lnTo>
                  <a:lnTo>
                    <a:pt x="542925" y="623887"/>
                  </a:lnTo>
                  <a:lnTo>
                    <a:pt x="564357" y="597694"/>
                  </a:lnTo>
                  <a:lnTo>
                    <a:pt x="552450" y="566737"/>
                  </a:lnTo>
                  <a:lnTo>
                    <a:pt x="538163" y="545306"/>
                  </a:lnTo>
                  <a:lnTo>
                    <a:pt x="564357" y="526256"/>
                  </a:lnTo>
                  <a:lnTo>
                    <a:pt x="628633" y="492950"/>
                  </a:lnTo>
                  <a:cubicBezTo>
                    <a:pt x="638952" y="473106"/>
                    <a:pt x="642144" y="424656"/>
                    <a:pt x="652463" y="404812"/>
                  </a:cubicBezTo>
                  <a:cubicBezTo>
                    <a:pt x="651669" y="346075"/>
                    <a:pt x="650876" y="287337"/>
                    <a:pt x="650082" y="228600"/>
                  </a:cubicBezTo>
                  <a:lnTo>
                    <a:pt x="581025" y="0"/>
                  </a:lnTo>
                  <a:lnTo>
                    <a:pt x="385763" y="159544"/>
                  </a:lnTo>
                  <a:lnTo>
                    <a:pt x="330994" y="178594"/>
                  </a:lnTo>
                  <a:lnTo>
                    <a:pt x="304800" y="197644"/>
                  </a:lnTo>
                  <a:lnTo>
                    <a:pt x="278607" y="169069"/>
                  </a:lnTo>
                  <a:lnTo>
                    <a:pt x="245269" y="176212"/>
                  </a:lnTo>
                  <a:lnTo>
                    <a:pt x="192882" y="152400"/>
                  </a:lnTo>
                  <a:lnTo>
                    <a:pt x="0" y="202406"/>
                  </a:lnTo>
                  <a:close/>
                </a:path>
              </a:pathLst>
            </a:custGeom>
            <a:solidFill>
              <a:srgbClr val="0070C0"/>
            </a:solidFill>
            <a:ln w="12700">
              <a:solidFill>
                <a:schemeClr val="accent1"/>
              </a:solidFill>
            </a:ln>
          </p:spPr>
          <p:style>
            <a:lnRef idx="2">
              <a:schemeClr val="accent1"/>
            </a:lnRef>
            <a:fillRef idx="1">
              <a:schemeClr val="lt1"/>
            </a:fillRef>
            <a:effectRef idx="0">
              <a:schemeClr val="accent1"/>
            </a:effectRef>
            <a:fontRef idx="minor">
              <a:schemeClr val="dk1"/>
            </a:fontRef>
          </p:style>
          <p:txBody>
            <a:bodyPr/>
            <a:lstStyle/>
            <a:p>
              <a:pPr>
                <a:buClr>
                  <a:srgbClr val="000000"/>
                </a:buClr>
                <a:buSzPct val="100000"/>
                <a:buFont typeface="Times New Roman" pitchFamily="16" charset="0"/>
                <a:buNone/>
                <a:defRPr/>
              </a:pPr>
              <a:endParaRPr lang="en-GB" sz="1350" dirty="0">
                <a:solidFill>
                  <a:schemeClr val="bg1"/>
                </a:solidFill>
                <a:ea typeface="ＭＳ Ｐゴシック" charset="-128"/>
              </a:endParaRPr>
            </a:p>
          </p:txBody>
        </p:sp>
      </p:grpSp>
      <p:graphicFrame>
        <p:nvGraphicFramePr>
          <p:cNvPr id="88" name="Table 87"/>
          <p:cNvGraphicFramePr>
            <a:graphicFrameLocks noGrp="1"/>
          </p:cNvGraphicFramePr>
          <p:nvPr>
            <p:extLst/>
          </p:nvPr>
        </p:nvGraphicFramePr>
        <p:xfrm>
          <a:off x="5237965" y="2627306"/>
          <a:ext cx="2690846" cy="2200275"/>
        </p:xfrm>
        <a:graphic>
          <a:graphicData uri="http://schemas.openxmlformats.org/drawingml/2006/table">
            <a:tbl>
              <a:tblPr firstRow="1" bandRow="1">
                <a:tableStyleId>{5C22544A-7EE6-4342-B048-85BDC9FD1C3A}</a:tableStyleId>
              </a:tblPr>
              <a:tblGrid>
                <a:gridCol w="1824572">
                  <a:extLst>
                    <a:ext uri="{9D8B030D-6E8A-4147-A177-3AD203B41FA5}">
                      <a16:colId xmlns:a16="http://schemas.microsoft.com/office/drawing/2014/main" val="20000"/>
                    </a:ext>
                  </a:extLst>
                </a:gridCol>
                <a:gridCol w="866274">
                  <a:extLst>
                    <a:ext uri="{9D8B030D-6E8A-4147-A177-3AD203B41FA5}">
                      <a16:colId xmlns:a16="http://schemas.microsoft.com/office/drawing/2014/main" val="20001"/>
                    </a:ext>
                  </a:extLst>
                </a:gridCol>
              </a:tblGrid>
              <a:tr h="251460">
                <a:tc gridSpan="2">
                  <a:txBody>
                    <a:bodyPr/>
                    <a:lstStyle/>
                    <a:p>
                      <a:pPr algn="ctr"/>
                      <a:r>
                        <a:rPr lang="en-US" sz="1200" dirty="0">
                          <a:solidFill>
                            <a:schemeClr val="bg1"/>
                          </a:solidFill>
                        </a:rPr>
                        <a:t>Landmark at</a:t>
                      </a:r>
                      <a:r>
                        <a:rPr lang="en-US" sz="1200" baseline="0" dirty="0">
                          <a:solidFill>
                            <a:schemeClr val="bg1"/>
                          </a:solidFill>
                        </a:rPr>
                        <a:t> a glance</a:t>
                      </a:r>
                      <a:endParaRPr lang="en-US" sz="1200" dirty="0">
                        <a:solidFill>
                          <a:schemeClr val="bg1"/>
                        </a:solidFill>
                      </a:endParaRPr>
                    </a:p>
                  </a:txBody>
                  <a:tcPr marL="68580" marR="68580" marT="34290" marB="34290">
                    <a:solidFill>
                      <a:schemeClr val="bg2">
                        <a:lumMod val="50000"/>
                      </a:schemeClr>
                    </a:solidFill>
                  </a:tcPr>
                </a:tc>
                <a:tc hMerge="1">
                  <a:txBody>
                    <a:bodyPr/>
                    <a:lstStyle/>
                    <a:p>
                      <a:endParaRPr lang="en-US" dirty="0">
                        <a:solidFill>
                          <a:schemeClr val="bg1"/>
                        </a:solidFill>
                      </a:endParaRPr>
                    </a:p>
                  </a:txBody>
                  <a:tcPr>
                    <a:solidFill>
                      <a:schemeClr val="tx2">
                        <a:lumMod val="50000"/>
                      </a:schemeClr>
                    </a:solidFill>
                  </a:tcPr>
                </a:tc>
                <a:extLst>
                  <a:ext uri="{0D108BD9-81ED-4DB2-BD59-A6C34878D82A}">
                    <a16:rowId xmlns:a16="http://schemas.microsoft.com/office/drawing/2014/main" val="10000"/>
                  </a:ext>
                </a:extLst>
              </a:tr>
              <a:tr h="228600">
                <a:tc>
                  <a:txBody>
                    <a:bodyPr/>
                    <a:lstStyle/>
                    <a:p>
                      <a:pPr algn="ctr"/>
                      <a:r>
                        <a:rPr lang="en-US" sz="1100" dirty="0"/>
                        <a:t>Patients under management</a:t>
                      </a:r>
                    </a:p>
                  </a:txBody>
                  <a:tcPr marL="68580" marR="68580" marT="34290" marB="34290" anchor="ctr"/>
                </a:tc>
                <a:tc>
                  <a:txBody>
                    <a:bodyPr/>
                    <a:lstStyle/>
                    <a:p>
                      <a:pPr algn="ctr"/>
                      <a:r>
                        <a:rPr lang="en-US" sz="1100" dirty="0"/>
                        <a:t>77,000</a:t>
                      </a:r>
                    </a:p>
                  </a:txBody>
                  <a:tcPr marL="68580" marR="68580" marT="34290" marB="34290" anchor="ctr"/>
                </a:tc>
                <a:extLst>
                  <a:ext uri="{0D108BD9-81ED-4DB2-BD59-A6C34878D82A}">
                    <a16:rowId xmlns:a16="http://schemas.microsoft.com/office/drawing/2014/main" val="10001"/>
                  </a:ext>
                </a:extLst>
              </a:tr>
              <a:tr h="228600">
                <a:tc>
                  <a:txBody>
                    <a:bodyPr/>
                    <a:lstStyle/>
                    <a:p>
                      <a:pPr algn="ctr"/>
                      <a:r>
                        <a:rPr lang="en-US" sz="1100" dirty="0"/>
                        <a:t>Engaged patients</a:t>
                      </a:r>
                    </a:p>
                  </a:txBody>
                  <a:tcPr marL="68580" marR="68580" marT="34290" marB="34290" anchor="ctr"/>
                </a:tc>
                <a:tc>
                  <a:txBody>
                    <a:bodyPr/>
                    <a:lstStyle/>
                    <a:p>
                      <a:pPr algn="ctr"/>
                      <a:r>
                        <a:rPr lang="en-US" sz="1100" dirty="0"/>
                        <a:t>&gt; 18,000</a:t>
                      </a:r>
                    </a:p>
                  </a:txBody>
                  <a:tcPr marL="68580" marR="68580" marT="34290" marB="34290" anchor="ctr"/>
                </a:tc>
                <a:extLst>
                  <a:ext uri="{0D108BD9-81ED-4DB2-BD59-A6C34878D82A}">
                    <a16:rowId xmlns:a16="http://schemas.microsoft.com/office/drawing/2014/main" val="1819232700"/>
                  </a:ext>
                </a:extLst>
              </a:tr>
              <a:tr h="228600">
                <a:tc>
                  <a:txBody>
                    <a:bodyPr/>
                    <a:lstStyle/>
                    <a:p>
                      <a:pPr algn="ctr"/>
                      <a:r>
                        <a:rPr lang="en-US" sz="1100" dirty="0"/>
                        <a:t>First patient visit</a:t>
                      </a:r>
                    </a:p>
                  </a:txBody>
                  <a:tcPr marL="68580" marR="68580" marT="34290" marB="34290" anchor="ctr"/>
                </a:tc>
                <a:tc>
                  <a:txBody>
                    <a:bodyPr/>
                    <a:lstStyle/>
                    <a:p>
                      <a:pPr algn="ctr"/>
                      <a:r>
                        <a:rPr lang="en-US" sz="1100" dirty="0"/>
                        <a:t>Oct.</a:t>
                      </a:r>
                      <a:r>
                        <a:rPr lang="en-US" sz="1100" baseline="0" dirty="0"/>
                        <a:t> 2014</a:t>
                      </a:r>
                      <a:endParaRPr lang="en-US" sz="1100" dirty="0"/>
                    </a:p>
                  </a:txBody>
                  <a:tcPr marL="68580" marR="68580" marT="34290" marB="34290" anchor="ctr"/>
                </a:tc>
                <a:extLst>
                  <a:ext uri="{0D108BD9-81ED-4DB2-BD59-A6C34878D82A}">
                    <a16:rowId xmlns:a16="http://schemas.microsoft.com/office/drawing/2014/main" val="10002"/>
                  </a:ext>
                </a:extLst>
              </a:tr>
              <a:tr h="228600">
                <a:tc>
                  <a:txBody>
                    <a:bodyPr/>
                    <a:lstStyle/>
                    <a:p>
                      <a:pPr algn="ctr"/>
                      <a:r>
                        <a:rPr lang="en-US" sz="1100" dirty="0"/>
                        <a:t>House calls to date</a:t>
                      </a:r>
                    </a:p>
                  </a:txBody>
                  <a:tcPr marL="68580" marR="68580" marT="34290" marB="34290" anchor="ctr"/>
                </a:tc>
                <a:tc>
                  <a:txBody>
                    <a:bodyPr/>
                    <a:lstStyle/>
                    <a:p>
                      <a:pPr algn="ctr"/>
                      <a:r>
                        <a:rPr lang="en-US" sz="1100" dirty="0"/>
                        <a:t>&gt; 166,000</a:t>
                      </a:r>
                    </a:p>
                  </a:txBody>
                  <a:tcPr marL="68580" marR="68580" marT="34290" marB="34290" anchor="ctr"/>
                </a:tc>
                <a:extLst>
                  <a:ext uri="{0D108BD9-81ED-4DB2-BD59-A6C34878D82A}">
                    <a16:rowId xmlns:a16="http://schemas.microsoft.com/office/drawing/2014/main" val="10003"/>
                  </a:ext>
                </a:extLst>
              </a:tr>
              <a:tr h="228600">
                <a:tc>
                  <a:txBody>
                    <a:bodyPr/>
                    <a:lstStyle/>
                    <a:p>
                      <a:pPr algn="ctr"/>
                      <a:r>
                        <a:rPr lang="en-US" sz="1100" dirty="0"/>
                        <a:t>Urgent Visits (UV) to date</a:t>
                      </a:r>
                    </a:p>
                  </a:txBody>
                  <a:tcPr marL="68580" marR="68580" marT="34290" marB="34290" anchor="ctr"/>
                </a:tc>
                <a:tc>
                  <a:txBody>
                    <a:bodyPr/>
                    <a:lstStyle/>
                    <a:p>
                      <a:pPr algn="ctr"/>
                      <a:r>
                        <a:rPr lang="en-US" sz="1100" dirty="0"/>
                        <a:t>&gt; 40,000</a:t>
                      </a:r>
                    </a:p>
                  </a:txBody>
                  <a:tcPr marL="68580" marR="68580" marT="34290" marB="34290" anchor="ctr"/>
                </a:tc>
                <a:extLst>
                  <a:ext uri="{0D108BD9-81ED-4DB2-BD59-A6C34878D82A}">
                    <a16:rowId xmlns:a16="http://schemas.microsoft.com/office/drawing/2014/main" val="10005"/>
                  </a:ext>
                </a:extLst>
              </a:tr>
              <a:tr h="228600">
                <a:tc>
                  <a:txBody>
                    <a:bodyPr/>
                    <a:lstStyle/>
                    <a:p>
                      <a:pPr algn="ctr"/>
                      <a:r>
                        <a:rPr lang="en-US" sz="1100" dirty="0"/>
                        <a:t>Current visits per month</a:t>
                      </a:r>
                    </a:p>
                  </a:txBody>
                  <a:tcPr marL="68580" marR="68580" marT="34290" marB="34290" anchor="ctr"/>
                </a:tc>
                <a:tc>
                  <a:txBody>
                    <a:bodyPr/>
                    <a:lstStyle/>
                    <a:p>
                      <a:pPr algn="ctr"/>
                      <a:r>
                        <a:rPr lang="en-US" sz="1100" dirty="0"/>
                        <a:t>8,000 - 9,000</a:t>
                      </a:r>
                    </a:p>
                  </a:txBody>
                  <a:tcPr marL="68580" marR="68580" marT="34290" marB="34290" anchor="ctr"/>
                </a:tc>
                <a:extLst>
                  <a:ext uri="{0D108BD9-81ED-4DB2-BD59-A6C34878D82A}">
                    <a16:rowId xmlns:a16="http://schemas.microsoft.com/office/drawing/2014/main" val="10006"/>
                  </a:ext>
                </a:extLst>
              </a:tr>
              <a:tr h="228600">
                <a:tc>
                  <a:txBody>
                    <a:bodyPr/>
                    <a:lstStyle/>
                    <a:p>
                      <a:pPr algn="ctr"/>
                      <a:r>
                        <a:rPr lang="en-US" sz="1100" dirty="0"/>
                        <a:t>Engaged patients with &gt; 1 UV</a:t>
                      </a:r>
                    </a:p>
                  </a:txBody>
                  <a:tcPr marL="68580" marR="68580" marT="34290" marB="34290" anchor="ctr"/>
                </a:tc>
                <a:tc>
                  <a:txBody>
                    <a:bodyPr/>
                    <a:lstStyle/>
                    <a:p>
                      <a:pPr algn="ctr"/>
                      <a:r>
                        <a:rPr lang="en-US" sz="1100" dirty="0"/>
                        <a:t>&gt; 45%</a:t>
                      </a:r>
                    </a:p>
                  </a:txBody>
                  <a:tcPr marL="68580" marR="68580" marT="34290" marB="34290" anchor="ctr"/>
                </a:tc>
                <a:extLst>
                  <a:ext uri="{0D108BD9-81ED-4DB2-BD59-A6C34878D82A}">
                    <a16:rowId xmlns:a16="http://schemas.microsoft.com/office/drawing/2014/main" val="10007"/>
                  </a:ext>
                </a:extLst>
              </a:tr>
              <a:tr h="348615">
                <a:tc>
                  <a:txBody>
                    <a:bodyPr/>
                    <a:lstStyle/>
                    <a:p>
                      <a:pPr algn="ctr"/>
                      <a:r>
                        <a:rPr lang="en-US" sz="1100" dirty="0"/>
                        <a:t>Patient Satisfaction</a:t>
                      </a:r>
                    </a:p>
                    <a:p>
                      <a:pPr algn="ctr"/>
                      <a:r>
                        <a:rPr lang="en-US" sz="800" i="1" dirty="0"/>
                        <a:t>(Net Promoter Score)</a:t>
                      </a:r>
                    </a:p>
                  </a:txBody>
                  <a:tcPr marL="68580" marR="68580" marT="34290" marB="34290" anchor="ctr"/>
                </a:tc>
                <a:tc>
                  <a:txBody>
                    <a:bodyPr/>
                    <a:lstStyle/>
                    <a:p>
                      <a:pPr algn="ctr"/>
                      <a:r>
                        <a:rPr lang="en-US" sz="1100" dirty="0"/>
                        <a:t>91</a:t>
                      </a:r>
                    </a:p>
                  </a:txBody>
                  <a:tcPr marL="68580" marR="68580" marT="34290" marB="34290" anchor="ctr"/>
                </a:tc>
                <a:extLst>
                  <a:ext uri="{0D108BD9-81ED-4DB2-BD59-A6C34878D82A}">
                    <a16:rowId xmlns:a16="http://schemas.microsoft.com/office/drawing/2014/main" val="2944885851"/>
                  </a:ext>
                </a:extLst>
              </a:tr>
            </a:tbl>
          </a:graphicData>
        </a:graphic>
      </p:graphicFrame>
      <p:sp>
        <p:nvSpPr>
          <p:cNvPr id="92" name="Rectangular Callout 91"/>
          <p:cNvSpPr/>
          <p:nvPr/>
        </p:nvSpPr>
        <p:spPr>
          <a:xfrm>
            <a:off x="1974143" y="657588"/>
            <a:ext cx="1132255" cy="658208"/>
          </a:xfrm>
          <a:prstGeom prst="wedgeRectCallout">
            <a:avLst>
              <a:gd name="adj1" fmla="val -72859"/>
              <a:gd name="adj2" fmla="val 20341"/>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Seattle, WA</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11/’15</a:t>
            </a:r>
          </a:p>
          <a:p>
            <a:pPr algn="ctr">
              <a:lnSpc>
                <a:spcPct val="90000"/>
              </a:lnSpc>
              <a:spcBef>
                <a:spcPts val="675"/>
              </a:spcBef>
              <a:buClr>
                <a:schemeClr val="bg2"/>
              </a:buClr>
            </a:pPr>
            <a:r>
              <a:rPr lang="en-US" sz="900" dirty="0">
                <a:solidFill>
                  <a:schemeClr val="tx1"/>
                </a:solidFill>
                <a:latin typeface="Arial"/>
                <a:cs typeface="Arial"/>
                <a:sym typeface="Arial"/>
              </a:rPr>
              <a:t>Spokane, WA  Launched 1/’17</a:t>
            </a:r>
          </a:p>
        </p:txBody>
      </p:sp>
      <p:sp>
        <p:nvSpPr>
          <p:cNvPr id="93" name="Rectangular Callout 92"/>
          <p:cNvSpPr/>
          <p:nvPr/>
        </p:nvSpPr>
        <p:spPr>
          <a:xfrm>
            <a:off x="1943093" y="1411960"/>
            <a:ext cx="1132255" cy="456236"/>
          </a:xfrm>
          <a:prstGeom prst="wedgeRectCallout">
            <a:avLst>
              <a:gd name="adj1" fmla="val -75517"/>
              <a:gd name="adj2" fmla="val -56608"/>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Portland, OR</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5/’15</a:t>
            </a:r>
          </a:p>
        </p:txBody>
      </p:sp>
      <p:sp>
        <p:nvSpPr>
          <p:cNvPr id="94" name="Rectangular Callout 93"/>
          <p:cNvSpPr/>
          <p:nvPr/>
        </p:nvSpPr>
        <p:spPr>
          <a:xfrm>
            <a:off x="5209590" y="1589093"/>
            <a:ext cx="1107650" cy="456535"/>
          </a:xfrm>
          <a:prstGeom prst="wedgeRectCallout">
            <a:avLst>
              <a:gd name="adj1" fmla="val -65839"/>
              <a:gd name="adj2" fmla="val -43842"/>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New York, NY</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7/’16</a:t>
            </a:r>
          </a:p>
        </p:txBody>
      </p:sp>
      <p:sp>
        <p:nvSpPr>
          <p:cNvPr id="95" name="Rectangular Callout 94"/>
          <p:cNvSpPr/>
          <p:nvPr/>
        </p:nvSpPr>
        <p:spPr>
          <a:xfrm>
            <a:off x="5501973" y="622323"/>
            <a:ext cx="1132255" cy="363289"/>
          </a:xfrm>
          <a:prstGeom prst="wedgeRectCallout">
            <a:avLst>
              <a:gd name="adj1" fmla="val -95492"/>
              <a:gd name="adj2" fmla="val 166368"/>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Albany, NY</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1/’15</a:t>
            </a:r>
          </a:p>
        </p:txBody>
      </p:sp>
      <p:sp>
        <p:nvSpPr>
          <p:cNvPr id="99" name="Rectangle 3"/>
          <p:cNvSpPr txBox="1">
            <a:spLocks noChangeArrowheads="1"/>
          </p:cNvSpPr>
          <p:nvPr/>
        </p:nvSpPr>
        <p:spPr>
          <a:xfrm>
            <a:off x="1303077" y="4290601"/>
            <a:ext cx="3844090" cy="498598"/>
          </a:xfrm>
          <a:prstGeom prst="rect">
            <a:avLst/>
          </a:prstGeom>
        </p:spPr>
        <p:txBody>
          <a:bodyPr vert="horz" wrap="square" lIns="0" tIns="0" rIns="0" bIns="0" rtlCol="0">
            <a:spAutoFit/>
          </a:bodyPr>
          <a:lstStyle>
            <a:lvl1pPr marL="274320" indent="-274320" algn="l" defTabSz="914400" rtl="0" eaLnBrk="1" latinLnBrk="0" hangingPunct="1">
              <a:lnSpc>
                <a:spcPct val="90000"/>
              </a:lnSpc>
              <a:spcBef>
                <a:spcPts val="1800"/>
              </a:spcBef>
              <a:buClr>
                <a:schemeClr val="bg2"/>
              </a:buClr>
              <a:buFont typeface="Wingdings" pitchFamily="2" charset="2"/>
              <a:buChar char=""/>
              <a:defRPr sz="1600" kern="1200">
                <a:solidFill>
                  <a:schemeClr val="tx1"/>
                </a:solidFill>
                <a:latin typeface="Arial" pitchFamily="34" charset="0"/>
                <a:ea typeface="+mn-ea"/>
                <a:cs typeface="Arial" pitchFamily="34" charset="0"/>
              </a:defRPr>
            </a:lvl1pPr>
            <a:lvl2pPr marL="448056" indent="-182880" algn="l" defTabSz="914400" rtl="0" eaLnBrk="1" latinLnBrk="0" hangingPunct="1">
              <a:lnSpc>
                <a:spcPct val="90000"/>
              </a:lnSpc>
              <a:spcBef>
                <a:spcPts val="900"/>
              </a:spcBef>
              <a:buClr>
                <a:schemeClr val="bg2"/>
              </a:buClr>
              <a:buFont typeface="Arial" pitchFamily="34" charset="0"/>
              <a:buChar char="•"/>
              <a:defRPr sz="1600" kern="1200">
                <a:solidFill>
                  <a:schemeClr val="tx1"/>
                </a:solidFill>
                <a:latin typeface="Arial" pitchFamily="34" charset="0"/>
                <a:ea typeface="+mn-ea"/>
                <a:cs typeface="Arial" pitchFamily="34" charset="0"/>
              </a:defRPr>
            </a:lvl2pPr>
            <a:lvl3pPr marL="630936" indent="-182880" algn="l" defTabSz="914400" rtl="0" eaLnBrk="1" latinLnBrk="0" hangingPunct="1">
              <a:lnSpc>
                <a:spcPct val="90000"/>
              </a:lnSpc>
              <a:spcBef>
                <a:spcPts val="600"/>
              </a:spcBef>
              <a:buClr>
                <a:schemeClr val="bg2"/>
              </a:buClr>
              <a:buFont typeface="Arial" pitchFamily="34" charset="0"/>
              <a:buChar char="–"/>
              <a:defRPr sz="1600" kern="1200">
                <a:solidFill>
                  <a:schemeClr val="tx1"/>
                </a:solidFill>
                <a:latin typeface="Arial" pitchFamily="34" charset="0"/>
                <a:ea typeface="+mn-ea"/>
                <a:cs typeface="Arial" pitchFamily="34" charset="0"/>
              </a:defRPr>
            </a:lvl3pPr>
            <a:lvl4pPr marL="812800" indent="-182563" algn="l" defTabSz="914400" rtl="0" eaLnBrk="1" latinLnBrk="0" hangingPunct="1">
              <a:lnSpc>
                <a:spcPct val="90000"/>
              </a:lnSpc>
              <a:spcBef>
                <a:spcPts val="200"/>
              </a:spcBef>
              <a:buClr>
                <a:schemeClr val="bg2"/>
              </a:buClr>
              <a:buFont typeface="Arial" pitchFamily="34" charset="0"/>
              <a:buChar char="-"/>
              <a:defRPr sz="1600" kern="1200">
                <a:solidFill>
                  <a:schemeClr val="tx1"/>
                </a:solidFill>
                <a:latin typeface="Arial" pitchFamily="34" charset="0"/>
                <a:ea typeface="+mn-ea"/>
                <a:cs typeface="Arial" pitchFamily="34" charset="0"/>
              </a:defRPr>
            </a:lvl4pPr>
            <a:lvl5pPr marL="987552" indent="-182880" algn="l" defTabSz="914400" rtl="0" eaLnBrk="1" latinLnBrk="0" hangingPunct="1">
              <a:lnSpc>
                <a:spcPct val="90000"/>
              </a:lnSpc>
              <a:spcBef>
                <a:spcPts val="100"/>
              </a:spcBef>
              <a:buClr>
                <a:schemeClr val="bg2"/>
              </a:buClr>
              <a:buFont typeface="Arial" pitchFamily="34" charset="0"/>
              <a:buChar char="­"/>
              <a:defRPr sz="16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Clr>
                <a:srgbClr val="3E8A1C"/>
              </a:buClr>
              <a:buNone/>
            </a:pPr>
            <a:r>
              <a:rPr lang="en-US" sz="1200" i="1" dirty="0"/>
              <a:t>12 partners, across 21 markets and 13 states, with approximately 77,000 patients in Medicare Advantage, Medicaid, Duals, and Commercial/Exchange populations</a:t>
            </a:r>
            <a:endParaRPr lang="en-US" sz="1050" i="1" dirty="0"/>
          </a:p>
        </p:txBody>
      </p:sp>
      <p:sp>
        <p:nvSpPr>
          <p:cNvPr id="72" name="Rectangular Callout 71"/>
          <p:cNvSpPr/>
          <p:nvPr/>
        </p:nvSpPr>
        <p:spPr>
          <a:xfrm>
            <a:off x="6338922" y="1044964"/>
            <a:ext cx="1132255" cy="456236"/>
          </a:xfrm>
          <a:prstGeom prst="wedgeRectCallout">
            <a:avLst>
              <a:gd name="adj1" fmla="val -152386"/>
              <a:gd name="adj2" fmla="val 31204"/>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MA</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4/’17</a:t>
            </a:r>
          </a:p>
        </p:txBody>
      </p:sp>
      <p:sp>
        <p:nvSpPr>
          <p:cNvPr id="2" name="Title 1"/>
          <p:cNvSpPr>
            <a:spLocks noGrp="1"/>
          </p:cNvSpPr>
          <p:nvPr>
            <p:ph type="title"/>
          </p:nvPr>
        </p:nvSpPr>
        <p:spPr>
          <a:xfrm>
            <a:off x="1295150" y="156689"/>
            <a:ext cx="5915025" cy="453269"/>
          </a:xfrm>
        </p:spPr>
        <p:txBody>
          <a:bodyPr vert="horz" lIns="68580" tIns="34290" rIns="68580" bIns="34290" rtlCol="0" anchor="ctr">
            <a:normAutofit/>
          </a:bodyPr>
          <a:lstStyle/>
          <a:p>
            <a:r>
              <a:rPr lang="en-US" sz="2100" dirty="0"/>
              <a:t>	Landmark Today</a:t>
            </a:r>
          </a:p>
        </p:txBody>
      </p:sp>
      <p:sp>
        <p:nvSpPr>
          <p:cNvPr id="8" name="Slide Number Placeholder 7"/>
          <p:cNvSpPr>
            <a:spLocks noGrp="1"/>
          </p:cNvSpPr>
          <p:nvPr>
            <p:ph type="sldNum" sz="quarter" idx="12"/>
          </p:nvPr>
        </p:nvSpPr>
        <p:spPr/>
        <p:txBody>
          <a:bodyPr/>
          <a:lstStyle/>
          <a:p>
            <a:fld id="{2C51D6FC-D8DA-483C-95BD-BE62E0110A68}" type="slidenum">
              <a:rPr lang="en-US" smtClean="0"/>
              <a:t>40</a:t>
            </a:fld>
            <a:endParaRPr lang="en-US"/>
          </a:p>
        </p:txBody>
      </p:sp>
      <p:sp>
        <p:nvSpPr>
          <p:cNvPr id="74" name="Rectangular Callout 25"/>
          <p:cNvSpPr/>
          <p:nvPr/>
        </p:nvSpPr>
        <p:spPr>
          <a:xfrm>
            <a:off x="1575749" y="3316729"/>
            <a:ext cx="1132255" cy="456236"/>
          </a:xfrm>
          <a:prstGeom prst="wedgeRectCallout">
            <a:avLst>
              <a:gd name="adj1" fmla="val -40269"/>
              <a:gd name="adj2" fmla="val -206211"/>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rgbClr val="E7E6E6"/>
              </a:buClr>
              <a:defRPr/>
            </a:pPr>
            <a:r>
              <a:rPr lang="en-US" sz="900" dirty="0">
                <a:solidFill>
                  <a:prstClr val="black"/>
                </a:solidFill>
                <a:latin typeface="Arial"/>
                <a:cs typeface="Arial"/>
                <a:sym typeface="Arial"/>
              </a:rPr>
              <a:t>Inland Empire, CA</a:t>
            </a:r>
            <a:br>
              <a:rPr lang="en-US" sz="900" dirty="0">
                <a:solidFill>
                  <a:prstClr val="black"/>
                </a:solidFill>
                <a:latin typeface="Arial"/>
                <a:cs typeface="Arial"/>
                <a:sym typeface="Arial"/>
              </a:rPr>
            </a:br>
            <a:r>
              <a:rPr lang="en-US" sz="900" dirty="0">
                <a:solidFill>
                  <a:prstClr val="black"/>
                </a:solidFill>
                <a:latin typeface="Arial"/>
                <a:cs typeface="Arial"/>
                <a:sym typeface="Arial"/>
              </a:rPr>
              <a:t>Launched 2/</a:t>
            </a:r>
            <a:r>
              <a:rPr lang="en-US" sz="900" dirty="0">
                <a:solidFill>
                  <a:schemeClr val="tx1"/>
                </a:solidFill>
                <a:latin typeface="Arial"/>
                <a:cs typeface="Arial"/>
                <a:sym typeface="Arial"/>
              </a:rPr>
              <a:t>’</a:t>
            </a:r>
            <a:r>
              <a:rPr lang="en-US" sz="900" dirty="0">
                <a:solidFill>
                  <a:prstClr val="black"/>
                </a:solidFill>
                <a:latin typeface="Arial"/>
                <a:cs typeface="Arial"/>
                <a:sym typeface="Arial"/>
              </a:rPr>
              <a:t>16</a:t>
            </a:r>
          </a:p>
        </p:txBody>
      </p:sp>
      <p:sp>
        <p:nvSpPr>
          <p:cNvPr id="75" name="Rectangular Callout 90"/>
          <p:cNvSpPr/>
          <p:nvPr/>
        </p:nvSpPr>
        <p:spPr>
          <a:xfrm>
            <a:off x="1693212" y="1948594"/>
            <a:ext cx="1132255" cy="456236"/>
          </a:xfrm>
          <a:prstGeom prst="wedgeRectCallout">
            <a:avLst>
              <a:gd name="adj1" fmla="val -73949"/>
              <a:gd name="adj2" fmla="val -9092"/>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rgbClr val="E7E6E6"/>
              </a:buClr>
              <a:defRPr/>
            </a:pPr>
            <a:r>
              <a:rPr lang="en-US" sz="900" dirty="0">
                <a:solidFill>
                  <a:prstClr val="black"/>
                </a:solidFill>
                <a:latin typeface="Arial"/>
                <a:cs typeface="Arial"/>
                <a:sym typeface="Arial"/>
              </a:rPr>
              <a:t>San Mateo, CA</a:t>
            </a:r>
            <a:br>
              <a:rPr lang="en-US" sz="900" dirty="0">
                <a:solidFill>
                  <a:prstClr val="black"/>
                </a:solidFill>
                <a:latin typeface="Arial"/>
                <a:cs typeface="Arial"/>
                <a:sym typeface="Arial"/>
              </a:rPr>
            </a:br>
            <a:r>
              <a:rPr lang="en-US" sz="900" dirty="0">
                <a:solidFill>
                  <a:prstClr val="black"/>
                </a:solidFill>
                <a:latin typeface="Arial"/>
                <a:cs typeface="Arial"/>
                <a:sym typeface="Arial"/>
              </a:rPr>
              <a:t>Launched 11/</a:t>
            </a:r>
            <a:r>
              <a:rPr lang="en-US" sz="900" dirty="0">
                <a:solidFill>
                  <a:schemeClr val="tx1"/>
                </a:solidFill>
                <a:latin typeface="Arial"/>
                <a:cs typeface="Arial"/>
                <a:sym typeface="Arial"/>
              </a:rPr>
              <a:t>’</a:t>
            </a:r>
            <a:r>
              <a:rPr lang="en-US" sz="900" dirty="0">
                <a:solidFill>
                  <a:prstClr val="black"/>
                </a:solidFill>
                <a:latin typeface="Arial"/>
                <a:cs typeface="Arial"/>
                <a:sym typeface="Arial"/>
              </a:rPr>
              <a:t>16</a:t>
            </a:r>
          </a:p>
        </p:txBody>
      </p:sp>
      <p:sp>
        <p:nvSpPr>
          <p:cNvPr id="76" name="Rectangular Callout 25"/>
          <p:cNvSpPr/>
          <p:nvPr/>
        </p:nvSpPr>
        <p:spPr>
          <a:xfrm>
            <a:off x="2155266" y="2527339"/>
            <a:ext cx="1132255" cy="733754"/>
          </a:xfrm>
          <a:prstGeom prst="wedgeRectCallout">
            <a:avLst>
              <a:gd name="adj1" fmla="val -104428"/>
              <a:gd name="adj2" fmla="val -71706"/>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defTabSz="685800">
              <a:lnSpc>
                <a:spcPct val="90000"/>
              </a:lnSpc>
              <a:spcBef>
                <a:spcPts val="675"/>
              </a:spcBef>
              <a:buClr>
                <a:srgbClr val="E7E6E6"/>
              </a:buClr>
              <a:defRPr/>
            </a:pPr>
            <a:r>
              <a:rPr lang="en-US" sz="900" dirty="0">
                <a:solidFill>
                  <a:prstClr val="black"/>
                </a:solidFill>
                <a:latin typeface="Arial"/>
                <a:cs typeface="Arial"/>
                <a:sym typeface="Arial"/>
              </a:rPr>
              <a:t>Sacramento, CA</a:t>
            </a:r>
            <a:br>
              <a:rPr lang="en-US" sz="900" dirty="0">
                <a:solidFill>
                  <a:prstClr val="black"/>
                </a:solidFill>
                <a:latin typeface="Arial"/>
                <a:cs typeface="Arial"/>
                <a:sym typeface="Arial"/>
              </a:rPr>
            </a:br>
            <a:r>
              <a:rPr lang="en-US" sz="900" dirty="0">
                <a:solidFill>
                  <a:prstClr val="black"/>
                </a:solidFill>
                <a:latin typeface="Arial"/>
                <a:cs typeface="Arial"/>
                <a:sym typeface="Arial"/>
              </a:rPr>
              <a:t>San Francisco, CA</a:t>
            </a:r>
            <a:br>
              <a:rPr lang="en-US" sz="900" dirty="0">
                <a:solidFill>
                  <a:prstClr val="black"/>
                </a:solidFill>
                <a:latin typeface="Arial"/>
                <a:cs typeface="Arial"/>
                <a:sym typeface="Arial"/>
              </a:rPr>
            </a:br>
            <a:r>
              <a:rPr lang="en-US" sz="900" dirty="0">
                <a:solidFill>
                  <a:schemeClr val="tx1"/>
                </a:solidFill>
                <a:latin typeface="Arial"/>
                <a:cs typeface="Arial"/>
                <a:sym typeface="Arial"/>
              </a:rPr>
              <a:t>Los Angeles, CA</a:t>
            </a:r>
            <a:br>
              <a:rPr lang="en-US" sz="900" dirty="0">
                <a:solidFill>
                  <a:prstClr val="black"/>
                </a:solidFill>
                <a:latin typeface="Arial"/>
                <a:cs typeface="Arial"/>
                <a:sym typeface="Arial"/>
              </a:rPr>
            </a:br>
            <a:r>
              <a:rPr lang="en-US" sz="900" dirty="0">
                <a:solidFill>
                  <a:prstClr val="black"/>
                </a:solidFill>
                <a:latin typeface="Arial"/>
                <a:cs typeface="Arial"/>
                <a:sym typeface="Arial"/>
              </a:rPr>
              <a:t>San Diego, CA</a:t>
            </a:r>
            <a:br>
              <a:rPr lang="en-US" sz="900" dirty="0">
                <a:solidFill>
                  <a:prstClr val="black"/>
                </a:solidFill>
                <a:latin typeface="Arial"/>
                <a:cs typeface="Arial"/>
                <a:sym typeface="Arial"/>
              </a:rPr>
            </a:br>
            <a:r>
              <a:rPr lang="en-US" sz="900" dirty="0">
                <a:solidFill>
                  <a:prstClr val="black"/>
                </a:solidFill>
                <a:latin typeface="Arial"/>
                <a:cs typeface="Arial"/>
                <a:sym typeface="Arial"/>
              </a:rPr>
              <a:t>Launching Q2 ’18</a:t>
            </a:r>
          </a:p>
        </p:txBody>
      </p:sp>
      <p:sp>
        <p:nvSpPr>
          <p:cNvPr id="77" name="Rectangular Callout 70">
            <a:extLst>
              <a:ext uri="{FF2B5EF4-FFF2-40B4-BE49-F238E27FC236}">
                <a16:creationId xmlns:a16="http://schemas.microsoft.com/office/drawing/2014/main" id="{4DDE9220-744F-4FF1-9249-520AC6049019}"/>
              </a:ext>
            </a:extLst>
          </p:cNvPr>
          <p:cNvSpPr/>
          <p:nvPr/>
        </p:nvSpPr>
        <p:spPr>
          <a:xfrm>
            <a:off x="6433944" y="1640078"/>
            <a:ext cx="1177244" cy="828983"/>
          </a:xfrm>
          <a:prstGeom prst="wedgeRectCallout">
            <a:avLst>
              <a:gd name="adj1" fmla="val -188288"/>
              <a:gd name="adj2" fmla="val 28968"/>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t">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Winston-Salem, NC Raleigh-Durham, NC</a:t>
            </a:r>
            <a:br>
              <a:rPr lang="en-US" sz="900" dirty="0">
                <a:solidFill>
                  <a:schemeClr val="tx1"/>
                </a:solidFill>
                <a:latin typeface="Arial"/>
                <a:cs typeface="Arial"/>
                <a:sym typeface="Arial"/>
              </a:rPr>
            </a:br>
            <a:r>
              <a:rPr lang="en-US" sz="900" dirty="0">
                <a:solidFill>
                  <a:schemeClr val="tx1"/>
                </a:solidFill>
                <a:latin typeface="Arial"/>
                <a:cs typeface="Arial"/>
                <a:sym typeface="Arial"/>
              </a:rPr>
              <a:t>Charlotte, NC</a:t>
            </a:r>
            <a:br>
              <a:rPr lang="en-US" sz="900" dirty="0">
                <a:solidFill>
                  <a:schemeClr val="tx1"/>
                </a:solidFill>
                <a:latin typeface="Arial"/>
                <a:cs typeface="Arial"/>
                <a:sym typeface="Arial"/>
              </a:rPr>
            </a:br>
            <a:r>
              <a:rPr lang="en-US" sz="900" dirty="0">
                <a:solidFill>
                  <a:schemeClr val="tx1"/>
                </a:solidFill>
                <a:latin typeface="Arial"/>
                <a:cs typeface="Arial"/>
                <a:sym typeface="Arial"/>
              </a:rPr>
              <a:t>Fayetteville, NC</a:t>
            </a:r>
          </a:p>
          <a:p>
            <a:pPr algn="ctr">
              <a:lnSpc>
                <a:spcPct val="90000"/>
              </a:lnSpc>
              <a:spcBef>
                <a:spcPts val="675"/>
              </a:spcBef>
              <a:buClr>
                <a:schemeClr val="bg2"/>
              </a:buClr>
            </a:pPr>
            <a:r>
              <a:rPr lang="en-US" sz="900" dirty="0">
                <a:solidFill>
                  <a:schemeClr val="tx1"/>
                </a:solidFill>
                <a:latin typeface="Arial"/>
                <a:cs typeface="Arial"/>
                <a:sym typeface="Arial"/>
              </a:rPr>
              <a:t>Launching Q2 ’18 </a:t>
            </a:r>
            <a:br>
              <a:rPr lang="en-US" sz="900" dirty="0">
                <a:solidFill>
                  <a:schemeClr val="tx1"/>
                </a:solidFill>
                <a:latin typeface="Arial"/>
                <a:cs typeface="Arial"/>
                <a:sym typeface="Arial"/>
              </a:rPr>
            </a:br>
            <a:endParaRPr lang="en-US" sz="900" dirty="0">
              <a:solidFill>
                <a:schemeClr val="tx1"/>
              </a:solidFill>
              <a:latin typeface="Arial"/>
              <a:cs typeface="Arial"/>
              <a:sym typeface="Arial"/>
            </a:endParaRPr>
          </a:p>
        </p:txBody>
      </p:sp>
      <p:sp>
        <p:nvSpPr>
          <p:cNvPr id="101" name="Oval 100">
            <a:extLst>
              <a:ext uri="{FF2B5EF4-FFF2-40B4-BE49-F238E27FC236}">
                <a16:creationId xmlns:a16="http://schemas.microsoft.com/office/drawing/2014/main" id="{87FFC1D7-E3DB-4340-917C-469E820B0E45}"/>
              </a:ext>
            </a:extLst>
          </p:cNvPr>
          <p:cNvSpPr/>
          <p:nvPr/>
        </p:nvSpPr>
        <p:spPr>
          <a:xfrm rot="16200000">
            <a:off x="1622172" y="1088406"/>
            <a:ext cx="49682" cy="44300"/>
          </a:xfrm>
          <a:prstGeom prst="ellipse">
            <a:avLst/>
          </a:prstGeom>
          <a:solidFill>
            <a:srgbClr val="92D050"/>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1" name="Rectangular Callout 70"/>
          <p:cNvSpPr/>
          <p:nvPr/>
        </p:nvSpPr>
        <p:spPr>
          <a:xfrm>
            <a:off x="3310222" y="657506"/>
            <a:ext cx="952769" cy="388542"/>
          </a:xfrm>
          <a:prstGeom prst="wedgeRectCallout">
            <a:avLst>
              <a:gd name="adj1" fmla="val 89460"/>
              <a:gd name="adj2" fmla="val 206585"/>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Central PA</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4/’17</a:t>
            </a:r>
          </a:p>
        </p:txBody>
      </p:sp>
      <p:sp>
        <p:nvSpPr>
          <p:cNvPr id="96" name="Rectangular Callout 95"/>
          <p:cNvSpPr/>
          <p:nvPr/>
        </p:nvSpPr>
        <p:spPr>
          <a:xfrm>
            <a:off x="4436722" y="616083"/>
            <a:ext cx="952919" cy="367658"/>
          </a:xfrm>
          <a:prstGeom prst="wedgeRectCallout">
            <a:avLst>
              <a:gd name="adj1" fmla="val -31018"/>
              <a:gd name="adj2" fmla="val 182904"/>
            </a:avLst>
          </a:pr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900" dirty="0">
                <a:solidFill>
                  <a:schemeClr val="tx1"/>
                </a:solidFill>
                <a:latin typeface="Arial"/>
                <a:cs typeface="Arial"/>
                <a:sym typeface="Arial"/>
              </a:rPr>
              <a:t>Buffalo, NY</a:t>
            </a:r>
            <a:br>
              <a:rPr lang="en-US" sz="900" dirty="0">
                <a:solidFill>
                  <a:schemeClr val="tx1"/>
                </a:solidFill>
                <a:latin typeface="Arial"/>
                <a:cs typeface="Arial"/>
                <a:sym typeface="Arial"/>
              </a:rPr>
            </a:br>
            <a:r>
              <a:rPr lang="en-US" sz="900" dirty="0">
                <a:solidFill>
                  <a:schemeClr val="tx1"/>
                </a:solidFill>
                <a:latin typeface="Arial"/>
                <a:cs typeface="Arial"/>
                <a:sym typeface="Arial"/>
              </a:rPr>
              <a:t>Launched 10/’14</a:t>
            </a:r>
          </a:p>
        </p:txBody>
      </p:sp>
      <p:sp>
        <p:nvSpPr>
          <p:cNvPr id="7" name="Freeform: Shape 6">
            <a:extLst>
              <a:ext uri="{FF2B5EF4-FFF2-40B4-BE49-F238E27FC236}">
                <a16:creationId xmlns:a16="http://schemas.microsoft.com/office/drawing/2014/main" id="{CAE709C2-BF36-4BF8-B70E-2E0D51C573D6}"/>
              </a:ext>
            </a:extLst>
          </p:cNvPr>
          <p:cNvSpPr/>
          <p:nvPr/>
        </p:nvSpPr>
        <p:spPr>
          <a:xfrm>
            <a:off x="3534277" y="1994235"/>
            <a:ext cx="1515980" cy="2145278"/>
          </a:xfrm>
          <a:custGeom>
            <a:avLst/>
            <a:gdLst>
              <a:gd name="connsiteX0" fmla="*/ 132348 w 2021306"/>
              <a:gd name="connsiteY0" fmla="*/ 2887579 h 2887579"/>
              <a:gd name="connsiteX1" fmla="*/ 2021306 w 2021306"/>
              <a:gd name="connsiteY1" fmla="*/ 2887579 h 2887579"/>
              <a:gd name="connsiteX2" fmla="*/ 2021306 w 2021306"/>
              <a:gd name="connsiteY2" fmla="*/ 1816769 h 2887579"/>
              <a:gd name="connsiteX3" fmla="*/ 1660358 w 2021306"/>
              <a:gd name="connsiteY3" fmla="*/ 1816769 h 2887579"/>
              <a:gd name="connsiteX4" fmla="*/ 1130969 w 2021306"/>
              <a:gd name="connsiteY4" fmla="*/ 0 h 2887579"/>
              <a:gd name="connsiteX5" fmla="*/ 1263316 w 2021306"/>
              <a:gd name="connsiteY5" fmla="*/ 890337 h 2887579"/>
              <a:gd name="connsiteX6" fmla="*/ 1058779 w 2021306"/>
              <a:gd name="connsiteY6" fmla="*/ 96253 h 2887579"/>
              <a:gd name="connsiteX7" fmla="*/ 1323474 w 2021306"/>
              <a:gd name="connsiteY7" fmla="*/ 1816769 h 2887579"/>
              <a:gd name="connsiteX8" fmla="*/ 1082842 w 2021306"/>
              <a:gd name="connsiteY8" fmla="*/ 1804737 h 2887579"/>
              <a:gd name="connsiteX9" fmla="*/ 613611 w 2021306"/>
              <a:gd name="connsiteY9" fmla="*/ 1419727 h 2887579"/>
              <a:gd name="connsiteX10" fmla="*/ 782053 w 2021306"/>
              <a:gd name="connsiteY10" fmla="*/ 1816769 h 2887579"/>
              <a:gd name="connsiteX11" fmla="*/ 505327 w 2021306"/>
              <a:gd name="connsiteY11" fmla="*/ 1816769 h 2887579"/>
              <a:gd name="connsiteX12" fmla="*/ 0 w 2021306"/>
              <a:gd name="connsiteY12" fmla="*/ 372979 h 2887579"/>
              <a:gd name="connsiteX13" fmla="*/ 324853 w 2021306"/>
              <a:gd name="connsiteY13" fmla="*/ 1816769 h 2887579"/>
              <a:gd name="connsiteX14" fmla="*/ 144379 w 2021306"/>
              <a:gd name="connsiteY14" fmla="*/ 1816769 h 2887579"/>
              <a:gd name="connsiteX15" fmla="*/ 132348 w 2021306"/>
              <a:gd name="connsiteY15" fmla="*/ 2887579 h 288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21306" h="2887579">
                <a:moveTo>
                  <a:pt x="132348" y="2887579"/>
                </a:moveTo>
                <a:lnTo>
                  <a:pt x="2021306" y="2887579"/>
                </a:lnTo>
                <a:lnTo>
                  <a:pt x="2021306" y="1816769"/>
                </a:lnTo>
                <a:lnTo>
                  <a:pt x="1660358" y="1816769"/>
                </a:lnTo>
                <a:lnTo>
                  <a:pt x="1130969" y="0"/>
                </a:lnTo>
                <a:lnTo>
                  <a:pt x="1263316" y="890337"/>
                </a:lnTo>
                <a:lnTo>
                  <a:pt x="1058779" y="96253"/>
                </a:lnTo>
                <a:lnTo>
                  <a:pt x="1323474" y="1816769"/>
                </a:lnTo>
                <a:lnTo>
                  <a:pt x="1082842" y="1804737"/>
                </a:lnTo>
                <a:lnTo>
                  <a:pt x="613611" y="1419727"/>
                </a:lnTo>
                <a:lnTo>
                  <a:pt x="782053" y="1816769"/>
                </a:lnTo>
                <a:lnTo>
                  <a:pt x="505327" y="1816769"/>
                </a:lnTo>
                <a:lnTo>
                  <a:pt x="0" y="372979"/>
                </a:lnTo>
                <a:lnTo>
                  <a:pt x="324853" y="1816769"/>
                </a:lnTo>
                <a:lnTo>
                  <a:pt x="144379" y="1816769"/>
                </a:lnTo>
                <a:lnTo>
                  <a:pt x="132348" y="2887579"/>
                </a:lnTo>
                <a:close/>
              </a:path>
            </a:pathLst>
          </a:custGeom>
          <a:solidFill>
            <a:schemeClr val="bg1"/>
          </a:solidFill>
          <a:ln w="28575" cap="rnd" cmpd="sng" algn="ctr">
            <a:solidFill>
              <a:schemeClr val="bg2"/>
            </a:solidFill>
            <a:prstDash val="soli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900" dirty="0">
              <a:solidFill>
                <a:schemeClr val="tx1"/>
              </a:solidFill>
              <a:latin typeface="Arial"/>
              <a:cs typeface="Arial"/>
              <a:sym typeface="Arial"/>
            </a:endParaRPr>
          </a:p>
          <a:p>
            <a:pPr algn="ctr">
              <a:lnSpc>
                <a:spcPct val="90000"/>
              </a:lnSpc>
              <a:spcBef>
                <a:spcPts val="675"/>
              </a:spcBef>
              <a:buClr>
                <a:schemeClr val="bg2"/>
              </a:buClr>
            </a:pPr>
            <a:endParaRPr lang="en-US" sz="1050" dirty="0">
              <a:solidFill>
                <a:schemeClr val="tx1"/>
              </a:solidFill>
              <a:latin typeface="Arial"/>
              <a:cs typeface="Arial"/>
              <a:sym typeface="Arial"/>
            </a:endParaRPr>
          </a:p>
          <a:p>
            <a:pPr algn="ctr">
              <a:lnSpc>
                <a:spcPct val="90000"/>
              </a:lnSpc>
              <a:spcBef>
                <a:spcPts val="675"/>
              </a:spcBef>
              <a:buClr>
                <a:schemeClr val="bg2"/>
              </a:buClr>
            </a:pPr>
            <a:r>
              <a:rPr lang="en-US" sz="900" dirty="0">
                <a:solidFill>
                  <a:schemeClr val="tx1"/>
                </a:solidFill>
                <a:latin typeface="Arial"/>
                <a:cs typeface="Arial"/>
                <a:sym typeface="Arial"/>
              </a:rPr>
              <a:t>Kansas City, MO/KS</a:t>
            </a:r>
          </a:p>
          <a:p>
            <a:pPr algn="ctr">
              <a:lnSpc>
                <a:spcPct val="90000"/>
              </a:lnSpc>
              <a:buClr>
                <a:schemeClr val="bg2"/>
              </a:buClr>
            </a:pPr>
            <a:r>
              <a:rPr lang="en-US" sz="900" dirty="0">
                <a:solidFill>
                  <a:schemeClr val="tx1"/>
                </a:solidFill>
                <a:latin typeface="Arial"/>
                <a:cs typeface="Arial"/>
                <a:sym typeface="Arial"/>
              </a:rPr>
              <a:t>Cincinnati Metro, OH/KY</a:t>
            </a:r>
          </a:p>
          <a:p>
            <a:pPr algn="ctr">
              <a:lnSpc>
                <a:spcPct val="90000"/>
              </a:lnSpc>
              <a:buClr>
                <a:schemeClr val="bg2"/>
              </a:buClr>
            </a:pPr>
            <a:r>
              <a:rPr lang="en-US" sz="900" dirty="0">
                <a:solidFill>
                  <a:schemeClr val="tx1"/>
                </a:solidFill>
                <a:latin typeface="Arial"/>
                <a:cs typeface="Arial"/>
                <a:sym typeface="Arial"/>
              </a:rPr>
              <a:t>Columbus/Dayton, OH</a:t>
            </a:r>
          </a:p>
          <a:p>
            <a:pPr algn="ctr">
              <a:lnSpc>
                <a:spcPct val="90000"/>
              </a:lnSpc>
              <a:buClr>
                <a:schemeClr val="bg2"/>
              </a:buClr>
            </a:pPr>
            <a:r>
              <a:rPr lang="en-US" sz="900" dirty="0">
                <a:solidFill>
                  <a:schemeClr val="tx1"/>
                </a:solidFill>
                <a:latin typeface="Arial"/>
                <a:cs typeface="Arial"/>
                <a:sym typeface="Arial"/>
              </a:rPr>
              <a:t>Gulf Coast, LA/MS</a:t>
            </a:r>
          </a:p>
          <a:p>
            <a:pPr algn="ctr">
              <a:lnSpc>
                <a:spcPct val="90000"/>
              </a:lnSpc>
              <a:spcBef>
                <a:spcPts val="675"/>
              </a:spcBef>
              <a:buClr>
                <a:schemeClr val="bg2"/>
              </a:buClr>
            </a:pPr>
            <a:r>
              <a:rPr lang="en-US" sz="900" dirty="0">
                <a:solidFill>
                  <a:schemeClr val="tx1"/>
                </a:solidFill>
                <a:latin typeface="Arial"/>
                <a:cs typeface="Arial"/>
                <a:sym typeface="Arial"/>
              </a:rPr>
              <a:t>Launching Q2-Q3 ‘18</a:t>
            </a:r>
            <a:br>
              <a:rPr lang="en-US" sz="900" dirty="0">
                <a:solidFill>
                  <a:schemeClr val="tx1"/>
                </a:solidFill>
                <a:latin typeface="Arial"/>
                <a:cs typeface="Arial"/>
                <a:sym typeface="Arial"/>
              </a:rPr>
            </a:br>
            <a:endParaRPr lang="en-US" sz="900" dirty="0">
              <a:solidFill>
                <a:schemeClr val="tx1"/>
              </a:solidFill>
              <a:latin typeface="Arial"/>
              <a:cs typeface="Arial"/>
              <a:sym typeface="Arial"/>
            </a:endParaRPr>
          </a:p>
        </p:txBody>
      </p:sp>
    </p:spTree>
    <p:extLst>
      <p:ext uri="{BB962C8B-B14F-4D97-AF65-F5344CB8AC3E}">
        <p14:creationId xmlns:p14="http://schemas.microsoft.com/office/powerpoint/2010/main" val="1909415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Rectangle 1" hidden="1"/>
          <p:cNvGraphicFramePr>
            <a:graphicFrameLocks/>
          </p:cNvGraphicFramePr>
          <p:nvPr>
            <p:custDataLst>
              <p:tags r:id="rId2"/>
            </p:custDataLst>
            <p:ext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3074" name="think-cell Slide" r:id="rId6" imgW="0" imgH="0" progId="TCLayout.ActiveDocument.1">
                  <p:embed/>
                </p:oleObj>
              </mc:Choice>
              <mc:Fallback>
                <p:oleObj name="think-cell Slide" r:id="rId6"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3" hidden="1"/>
          <p:cNvSpPr/>
          <p:nvPr>
            <p:custDataLst>
              <p:tags r:id="rId3"/>
            </p:custDataLst>
          </p:nvPr>
        </p:nvSpPr>
        <p:spPr bwMode="auto">
          <a:xfrm>
            <a:off x="1143000" y="0"/>
            <a:ext cx="119063" cy="119063"/>
          </a:xfrm>
          <a:prstGeom prst="rect">
            <a:avLst/>
          </a:prstGeom>
          <a:solidFill>
            <a:schemeClr val="bg1"/>
          </a:solid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a:lnSpc>
                <a:spcPct val="90000"/>
              </a:lnSpc>
              <a:spcBef>
                <a:spcPct val="0"/>
              </a:spcBef>
              <a:spcAft>
                <a:spcPct val="0"/>
              </a:spcAft>
              <a:buClr>
                <a:schemeClr val="bg2"/>
              </a:buClr>
            </a:pPr>
            <a:endParaRPr lang="en-US" sz="600" dirty="0">
              <a:solidFill>
                <a:schemeClr val="tx1"/>
              </a:solidFill>
              <a:latin typeface="Arial"/>
              <a:cs typeface="Arial"/>
              <a:sym typeface="Arial"/>
            </a:endParaRPr>
          </a:p>
        </p:txBody>
      </p:sp>
      <p:graphicFrame>
        <p:nvGraphicFramePr>
          <p:cNvPr id="11" name="Table 10"/>
          <p:cNvGraphicFramePr>
            <a:graphicFrameLocks noGrp="1"/>
          </p:cNvGraphicFramePr>
          <p:nvPr>
            <p:extLst>
              <p:ext uri="{D42A27DB-BD31-4B8C-83A1-F6EECF244321}">
                <p14:modId xmlns:p14="http://schemas.microsoft.com/office/powerpoint/2010/main" val="145534205"/>
              </p:ext>
            </p:extLst>
          </p:nvPr>
        </p:nvGraphicFramePr>
        <p:xfrm>
          <a:off x="2578395" y="676054"/>
          <a:ext cx="5195334" cy="4379728"/>
        </p:xfrm>
        <a:graphic>
          <a:graphicData uri="http://schemas.openxmlformats.org/drawingml/2006/table">
            <a:tbl>
              <a:tblPr firstRow="1" bandRow="1">
                <a:tableStyleId>{5C22544A-7EE6-4342-B048-85BDC9FD1C3A}</a:tableStyleId>
              </a:tblPr>
              <a:tblGrid>
                <a:gridCol w="5195334">
                  <a:extLst>
                    <a:ext uri="{9D8B030D-6E8A-4147-A177-3AD203B41FA5}">
                      <a16:colId xmlns:a16="http://schemas.microsoft.com/office/drawing/2014/main" val="20001"/>
                    </a:ext>
                  </a:extLst>
                </a:gridCol>
              </a:tblGrid>
              <a:tr h="251460">
                <a:tc>
                  <a:txBody>
                    <a:bodyPr/>
                    <a:lstStyle/>
                    <a:p>
                      <a:pPr algn="ctr"/>
                      <a:r>
                        <a:rPr lang="en-US" sz="1200" dirty="0"/>
                        <a:t>Operating principles</a:t>
                      </a:r>
                    </a:p>
                  </a:txBody>
                  <a:tcPr marL="68580" marR="68580" marT="34290" marB="34290">
                    <a:solidFill>
                      <a:schemeClr val="bg2">
                        <a:lumMod val="50000"/>
                      </a:schemeClr>
                    </a:solidFill>
                  </a:tcPr>
                </a:tc>
                <a:extLst>
                  <a:ext uri="{0D108BD9-81ED-4DB2-BD59-A6C34878D82A}">
                    <a16:rowId xmlns:a16="http://schemas.microsoft.com/office/drawing/2014/main" val="10000"/>
                  </a:ext>
                </a:extLst>
              </a:tr>
              <a:tr h="854769">
                <a:tc>
                  <a:txBody>
                    <a:bodyPr/>
                    <a:lstStyle/>
                    <a:p>
                      <a:pPr marL="171450" indent="-171450">
                        <a:buFont typeface="Arial" panose="020B0604020202020204" pitchFamily="34" charset="0"/>
                        <a:buChar char="•"/>
                      </a:pPr>
                      <a:r>
                        <a:rPr lang="en-US" sz="1400" dirty="0">
                          <a:solidFill>
                            <a:srgbClr val="000000"/>
                          </a:solidFill>
                        </a:rPr>
                        <a:t>Fully employed multi-disciplinary team to provide holistic care</a:t>
                      </a:r>
                    </a:p>
                    <a:p>
                      <a:pPr marL="171450" indent="-171450">
                        <a:buFont typeface="Arial" panose="020B0604020202020204" pitchFamily="34" charset="0"/>
                        <a:buChar char="•"/>
                      </a:pPr>
                      <a:r>
                        <a:rPr lang="en-US" sz="1400" dirty="0">
                          <a:solidFill>
                            <a:srgbClr val="000000"/>
                          </a:solidFill>
                        </a:rPr>
                        <a:t>24/7 In-Home concierge level care for those who need it the most</a:t>
                      </a:r>
                    </a:p>
                    <a:p>
                      <a:pPr marL="171450" indent="-171450">
                        <a:buFont typeface="Arial" panose="020B0604020202020204" pitchFamily="34" charset="0"/>
                        <a:buChar char="•"/>
                      </a:pPr>
                      <a:r>
                        <a:rPr lang="en-US" sz="1400" dirty="0">
                          <a:solidFill>
                            <a:srgbClr val="000000"/>
                          </a:solidFill>
                        </a:rPr>
                        <a:t>In-Home diagnostics and interventions to stabilize and treat in place</a:t>
                      </a:r>
                    </a:p>
                  </a:txBody>
                  <a:tcPr marL="68580" marR="68580" marT="34290" marB="34290" anchor="ctr">
                    <a:solidFill>
                      <a:schemeClr val="bg1">
                        <a:lumMod val="95000"/>
                      </a:schemeClr>
                    </a:solidFill>
                  </a:tcPr>
                </a:tc>
                <a:extLst>
                  <a:ext uri="{0D108BD9-81ED-4DB2-BD59-A6C34878D82A}">
                    <a16:rowId xmlns:a16="http://schemas.microsoft.com/office/drawing/2014/main" val="10003"/>
                  </a:ext>
                </a:extLst>
              </a:tr>
              <a:tr h="137160">
                <a:tc>
                  <a:txBody>
                    <a:bodyPr/>
                    <a:lstStyle/>
                    <a:p>
                      <a:endParaRPr lang="en-US" sz="500" dirty="0"/>
                    </a:p>
                  </a:txBody>
                  <a:tcPr marL="68580" marR="68580" marT="34290" marB="34290" anchor="ctr">
                    <a:noFill/>
                  </a:tcPr>
                </a:tc>
                <a:extLst>
                  <a:ext uri="{0D108BD9-81ED-4DB2-BD59-A6C34878D82A}">
                    <a16:rowId xmlns:a16="http://schemas.microsoft.com/office/drawing/2014/main" val="10004"/>
                  </a:ext>
                </a:extLst>
              </a:tr>
              <a:tr h="1027105">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Employed internal BH Team including Psychiatrists, </a:t>
                      </a:r>
                      <a:r>
                        <a:rPr lang="en-US" sz="1400" dirty="0" err="1">
                          <a:solidFill>
                            <a:schemeClr val="tx1"/>
                          </a:solidFill>
                        </a:rPr>
                        <a:t>Addictionologists</a:t>
                      </a:r>
                      <a:r>
                        <a:rPr lang="en-US" sz="1400" dirty="0">
                          <a:solidFill>
                            <a:schemeClr val="tx1"/>
                          </a:solidFill>
                        </a:rPr>
                        <a:t>, Psych NPs/PAs, Psych RNs, Social Worker</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Aggressive screening and treatment of Depression, Severe Mental Illness, Cognitive Disorder, and Substance Use Disorder</a:t>
                      </a:r>
                    </a:p>
                  </a:txBody>
                  <a:tcPr marL="68580" marR="68580" marT="34290" marB="34290" anchor="ctr">
                    <a:solidFill>
                      <a:schemeClr val="bg1">
                        <a:lumMod val="85000"/>
                      </a:schemeClr>
                    </a:solidFill>
                  </a:tcPr>
                </a:tc>
                <a:extLst>
                  <a:ext uri="{0D108BD9-81ED-4DB2-BD59-A6C34878D82A}">
                    <a16:rowId xmlns:a16="http://schemas.microsoft.com/office/drawing/2014/main" val="10008"/>
                  </a:ext>
                </a:extLst>
              </a:tr>
              <a:tr h="137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500" dirty="0"/>
                    </a:p>
                  </a:txBody>
                  <a:tcPr marL="68580" marR="68580" marT="34290" marB="34290" anchor="ctr">
                    <a:noFill/>
                  </a:tcPr>
                </a:tc>
                <a:extLst>
                  <a:ext uri="{0D108BD9-81ED-4DB2-BD59-A6C34878D82A}">
                    <a16:rowId xmlns:a16="http://schemas.microsoft.com/office/drawing/2014/main" val="10009"/>
                  </a:ext>
                </a:extLst>
              </a:tr>
              <a:tr h="943374">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Extensive training to develop Palliative / EOL Consciousness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Aggressive symptom control management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Early and appropriate Hospice referrals with proven increases in LOS and % expirations occurring on Hospice</a:t>
                      </a:r>
                    </a:p>
                  </a:txBody>
                  <a:tcPr marL="68580" marR="68580" marT="34290" marB="34290" anchor="ctr">
                    <a:solidFill>
                      <a:schemeClr val="bg1">
                        <a:lumMod val="75000"/>
                      </a:schemeClr>
                    </a:solidFill>
                  </a:tcPr>
                </a:tc>
                <a:extLst>
                  <a:ext uri="{0D108BD9-81ED-4DB2-BD59-A6C34878D82A}">
                    <a16:rowId xmlns:a16="http://schemas.microsoft.com/office/drawing/2014/main" val="10012"/>
                  </a:ext>
                </a:extLst>
              </a:tr>
              <a:tr h="1371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500" dirty="0">
                        <a:solidFill>
                          <a:schemeClr val="bg1"/>
                        </a:solidFill>
                      </a:endParaRPr>
                    </a:p>
                  </a:txBody>
                  <a:tcPr marL="68580" marR="68580" marT="34290" marB="34290" anchor="ctr">
                    <a:noFill/>
                  </a:tcPr>
                </a:tc>
                <a:extLst>
                  <a:ext uri="{0D108BD9-81ED-4DB2-BD59-A6C34878D82A}">
                    <a16:rowId xmlns:a16="http://schemas.microsoft.com/office/drawing/2014/main" val="10013"/>
                  </a:ext>
                </a:extLst>
              </a:tr>
              <a:tr h="891540">
                <a:tc>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Patient does not have to change PCP</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“Specialist” whose expertise is extending care into the home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dirty="0">
                          <a:solidFill>
                            <a:schemeClr val="tx1"/>
                          </a:solidFill>
                        </a:rPr>
                        <a:t>Less competitive - not office based and small number of highly challenging patients on a PCP’s panel</a:t>
                      </a:r>
                    </a:p>
                  </a:txBody>
                  <a:tcPr marL="68580" marR="68580" marT="34290" marB="34290" anchor="ctr">
                    <a:solidFill>
                      <a:schemeClr val="bg2">
                        <a:lumMod val="20000"/>
                        <a:lumOff val="80000"/>
                      </a:schemeClr>
                    </a:solidFill>
                  </a:tcPr>
                </a:tc>
                <a:extLst>
                  <a:ext uri="{0D108BD9-81ED-4DB2-BD59-A6C34878D82A}">
                    <a16:rowId xmlns:a16="http://schemas.microsoft.com/office/drawing/2014/main" val="10016"/>
                  </a:ext>
                </a:extLst>
              </a:tr>
            </a:tbl>
          </a:graphicData>
        </a:graphic>
      </p:graphicFrame>
      <p:sp>
        <p:nvSpPr>
          <p:cNvPr id="13" name="Rectangle 12"/>
          <p:cNvSpPr/>
          <p:nvPr/>
        </p:nvSpPr>
        <p:spPr>
          <a:xfrm>
            <a:off x="1317812" y="944784"/>
            <a:ext cx="1180840" cy="808466"/>
          </a:xfrm>
          <a:prstGeom prst="rect">
            <a:avLst/>
          </a:prstGeom>
          <a:solidFill>
            <a:schemeClr val="bg1">
              <a:lumMod val="95000"/>
            </a:scheme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0" tIns="54864" rIns="0" bIns="54864" rtlCol="0" anchor="ctr">
            <a:noAutofit/>
          </a:bodyPr>
          <a:lstStyle/>
          <a:p>
            <a:pPr algn="ctr">
              <a:lnSpc>
                <a:spcPct val="90000"/>
              </a:lnSpc>
              <a:spcBef>
                <a:spcPts val="675"/>
              </a:spcBef>
              <a:buClr>
                <a:schemeClr val="bg2"/>
              </a:buClr>
            </a:pPr>
            <a:r>
              <a:rPr lang="en-US" sz="1200" b="1" dirty="0">
                <a:solidFill>
                  <a:schemeClr val="tx1"/>
                </a:solidFill>
                <a:latin typeface="Arial" pitchFamily="34" charset="0"/>
                <a:cs typeface="Arial" pitchFamily="34" charset="0"/>
              </a:rPr>
              <a:t>Complexivist™ Care</a:t>
            </a:r>
          </a:p>
        </p:txBody>
      </p:sp>
      <p:sp>
        <p:nvSpPr>
          <p:cNvPr id="43" name="Rectangle 42"/>
          <p:cNvSpPr/>
          <p:nvPr/>
        </p:nvSpPr>
        <p:spPr>
          <a:xfrm>
            <a:off x="1317812" y="1902671"/>
            <a:ext cx="1180840" cy="1011412"/>
          </a:xfrm>
          <a:prstGeom prst="rect">
            <a:avLst/>
          </a:prstGeom>
          <a:solidFill>
            <a:schemeClr val="accent3">
              <a:lumMod val="40000"/>
              <a:lumOff val="60000"/>
            </a:scheme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1200" b="1" dirty="0">
                <a:solidFill>
                  <a:schemeClr val="tx1"/>
                </a:solidFill>
                <a:latin typeface="Arial" pitchFamily="34" charset="0"/>
                <a:cs typeface="Arial" pitchFamily="34" charset="0"/>
              </a:rPr>
              <a:t>Behavioral Health</a:t>
            </a:r>
          </a:p>
        </p:txBody>
      </p:sp>
      <p:sp>
        <p:nvSpPr>
          <p:cNvPr id="44" name="Rectangle 43"/>
          <p:cNvSpPr/>
          <p:nvPr/>
        </p:nvSpPr>
        <p:spPr>
          <a:xfrm>
            <a:off x="1317812" y="3069002"/>
            <a:ext cx="1180840" cy="948776"/>
          </a:xfrm>
          <a:prstGeom prst="rect">
            <a:avLst/>
          </a:prstGeom>
          <a:solidFill>
            <a:schemeClr val="bg1">
              <a:lumMod val="75000"/>
            </a:scheme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1200" b="1" dirty="0">
                <a:solidFill>
                  <a:schemeClr val="tx1"/>
                </a:solidFill>
                <a:latin typeface="Arial" pitchFamily="34" charset="0"/>
                <a:cs typeface="Arial" pitchFamily="34" charset="0"/>
              </a:rPr>
              <a:t>Palliative Focus</a:t>
            </a:r>
          </a:p>
        </p:txBody>
      </p:sp>
      <p:sp>
        <p:nvSpPr>
          <p:cNvPr id="45" name="Oval 44"/>
          <p:cNvSpPr/>
          <p:nvPr/>
        </p:nvSpPr>
        <p:spPr>
          <a:xfrm>
            <a:off x="1234951" y="1846830"/>
            <a:ext cx="244715" cy="264990"/>
          </a:xfrm>
          <a:prstGeom prst="ellipse">
            <a:avLst/>
          </a:prstGeom>
          <a:solidFill>
            <a:srgbClr val="2C521F"/>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buClr>
                <a:schemeClr val="bg2"/>
              </a:buClr>
            </a:pPr>
            <a:endParaRPr lang="en-US" sz="1050" b="1" dirty="0">
              <a:solidFill>
                <a:schemeClr val="bg1"/>
              </a:solidFill>
              <a:latin typeface="Batang" pitchFamily="18" charset="-127"/>
              <a:ea typeface="Batang" pitchFamily="18" charset="-127"/>
              <a:cs typeface="Aharoni" pitchFamily="2" charset="-79"/>
            </a:endParaRPr>
          </a:p>
        </p:txBody>
      </p:sp>
      <p:sp>
        <p:nvSpPr>
          <p:cNvPr id="46" name="Oval 45"/>
          <p:cNvSpPr/>
          <p:nvPr/>
        </p:nvSpPr>
        <p:spPr>
          <a:xfrm>
            <a:off x="1234951" y="3017836"/>
            <a:ext cx="244715" cy="264990"/>
          </a:xfrm>
          <a:prstGeom prst="ellipse">
            <a:avLst/>
          </a:prstGeom>
          <a:solidFill>
            <a:srgbClr val="2C521F"/>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buClr>
                <a:schemeClr val="bg2"/>
              </a:buClr>
            </a:pPr>
            <a:endParaRPr lang="en-US" sz="1050" b="1" dirty="0">
              <a:solidFill>
                <a:schemeClr val="bg1"/>
              </a:solidFill>
              <a:latin typeface="Batang" pitchFamily="18" charset="-127"/>
              <a:ea typeface="Batang" pitchFamily="18" charset="-127"/>
              <a:cs typeface="Aharoni" pitchFamily="2" charset="-79"/>
            </a:endParaRPr>
          </a:p>
        </p:txBody>
      </p:sp>
      <p:sp>
        <p:nvSpPr>
          <p:cNvPr id="15" name="Rectangle 14"/>
          <p:cNvSpPr/>
          <p:nvPr/>
        </p:nvSpPr>
        <p:spPr>
          <a:xfrm>
            <a:off x="1317812" y="4193674"/>
            <a:ext cx="1180840" cy="747614"/>
          </a:xfrm>
          <a:prstGeom prst="rect">
            <a:avLst/>
          </a:prstGeom>
          <a:solidFill>
            <a:schemeClr val="bg2">
              <a:lumMod val="20000"/>
              <a:lumOff val="80000"/>
            </a:schemeClr>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lnSpc>
                <a:spcPct val="90000"/>
              </a:lnSpc>
              <a:spcBef>
                <a:spcPts val="675"/>
              </a:spcBef>
              <a:buClr>
                <a:schemeClr val="bg2"/>
              </a:buClr>
            </a:pPr>
            <a:r>
              <a:rPr lang="en-US" sz="1200" b="1" dirty="0">
                <a:solidFill>
                  <a:schemeClr val="tx1"/>
                </a:solidFill>
                <a:latin typeface="Arial" pitchFamily="34" charset="0"/>
                <a:cs typeface="Arial" pitchFamily="34" charset="0"/>
              </a:rPr>
              <a:t>Clinical Partnership Model</a:t>
            </a:r>
          </a:p>
        </p:txBody>
      </p:sp>
      <p:sp>
        <p:nvSpPr>
          <p:cNvPr id="17" name="Oval 16"/>
          <p:cNvSpPr/>
          <p:nvPr/>
        </p:nvSpPr>
        <p:spPr>
          <a:xfrm>
            <a:off x="1234951" y="4136043"/>
            <a:ext cx="244715" cy="264990"/>
          </a:xfrm>
          <a:prstGeom prst="ellipse">
            <a:avLst/>
          </a:prstGeom>
          <a:solidFill>
            <a:srgbClr val="2C521F"/>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buClr>
                <a:schemeClr val="bg2"/>
              </a:buClr>
            </a:pPr>
            <a:endParaRPr lang="en-US" sz="1050" b="1" dirty="0">
              <a:solidFill>
                <a:schemeClr val="bg1"/>
              </a:solidFill>
              <a:latin typeface="Batang" pitchFamily="18" charset="-127"/>
              <a:ea typeface="Batang" pitchFamily="18" charset="-127"/>
              <a:cs typeface="Aharoni" pitchFamily="2" charset="-79"/>
            </a:endParaRPr>
          </a:p>
        </p:txBody>
      </p:sp>
      <p:sp>
        <p:nvSpPr>
          <p:cNvPr id="2" name="Rectangle 1"/>
          <p:cNvSpPr/>
          <p:nvPr/>
        </p:nvSpPr>
        <p:spPr>
          <a:xfrm>
            <a:off x="1216885" y="4128277"/>
            <a:ext cx="280847" cy="300082"/>
          </a:xfrm>
          <a:prstGeom prst="rect">
            <a:avLst/>
          </a:prstGeom>
        </p:spPr>
        <p:txBody>
          <a:bodyPr wrap="none">
            <a:spAutoFit/>
          </a:bodyPr>
          <a:lstStyle/>
          <a:p>
            <a:pPr algn="ctr">
              <a:buClr>
                <a:schemeClr val="bg2"/>
              </a:buClr>
            </a:pPr>
            <a:r>
              <a:rPr lang="en-US" sz="1350" b="1" dirty="0">
                <a:solidFill>
                  <a:schemeClr val="bg1"/>
                </a:solidFill>
                <a:latin typeface="Arial" charset="0"/>
                <a:ea typeface="Arial" charset="0"/>
                <a:cs typeface="Arial" charset="0"/>
              </a:rPr>
              <a:t>4</a:t>
            </a:r>
            <a:endParaRPr lang="en-US" sz="1200" b="1" dirty="0">
              <a:solidFill>
                <a:schemeClr val="bg1"/>
              </a:solidFill>
              <a:latin typeface="Arial" charset="0"/>
              <a:ea typeface="Arial" charset="0"/>
              <a:cs typeface="Arial" charset="0"/>
            </a:endParaRPr>
          </a:p>
        </p:txBody>
      </p:sp>
      <p:sp>
        <p:nvSpPr>
          <p:cNvPr id="16" name="Rectangle 15"/>
          <p:cNvSpPr/>
          <p:nvPr/>
        </p:nvSpPr>
        <p:spPr>
          <a:xfrm>
            <a:off x="1216885" y="3007378"/>
            <a:ext cx="280847" cy="300082"/>
          </a:xfrm>
          <a:prstGeom prst="rect">
            <a:avLst/>
          </a:prstGeom>
        </p:spPr>
        <p:txBody>
          <a:bodyPr wrap="none">
            <a:spAutoFit/>
          </a:bodyPr>
          <a:lstStyle/>
          <a:p>
            <a:pPr algn="ctr">
              <a:buClr>
                <a:schemeClr val="bg2"/>
              </a:buClr>
            </a:pPr>
            <a:r>
              <a:rPr lang="en-US" sz="1350" b="1" dirty="0">
                <a:solidFill>
                  <a:schemeClr val="bg1"/>
                </a:solidFill>
                <a:latin typeface="Arial" charset="0"/>
                <a:ea typeface="Arial" charset="0"/>
                <a:cs typeface="Arial" charset="0"/>
              </a:rPr>
              <a:t>3</a:t>
            </a:r>
            <a:endParaRPr lang="en-US" sz="1200" b="1" dirty="0">
              <a:solidFill>
                <a:schemeClr val="bg1"/>
              </a:solidFill>
              <a:latin typeface="Arial" charset="0"/>
              <a:ea typeface="Arial" charset="0"/>
              <a:cs typeface="Arial" charset="0"/>
            </a:endParaRPr>
          </a:p>
        </p:txBody>
      </p:sp>
      <p:sp>
        <p:nvSpPr>
          <p:cNvPr id="19" name="Rectangle 18"/>
          <p:cNvSpPr/>
          <p:nvPr/>
        </p:nvSpPr>
        <p:spPr>
          <a:xfrm>
            <a:off x="1216885" y="1835156"/>
            <a:ext cx="280847" cy="300082"/>
          </a:xfrm>
          <a:prstGeom prst="rect">
            <a:avLst/>
          </a:prstGeom>
        </p:spPr>
        <p:txBody>
          <a:bodyPr wrap="none">
            <a:spAutoFit/>
          </a:bodyPr>
          <a:lstStyle/>
          <a:p>
            <a:pPr algn="ctr">
              <a:buClr>
                <a:schemeClr val="bg2"/>
              </a:buClr>
            </a:pPr>
            <a:r>
              <a:rPr lang="en-US" sz="1350" b="1" dirty="0">
                <a:solidFill>
                  <a:schemeClr val="bg1"/>
                </a:solidFill>
                <a:latin typeface="Arial" charset="0"/>
                <a:ea typeface="Arial" charset="0"/>
                <a:cs typeface="Arial" charset="0"/>
              </a:rPr>
              <a:t>2</a:t>
            </a:r>
            <a:endParaRPr lang="en-US" sz="1200" b="1" dirty="0">
              <a:solidFill>
                <a:schemeClr val="bg1"/>
              </a:solidFill>
              <a:latin typeface="Arial" charset="0"/>
              <a:ea typeface="Arial" charset="0"/>
              <a:cs typeface="Arial" charset="0"/>
            </a:endParaRPr>
          </a:p>
        </p:txBody>
      </p:sp>
      <p:grpSp>
        <p:nvGrpSpPr>
          <p:cNvPr id="3" name="Group 2"/>
          <p:cNvGrpSpPr/>
          <p:nvPr/>
        </p:nvGrpSpPr>
        <p:grpSpPr>
          <a:xfrm>
            <a:off x="1216885" y="864382"/>
            <a:ext cx="280847" cy="300082"/>
            <a:chOff x="28702" y="1066783"/>
            <a:chExt cx="374462" cy="400109"/>
          </a:xfrm>
        </p:grpSpPr>
        <p:sp>
          <p:nvSpPr>
            <p:cNvPr id="14" name="Oval 13"/>
            <p:cNvSpPr/>
            <p:nvPr/>
          </p:nvSpPr>
          <p:spPr>
            <a:xfrm>
              <a:off x="52790" y="1089351"/>
              <a:ext cx="326286" cy="353320"/>
            </a:xfrm>
            <a:prstGeom prst="ellipse">
              <a:avLst/>
            </a:prstGeom>
            <a:solidFill>
              <a:srgbClr val="2C521F"/>
            </a:solidFill>
            <a:ln w="12700" cap="rnd">
              <a:noFill/>
            </a:ln>
          </p:spPr>
          <p:style>
            <a:lnRef idx="2">
              <a:schemeClr val="accent1">
                <a:shade val="50000"/>
              </a:schemeClr>
            </a:lnRef>
            <a:fillRef idx="1">
              <a:schemeClr val="accent1"/>
            </a:fillRef>
            <a:effectRef idx="0">
              <a:schemeClr val="accent1"/>
            </a:effectRef>
            <a:fontRef idx="minor">
              <a:schemeClr val="lt1"/>
            </a:fontRef>
          </p:style>
          <p:txBody>
            <a:bodyPr lIns="54864" tIns="54864" rIns="54864" bIns="54864" rtlCol="0" anchor="ctr">
              <a:noAutofit/>
            </a:bodyPr>
            <a:lstStyle/>
            <a:p>
              <a:pPr algn="ctr">
                <a:buClr>
                  <a:schemeClr val="bg2"/>
                </a:buClr>
              </a:pPr>
              <a:endParaRPr lang="en-US" sz="1050" b="1" dirty="0">
                <a:solidFill>
                  <a:schemeClr val="bg1"/>
                </a:solidFill>
                <a:latin typeface="Batang" pitchFamily="18" charset="-127"/>
                <a:ea typeface="Batang" pitchFamily="18" charset="-127"/>
                <a:cs typeface="Aharoni" pitchFamily="2" charset="-79"/>
              </a:endParaRPr>
            </a:p>
          </p:txBody>
        </p:sp>
        <p:sp>
          <p:nvSpPr>
            <p:cNvPr id="20" name="Rectangle 19"/>
            <p:cNvSpPr/>
            <p:nvPr/>
          </p:nvSpPr>
          <p:spPr>
            <a:xfrm>
              <a:off x="28702" y="1066783"/>
              <a:ext cx="374462" cy="400109"/>
            </a:xfrm>
            <a:prstGeom prst="rect">
              <a:avLst/>
            </a:prstGeom>
          </p:spPr>
          <p:txBody>
            <a:bodyPr wrap="none">
              <a:spAutoFit/>
            </a:bodyPr>
            <a:lstStyle/>
            <a:p>
              <a:pPr algn="ctr">
                <a:buClr>
                  <a:schemeClr val="bg2"/>
                </a:buClr>
              </a:pPr>
              <a:r>
                <a:rPr lang="en-US" sz="1350" b="1" dirty="0">
                  <a:solidFill>
                    <a:schemeClr val="bg1"/>
                  </a:solidFill>
                  <a:latin typeface="Arial" charset="0"/>
                  <a:ea typeface="Arial" charset="0"/>
                  <a:cs typeface="Arial" charset="0"/>
                </a:rPr>
                <a:t>1</a:t>
              </a:r>
            </a:p>
          </p:txBody>
        </p:sp>
      </p:grpSp>
      <p:sp>
        <p:nvSpPr>
          <p:cNvPr id="18" name="Title 4"/>
          <p:cNvSpPr>
            <a:spLocks noGrp="1"/>
          </p:cNvSpPr>
          <p:nvPr>
            <p:ph type="title"/>
          </p:nvPr>
        </p:nvSpPr>
        <p:spPr/>
        <p:txBody>
          <a:bodyPr/>
          <a:lstStyle/>
          <a:p>
            <a:r>
              <a:rPr lang="en-US" dirty="0"/>
              <a:t>Landmark’s Medical Approach</a:t>
            </a:r>
          </a:p>
        </p:txBody>
      </p:sp>
      <p:sp>
        <p:nvSpPr>
          <p:cNvPr id="5" name="Slide Number Placeholder 4"/>
          <p:cNvSpPr>
            <a:spLocks noGrp="1"/>
          </p:cNvSpPr>
          <p:nvPr>
            <p:ph type="sldNum" sz="quarter" idx="12"/>
          </p:nvPr>
        </p:nvSpPr>
        <p:spPr/>
        <p:txBody>
          <a:bodyPr/>
          <a:lstStyle/>
          <a:p>
            <a:fld id="{2C51D6FC-D8DA-483C-95BD-BE62E0110A68}" type="slidenum">
              <a:rPr lang="en-US" smtClean="0"/>
              <a:pPr/>
              <a:t>41</a:t>
            </a:fld>
            <a:endParaRPr lang="en-US"/>
          </a:p>
        </p:txBody>
      </p:sp>
    </p:spTree>
    <p:extLst>
      <p:ext uri="{BB962C8B-B14F-4D97-AF65-F5344CB8AC3E}">
        <p14:creationId xmlns:p14="http://schemas.microsoft.com/office/powerpoint/2010/main" val="36724579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8B5E7C9-9840-48D3-B82E-35976AC06167}"/>
              </a:ext>
            </a:extLst>
          </p:cNvPr>
          <p:cNvGraphicFramePr>
            <a:graphicFrameLocks noChangeAspect="1"/>
          </p:cNvGraphicFramePr>
          <p:nvPr>
            <p:custDataLst>
              <p:tags r:id="rId3"/>
            </p:custDataLst>
            <p:extLst/>
          </p:nvPr>
        </p:nvGraphicFramePr>
        <p:xfrm>
          <a:off x="1244904" y="1052"/>
          <a:ext cx="1050" cy="1050"/>
        </p:xfrm>
        <a:graphic>
          <a:graphicData uri="http://schemas.openxmlformats.org/presentationml/2006/ole">
            <mc:AlternateContent xmlns:mc="http://schemas.openxmlformats.org/markup-compatibility/2006">
              <mc:Choice xmlns:v="urn:schemas-microsoft-com:vml" Requires="v">
                <p:oleObj spid="_x0000_s5122" name="think-cell Slide" r:id="rId8" imgW="470" imgH="469" progId="TCLayout.ActiveDocument.1">
                  <p:embed/>
                </p:oleObj>
              </mc:Choice>
              <mc:Fallback>
                <p:oleObj name="think-cell Slide" r:id="rId8" imgW="470" imgH="469" progId="TCLayout.ActiveDocument.1">
                  <p:embed/>
                  <p:pic>
                    <p:nvPicPr>
                      <p:cNvPr id="0" name=""/>
                      <p:cNvPicPr/>
                      <p:nvPr/>
                    </p:nvPicPr>
                    <p:blipFill>
                      <a:blip r:embed="rId9"/>
                      <a:stretch>
                        <a:fillRect/>
                      </a:stretch>
                    </p:blipFill>
                    <p:spPr>
                      <a:xfrm>
                        <a:off x="1244904" y="1052"/>
                        <a:ext cx="1050" cy="1050"/>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9FA311A7-7A4F-4FDC-A2E6-4491B11DD15A}"/>
              </a:ext>
            </a:extLst>
          </p:cNvPr>
          <p:cNvPicPr>
            <a:picLocks noChangeAspect="1"/>
          </p:cNvPicPr>
          <p:nvPr/>
        </p:nvPicPr>
        <p:blipFill rotWithShape="1">
          <a:blip r:embed="rId10"/>
          <a:srcRect b="11124"/>
          <a:stretch/>
        </p:blipFill>
        <p:spPr>
          <a:xfrm>
            <a:off x="1679555" y="1571887"/>
            <a:ext cx="5766755" cy="2771513"/>
          </a:xfrm>
          <a:prstGeom prst="rect">
            <a:avLst/>
          </a:prstGeom>
        </p:spPr>
      </p:pic>
      <p:sp>
        <p:nvSpPr>
          <p:cNvPr id="2" name="shpHeader"/>
          <p:cNvSpPr>
            <a:spLocks noGrp="1"/>
          </p:cNvSpPr>
          <p:nvPr>
            <p:ph type="title"/>
            <p:custDataLst>
              <p:tags r:id="rId4"/>
            </p:custDataLst>
          </p:nvPr>
        </p:nvSpPr>
        <p:spPr/>
        <p:txBody>
          <a:bodyPr>
            <a:normAutofit fontScale="90000"/>
          </a:bodyPr>
          <a:lstStyle/>
          <a:p>
            <a:r>
              <a:rPr lang="en-US" sz="2325" dirty="0"/>
              <a:t>Steady Increases in Patient Engagement Over 24–36 Mont</a:t>
            </a:r>
            <a:r>
              <a:rPr lang="en-US" dirty="0"/>
              <a:t>hs</a:t>
            </a:r>
          </a:p>
        </p:txBody>
      </p:sp>
      <p:sp>
        <p:nvSpPr>
          <p:cNvPr id="137" name="Rectangle_5_171117_153724535"/>
          <p:cNvSpPr>
            <a:spLocks noChangeArrowheads="1"/>
          </p:cNvSpPr>
          <p:nvPr>
            <p:custDataLst>
              <p:tags r:id="rId5"/>
            </p:custDataLst>
          </p:nvPr>
        </p:nvSpPr>
        <p:spPr bwMode="gray">
          <a:xfrm>
            <a:off x="1674338" y="1247606"/>
            <a:ext cx="5753835" cy="324281"/>
          </a:xfrm>
          <a:prstGeom prst="rect">
            <a:avLst/>
          </a:prstGeom>
          <a:solidFill>
            <a:schemeClr val="accent3"/>
          </a:solidFill>
          <a:ln w="9525" algn="ctr">
            <a:solidFill>
              <a:schemeClr val="accent3"/>
            </a:solidFill>
            <a:miter lim="800000"/>
            <a:headEnd/>
            <a:tailEnd/>
          </a:ln>
          <a:effectLst/>
        </p:spPr>
        <p:txBody>
          <a:bodyPr lIns="0" tIns="12100" rIns="0" bIns="12100" anchor="ctr"/>
          <a:lstStyle/>
          <a:p>
            <a:pPr defTabSz="504174" eaLnBrk="0" hangingPunct="0"/>
            <a:r>
              <a:rPr lang="en-US" sz="1191" b="1" dirty="0">
                <a:solidFill>
                  <a:srgbClr val="FFFFFF"/>
                </a:solidFill>
              </a:rPr>
              <a:t>Engagement Ramp by Contract</a:t>
            </a:r>
          </a:p>
        </p:txBody>
      </p:sp>
      <p:sp>
        <p:nvSpPr>
          <p:cNvPr id="44" name="Slide Number Placeholder 43"/>
          <p:cNvSpPr>
            <a:spLocks noGrp="1"/>
          </p:cNvSpPr>
          <p:nvPr>
            <p:ph type="sldNum" sz="quarter" idx="23"/>
          </p:nvPr>
        </p:nvSpPr>
        <p:spPr>
          <a:xfrm>
            <a:off x="3795646" y="4818880"/>
            <a:ext cx="1552715" cy="274194"/>
          </a:xfrm>
        </p:spPr>
        <p:txBody>
          <a:bodyPr/>
          <a:lstStyle/>
          <a:p>
            <a:r>
              <a:rPr lang="en-US" dirty="0"/>
              <a:t>7</a:t>
            </a:r>
          </a:p>
        </p:txBody>
      </p:sp>
    </p:spTree>
    <p:custDataLst>
      <p:tags r:id="rId2"/>
    </p:custDataLst>
    <p:extLst>
      <p:ext uri="{BB962C8B-B14F-4D97-AF65-F5344CB8AC3E}">
        <p14:creationId xmlns:p14="http://schemas.microsoft.com/office/powerpoint/2010/main" val="3044927386"/>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04B4A017-381D-4A3B-9F5C-B17D148119A3}"/>
              </a:ext>
            </a:extLst>
          </p:cNvPr>
          <p:cNvGraphicFramePr>
            <a:graphicFrameLocks/>
          </p:cNvGraphicFramePr>
          <p:nvPr>
            <p:extLst/>
          </p:nvPr>
        </p:nvGraphicFramePr>
        <p:xfrm>
          <a:off x="1919234" y="1176541"/>
          <a:ext cx="5235819" cy="3047309"/>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en-US" dirty="0"/>
              <a:t>Significant Reduction in Admissions</a:t>
            </a:r>
          </a:p>
        </p:txBody>
      </p:sp>
      <p:sp>
        <p:nvSpPr>
          <p:cNvPr id="5" name="Slide Number Placeholder 4"/>
          <p:cNvSpPr>
            <a:spLocks noGrp="1"/>
          </p:cNvSpPr>
          <p:nvPr>
            <p:ph type="sldNum" sz="quarter" idx="12"/>
          </p:nvPr>
        </p:nvSpPr>
        <p:spPr/>
        <p:txBody>
          <a:bodyPr/>
          <a:lstStyle/>
          <a:p>
            <a:fld id="{2C51D6FC-D8DA-483C-95BD-BE62E0110A68}" type="slidenum">
              <a:rPr lang="en-US" smtClean="0"/>
              <a:pPr/>
              <a:t>43</a:t>
            </a:fld>
            <a:endParaRPr lang="en-US" dirty="0"/>
          </a:p>
        </p:txBody>
      </p:sp>
      <p:sp>
        <p:nvSpPr>
          <p:cNvPr id="15" name="Rectangle 14">
            <a:extLst>
              <a:ext uri="{FF2B5EF4-FFF2-40B4-BE49-F238E27FC236}">
                <a16:creationId xmlns:a16="http://schemas.microsoft.com/office/drawing/2014/main" id="{873966B7-14F3-4170-995B-8CA97D7048C3}"/>
              </a:ext>
            </a:extLst>
          </p:cNvPr>
          <p:cNvSpPr/>
          <p:nvPr/>
        </p:nvSpPr>
        <p:spPr>
          <a:xfrm>
            <a:off x="1889091" y="1103836"/>
            <a:ext cx="5365820" cy="313508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E22AE56C-B07A-44E8-A96C-510A1BEB7BA4}"/>
              </a:ext>
            </a:extLst>
          </p:cNvPr>
          <p:cNvSpPr txBox="1"/>
          <p:nvPr/>
        </p:nvSpPr>
        <p:spPr>
          <a:xfrm>
            <a:off x="2338675" y="988418"/>
            <a:ext cx="4466651" cy="253916"/>
          </a:xfrm>
          <a:prstGeom prst="rect">
            <a:avLst/>
          </a:prstGeom>
          <a:solidFill>
            <a:schemeClr val="bg1"/>
          </a:solidFill>
        </p:spPr>
        <p:txBody>
          <a:bodyPr wrap="square" lIns="34290" rIns="34290" rtlCol="0">
            <a:spAutoFit/>
          </a:bodyPr>
          <a:lstStyle/>
          <a:p>
            <a:r>
              <a:rPr lang="en-US" sz="1050" b="1" dirty="0">
                <a:latin typeface="Arial" panose="020B0604020202020204" pitchFamily="34" charset="0"/>
                <a:cs typeface="Arial" panose="020B0604020202020204" pitchFamily="34" charset="0"/>
              </a:rPr>
              <a:t> Change in Total Cohort Inpatient Admissions Per Thousand (APK)</a:t>
            </a:r>
            <a:r>
              <a:rPr lang="en-US" sz="1050" b="1" baseline="30000" dirty="0">
                <a:latin typeface="Arial" panose="020B0604020202020204" pitchFamily="34" charset="0"/>
                <a:cs typeface="Arial" panose="020B0604020202020204" pitchFamily="34" charset="0"/>
              </a:rPr>
              <a:t>1</a:t>
            </a:r>
            <a:r>
              <a:rPr lang="en-US" sz="1050" b="1" dirty="0">
                <a:latin typeface="Arial" panose="020B0604020202020204" pitchFamily="34" charset="0"/>
                <a:cs typeface="Arial" panose="020B0604020202020204" pitchFamily="34" charset="0"/>
              </a:rPr>
              <a:t> </a:t>
            </a:r>
          </a:p>
        </p:txBody>
      </p:sp>
      <p:sp>
        <p:nvSpPr>
          <p:cNvPr id="16" name="TextBox 15">
            <a:extLst>
              <a:ext uri="{FF2B5EF4-FFF2-40B4-BE49-F238E27FC236}">
                <a16:creationId xmlns:a16="http://schemas.microsoft.com/office/drawing/2014/main" id="{97560F60-E888-4887-8897-0CC4BC032FAB}"/>
              </a:ext>
            </a:extLst>
          </p:cNvPr>
          <p:cNvSpPr txBox="1"/>
          <p:nvPr/>
        </p:nvSpPr>
        <p:spPr>
          <a:xfrm>
            <a:off x="1889091" y="4238921"/>
            <a:ext cx="3295133" cy="196208"/>
          </a:xfrm>
          <a:prstGeom prst="rect">
            <a:avLst/>
          </a:prstGeom>
          <a:noFill/>
        </p:spPr>
        <p:txBody>
          <a:bodyPr wrap="none" lIns="0" rtlCol="0">
            <a:spAutoFit/>
          </a:bodyPr>
          <a:lstStyle/>
          <a:p>
            <a:r>
              <a:rPr lang="en-US" sz="675" dirty="0"/>
              <a:t>1 Baseline / Q0 defined as average APK for calendar year prior to Landmark program launch</a:t>
            </a:r>
          </a:p>
        </p:txBody>
      </p:sp>
    </p:spTree>
    <p:extLst>
      <p:ext uri="{BB962C8B-B14F-4D97-AF65-F5344CB8AC3E}">
        <p14:creationId xmlns:p14="http://schemas.microsoft.com/office/powerpoint/2010/main" val="3519994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Rectangle 1" hidden="1"/>
          <p:cNvGraphicFramePr>
            <a:graphicFrameLocks/>
          </p:cNvGraphicFramePr>
          <p:nvPr>
            <p:custDataLst>
              <p:tags r:id="rId2"/>
            </p:custDataLst>
            <p:ext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6146" name="think-cell Slide" r:id="rId6" imgW="0" imgH="0" progId="TCLayout.ActiveDocument.1">
                  <p:embed/>
                </p:oleObj>
              </mc:Choice>
              <mc:Fallback>
                <p:oleObj name="think-cell Slide" r:id="rId6"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4" name="Rectangle 3" hidden="1"/>
          <p:cNvSpPr/>
          <p:nvPr>
            <p:custDataLst>
              <p:tags r:id="rId3"/>
            </p:custDataLst>
          </p:nvPr>
        </p:nvSpPr>
        <p:spPr bwMode="auto">
          <a:xfrm>
            <a:off x="1143000" y="0"/>
            <a:ext cx="119063" cy="119063"/>
          </a:xfrm>
          <a:prstGeom prst="rect">
            <a:avLst/>
          </a:prstGeom>
          <a:solidFill>
            <a:schemeClr val="bg1"/>
          </a:solid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defTabSz="342900">
              <a:lnSpc>
                <a:spcPct val="90000"/>
              </a:lnSpc>
              <a:spcBef>
                <a:spcPct val="0"/>
              </a:spcBef>
              <a:spcAft>
                <a:spcPct val="0"/>
              </a:spcAft>
              <a:buClr>
                <a:srgbClr val="478231"/>
              </a:buClr>
            </a:pPr>
            <a:endParaRPr lang="en-US" sz="600" dirty="0">
              <a:solidFill>
                <a:srgbClr val="000000"/>
              </a:solidFill>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2649467944"/>
              </p:ext>
            </p:extLst>
          </p:nvPr>
        </p:nvGraphicFramePr>
        <p:xfrm>
          <a:off x="1720458" y="750264"/>
          <a:ext cx="5703085" cy="3271631"/>
        </p:xfrm>
        <a:graphic>
          <a:graphicData uri="http://schemas.openxmlformats.org/drawingml/2006/table">
            <a:tbl>
              <a:tblPr firstRow="1" bandRow="1">
                <a:tableStyleId>{5C22544A-7EE6-4342-B048-85BDC9FD1C3A}</a:tableStyleId>
              </a:tblPr>
              <a:tblGrid>
                <a:gridCol w="2486519">
                  <a:extLst>
                    <a:ext uri="{9D8B030D-6E8A-4147-A177-3AD203B41FA5}">
                      <a16:colId xmlns:a16="http://schemas.microsoft.com/office/drawing/2014/main" val="20000"/>
                    </a:ext>
                  </a:extLst>
                </a:gridCol>
                <a:gridCol w="1072189">
                  <a:extLst>
                    <a:ext uri="{9D8B030D-6E8A-4147-A177-3AD203B41FA5}">
                      <a16:colId xmlns:a16="http://schemas.microsoft.com/office/drawing/2014/main" val="1761814620"/>
                    </a:ext>
                  </a:extLst>
                </a:gridCol>
                <a:gridCol w="1072189">
                  <a:extLst>
                    <a:ext uri="{9D8B030D-6E8A-4147-A177-3AD203B41FA5}">
                      <a16:colId xmlns:a16="http://schemas.microsoft.com/office/drawing/2014/main" val="20002"/>
                    </a:ext>
                  </a:extLst>
                </a:gridCol>
                <a:gridCol w="1072189">
                  <a:extLst>
                    <a:ext uri="{9D8B030D-6E8A-4147-A177-3AD203B41FA5}">
                      <a16:colId xmlns:a16="http://schemas.microsoft.com/office/drawing/2014/main" val="1350047114"/>
                    </a:ext>
                  </a:extLst>
                </a:gridCol>
              </a:tblGrid>
              <a:tr h="434340">
                <a:tc>
                  <a:txBody>
                    <a:bodyPr/>
                    <a:lstStyle/>
                    <a:p>
                      <a:pPr algn="ctr"/>
                      <a:r>
                        <a:rPr lang="en-US" sz="1200" dirty="0">
                          <a:solidFill>
                            <a:schemeClr val="bg1"/>
                          </a:solidFill>
                        </a:rPr>
                        <a:t>Measure</a:t>
                      </a:r>
                    </a:p>
                  </a:txBody>
                  <a:tcPr marL="68580" marR="68580" marT="34290" marB="34290">
                    <a:solidFill>
                      <a:schemeClr val="bg2">
                        <a:lumMod val="50000"/>
                      </a:schemeClr>
                    </a:solidFill>
                  </a:tcPr>
                </a:tc>
                <a:tc>
                  <a:txBody>
                    <a:bodyPr/>
                    <a:lstStyle/>
                    <a:p>
                      <a:pPr algn="ctr"/>
                      <a:r>
                        <a:rPr lang="en-US" sz="1200" dirty="0"/>
                        <a:t>Actual</a:t>
                      </a:r>
                    </a:p>
                    <a:p>
                      <a:pPr algn="ctr"/>
                      <a:r>
                        <a:rPr lang="en-US" sz="1200" b="0" i="1" dirty="0"/>
                        <a:t>(pre LMH)</a:t>
                      </a:r>
                    </a:p>
                  </a:txBody>
                  <a:tcPr marL="68580" marR="68580" marT="34290" marB="34290">
                    <a:solidFill>
                      <a:schemeClr val="bg2">
                        <a:lumMod val="50000"/>
                      </a:schemeClr>
                    </a:solidFill>
                  </a:tcPr>
                </a:tc>
                <a:tc>
                  <a:txBody>
                    <a:bodyPr/>
                    <a:lstStyle/>
                    <a:p>
                      <a:pPr algn="ctr"/>
                      <a:r>
                        <a:rPr lang="en-US" sz="1200" dirty="0"/>
                        <a:t>Target</a:t>
                      </a:r>
                      <a:r>
                        <a:rPr lang="en-US" sz="1200" baseline="0" dirty="0"/>
                        <a:t> Performance</a:t>
                      </a:r>
                      <a:endParaRPr lang="en-US" sz="1200" dirty="0"/>
                    </a:p>
                  </a:txBody>
                  <a:tcPr marL="68580" marR="68580" marT="34290" marB="34290">
                    <a:solidFill>
                      <a:schemeClr val="bg2">
                        <a:lumMod val="50000"/>
                      </a:schemeClr>
                    </a:solidFill>
                  </a:tcPr>
                </a:tc>
                <a:tc>
                  <a:txBody>
                    <a:bodyPr/>
                    <a:lstStyle/>
                    <a:p>
                      <a:pPr algn="ctr"/>
                      <a:r>
                        <a:rPr lang="en-US" sz="1200" dirty="0"/>
                        <a:t>Actual</a:t>
                      </a:r>
                    </a:p>
                    <a:p>
                      <a:pPr algn="ctr"/>
                      <a:r>
                        <a:rPr lang="en-US" sz="1200" b="0" i="1" dirty="0"/>
                        <a:t>(post LMH)</a:t>
                      </a:r>
                    </a:p>
                  </a:txBody>
                  <a:tcPr marL="68580" marR="68580" marT="34290" marB="34290">
                    <a:solidFill>
                      <a:schemeClr val="bg2">
                        <a:lumMod val="50000"/>
                      </a:schemeClr>
                    </a:solidFill>
                  </a:tcPr>
                </a:tc>
                <a:extLst>
                  <a:ext uri="{0D108BD9-81ED-4DB2-BD59-A6C34878D82A}">
                    <a16:rowId xmlns:a16="http://schemas.microsoft.com/office/drawing/2014/main" val="10000"/>
                  </a:ext>
                </a:extLst>
              </a:tr>
              <a:tr h="434340">
                <a:tc>
                  <a:txBody>
                    <a:bodyPr/>
                    <a:lstStyle/>
                    <a:p>
                      <a:r>
                        <a:rPr lang="en-US" sz="1200" dirty="0"/>
                        <a:t>Controlling High</a:t>
                      </a:r>
                      <a:r>
                        <a:rPr lang="en-US" sz="1200" baseline="0" dirty="0"/>
                        <a:t> Blood Pressure - Cardiovascular</a:t>
                      </a:r>
                      <a:endParaRPr lang="en-US" sz="1200" dirty="0"/>
                    </a:p>
                  </a:txBody>
                  <a:tcPr marL="68580" marR="68580" marT="34290" marB="34290" anchor="ctr"/>
                </a:tc>
                <a:tc>
                  <a:txBody>
                    <a:bodyPr/>
                    <a:lstStyle/>
                    <a:p>
                      <a:pPr algn="ctr"/>
                      <a:r>
                        <a:rPr lang="en-US" sz="1200" dirty="0"/>
                        <a:t>71.0%</a:t>
                      </a:r>
                    </a:p>
                    <a:p>
                      <a:pPr algn="ctr"/>
                      <a:r>
                        <a:rPr lang="en-US" sz="1200" dirty="0"/>
                        <a:t>4</a:t>
                      </a:r>
                      <a:r>
                        <a:rPr lang="en-US" sz="1200" baseline="0" dirty="0"/>
                        <a:t> stars</a:t>
                      </a:r>
                      <a:endParaRPr lang="en-US" sz="1200" dirty="0"/>
                    </a:p>
                  </a:txBody>
                  <a:tcPr marL="68580" marR="68580" marT="34290" marB="34290" anchor="ctr"/>
                </a:tc>
                <a:tc>
                  <a:txBody>
                    <a:bodyPr/>
                    <a:lstStyle/>
                    <a:p>
                      <a:pPr algn="ctr"/>
                      <a:r>
                        <a:rPr lang="en-US" sz="1200" dirty="0"/>
                        <a:t>76.0%</a:t>
                      </a:r>
                    </a:p>
                    <a:p>
                      <a:pPr algn="ctr"/>
                      <a:r>
                        <a:rPr lang="en-US" sz="1200" dirty="0"/>
                        <a:t>5 stars</a:t>
                      </a:r>
                    </a:p>
                  </a:txBody>
                  <a:tcPr marL="68580" marR="68580" marT="34290" marB="34290" anchor="ctr"/>
                </a:tc>
                <a:tc>
                  <a:txBody>
                    <a:bodyPr/>
                    <a:lstStyle/>
                    <a:p>
                      <a:pPr algn="ctr"/>
                      <a:r>
                        <a:rPr lang="en-US" sz="1200" b="1" dirty="0">
                          <a:solidFill>
                            <a:schemeClr val="tx1"/>
                          </a:solidFill>
                        </a:rPr>
                        <a:t>90.8%</a:t>
                      </a:r>
                    </a:p>
                    <a:p>
                      <a:pPr algn="ctr"/>
                      <a:r>
                        <a:rPr lang="en-US" sz="1200" b="1" i="0" dirty="0">
                          <a:solidFill>
                            <a:schemeClr val="tx1"/>
                          </a:solidFill>
                        </a:rPr>
                        <a:t>5 stars</a:t>
                      </a:r>
                    </a:p>
                  </a:txBody>
                  <a:tcPr marL="68580" marR="68580" marT="34290" marB="34290" anchor="ctr"/>
                </a:tc>
                <a:extLst>
                  <a:ext uri="{0D108BD9-81ED-4DB2-BD59-A6C34878D82A}">
                    <a16:rowId xmlns:a16="http://schemas.microsoft.com/office/drawing/2014/main" val="10001"/>
                  </a:ext>
                </a:extLst>
              </a:tr>
              <a:tr h="434340">
                <a:tc>
                  <a:txBody>
                    <a:bodyPr/>
                    <a:lstStyle/>
                    <a:p>
                      <a:r>
                        <a:rPr lang="en-US" sz="1200" dirty="0"/>
                        <a:t>Nephropathy</a:t>
                      </a:r>
                      <a:r>
                        <a:rPr lang="en-US" sz="1200" baseline="0" dirty="0"/>
                        <a:t> Screening-Diabetes</a:t>
                      </a:r>
                      <a:endParaRPr lang="en-US" sz="1200" dirty="0"/>
                    </a:p>
                  </a:txBody>
                  <a:tcPr marL="68580" marR="68580" marT="34290" marB="34290" anchor="ctr"/>
                </a:tc>
                <a:tc>
                  <a:txBody>
                    <a:bodyPr/>
                    <a:lstStyle/>
                    <a:p>
                      <a:pPr algn="ctr"/>
                      <a:r>
                        <a:rPr lang="en-US" sz="1200" dirty="0"/>
                        <a:t>88.0%</a:t>
                      </a:r>
                    </a:p>
                    <a:p>
                      <a:pPr algn="ctr"/>
                      <a:r>
                        <a:rPr lang="en-US" sz="1200" dirty="0"/>
                        <a:t>1 star</a:t>
                      </a:r>
                    </a:p>
                  </a:txBody>
                  <a:tcPr marL="68580" marR="68580" marT="34290" marB="34290" anchor="ctr"/>
                </a:tc>
                <a:tc>
                  <a:txBody>
                    <a:bodyPr/>
                    <a:lstStyle/>
                    <a:p>
                      <a:pPr algn="ctr"/>
                      <a:r>
                        <a:rPr lang="en-US" sz="1200" dirty="0"/>
                        <a:t>93.0%</a:t>
                      </a:r>
                    </a:p>
                    <a:p>
                      <a:pPr algn="ctr"/>
                      <a:r>
                        <a:rPr lang="en-US" sz="1200" dirty="0"/>
                        <a:t>2 stars</a:t>
                      </a:r>
                    </a:p>
                  </a:txBody>
                  <a:tcPr marL="68580" marR="68580" marT="34290" marB="34290" anchor="ctr"/>
                </a:tc>
                <a:tc>
                  <a:txBody>
                    <a:bodyPr/>
                    <a:lstStyle/>
                    <a:p>
                      <a:pPr algn="ctr"/>
                      <a:r>
                        <a:rPr lang="en-US" sz="1200" b="1" dirty="0">
                          <a:solidFill>
                            <a:schemeClr val="tx1"/>
                          </a:solidFill>
                        </a:rPr>
                        <a:t>98.1%</a:t>
                      </a:r>
                    </a:p>
                    <a:p>
                      <a:pPr algn="ctr"/>
                      <a:r>
                        <a:rPr lang="en-US" sz="1200" b="1" dirty="0">
                          <a:solidFill>
                            <a:schemeClr val="tx1"/>
                          </a:solidFill>
                        </a:rPr>
                        <a:t>5</a:t>
                      </a:r>
                      <a:r>
                        <a:rPr lang="en-US" sz="1200" b="1" baseline="0" dirty="0">
                          <a:solidFill>
                            <a:schemeClr val="tx1"/>
                          </a:solidFill>
                        </a:rPr>
                        <a:t> stars</a:t>
                      </a:r>
                      <a:endParaRPr lang="en-US" sz="1200" b="1" dirty="0">
                        <a:solidFill>
                          <a:schemeClr val="tx1"/>
                        </a:solidFill>
                      </a:endParaRPr>
                    </a:p>
                  </a:txBody>
                  <a:tcPr marL="68580" marR="68580" marT="34290" marB="34290" anchor="ctr"/>
                </a:tc>
                <a:extLst>
                  <a:ext uri="{0D108BD9-81ED-4DB2-BD59-A6C34878D82A}">
                    <a16:rowId xmlns:a16="http://schemas.microsoft.com/office/drawing/2014/main" val="10002"/>
                  </a:ext>
                </a:extLst>
              </a:tr>
              <a:tr h="434340">
                <a:tc>
                  <a:txBody>
                    <a:bodyPr/>
                    <a:lstStyle/>
                    <a:p>
                      <a:r>
                        <a:rPr lang="en-US" sz="1200" dirty="0"/>
                        <a:t>HbA1C controlled &lt; 9</a:t>
                      </a:r>
                    </a:p>
                  </a:txBody>
                  <a:tcPr marL="68580" marR="68580" marT="34290" marB="34290" anchor="ctr"/>
                </a:tc>
                <a:tc>
                  <a:txBody>
                    <a:bodyPr/>
                    <a:lstStyle/>
                    <a:p>
                      <a:pPr algn="ctr"/>
                      <a:r>
                        <a:rPr lang="en-US" sz="1200" dirty="0"/>
                        <a:t>66.0%</a:t>
                      </a:r>
                    </a:p>
                    <a:p>
                      <a:pPr algn="ctr"/>
                      <a:r>
                        <a:rPr lang="en-US" sz="1200" baseline="0" dirty="0"/>
                        <a:t>3 stars</a:t>
                      </a:r>
                      <a:endParaRPr lang="en-US" sz="1200" dirty="0"/>
                    </a:p>
                  </a:txBody>
                  <a:tcPr marL="68580" marR="68580" marT="34290" marB="34290" anchor="ctr"/>
                </a:tc>
                <a:tc>
                  <a:txBody>
                    <a:bodyPr/>
                    <a:lstStyle/>
                    <a:p>
                      <a:pPr algn="ctr"/>
                      <a:r>
                        <a:rPr lang="en-US" sz="1200" dirty="0"/>
                        <a:t>71.0%</a:t>
                      </a:r>
                    </a:p>
                    <a:p>
                      <a:pPr algn="ctr"/>
                      <a:r>
                        <a:rPr lang="en-US" sz="1200" dirty="0"/>
                        <a:t>3 stars</a:t>
                      </a:r>
                    </a:p>
                  </a:txBody>
                  <a:tcPr marL="68580" marR="68580" marT="34290" marB="34290" anchor="ctr"/>
                </a:tc>
                <a:tc>
                  <a:txBody>
                    <a:bodyPr/>
                    <a:lstStyle/>
                    <a:p>
                      <a:pPr algn="ctr"/>
                      <a:r>
                        <a:rPr lang="en-US" sz="1200" b="1" dirty="0">
                          <a:solidFill>
                            <a:schemeClr val="tx1"/>
                          </a:solidFill>
                        </a:rPr>
                        <a:t>87.1%</a:t>
                      </a:r>
                    </a:p>
                    <a:p>
                      <a:pPr algn="ctr"/>
                      <a:r>
                        <a:rPr lang="en-US" sz="1200" b="1" dirty="0">
                          <a:solidFill>
                            <a:schemeClr val="tx1"/>
                          </a:solidFill>
                        </a:rPr>
                        <a:t>5 stars</a:t>
                      </a:r>
                    </a:p>
                  </a:txBody>
                  <a:tcPr marL="68580" marR="68580" marT="34290" marB="34290" anchor="ctr"/>
                </a:tc>
                <a:extLst>
                  <a:ext uri="{0D108BD9-81ED-4DB2-BD59-A6C34878D82A}">
                    <a16:rowId xmlns:a16="http://schemas.microsoft.com/office/drawing/2014/main" val="10003"/>
                  </a:ext>
                </a:extLst>
              </a:tr>
              <a:tr h="434340">
                <a:tc>
                  <a:txBody>
                    <a:bodyPr/>
                    <a:lstStyle/>
                    <a:p>
                      <a:r>
                        <a:rPr lang="en-US" sz="1200" dirty="0"/>
                        <a:t>Retinal Exam – Diabetes</a:t>
                      </a:r>
                    </a:p>
                  </a:txBody>
                  <a:tcPr marL="68580" marR="68580" marT="34290" marB="34290" anchor="ctr"/>
                </a:tc>
                <a:tc>
                  <a:txBody>
                    <a:bodyPr/>
                    <a:lstStyle/>
                    <a:p>
                      <a:pPr algn="ctr"/>
                      <a:r>
                        <a:rPr lang="en-US" sz="1200" dirty="0"/>
                        <a:t>70.0%</a:t>
                      </a:r>
                    </a:p>
                    <a:p>
                      <a:pPr algn="ctr"/>
                      <a:r>
                        <a:rPr lang="en-US" sz="1200" dirty="0"/>
                        <a:t>3 stars</a:t>
                      </a:r>
                    </a:p>
                  </a:txBody>
                  <a:tcPr marL="68580" marR="68580" marT="34290" marB="34290" anchor="ctr"/>
                </a:tc>
                <a:tc>
                  <a:txBody>
                    <a:bodyPr/>
                    <a:lstStyle/>
                    <a:p>
                      <a:pPr algn="ctr"/>
                      <a:r>
                        <a:rPr lang="en-US" sz="1200" dirty="0"/>
                        <a:t>75.0%</a:t>
                      </a:r>
                    </a:p>
                    <a:p>
                      <a:pPr algn="ctr"/>
                      <a:r>
                        <a:rPr lang="en-US" sz="1200" dirty="0"/>
                        <a:t>4 stars</a:t>
                      </a:r>
                    </a:p>
                  </a:txBody>
                  <a:tcPr marL="68580" marR="68580" marT="34290" marB="34290" anchor="ctr"/>
                </a:tc>
                <a:tc>
                  <a:txBody>
                    <a:bodyPr/>
                    <a:lstStyle/>
                    <a:p>
                      <a:pPr algn="ctr"/>
                      <a:r>
                        <a:rPr lang="en-US" sz="1200" b="1" dirty="0">
                          <a:solidFill>
                            <a:schemeClr val="tx1"/>
                          </a:solidFill>
                        </a:rPr>
                        <a:t>81.6%</a:t>
                      </a:r>
                    </a:p>
                    <a:p>
                      <a:pPr algn="ctr"/>
                      <a:r>
                        <a:rPr lang="en-US" sz="1200" b="1" dirty="0">
                          <a:solidFill>
                            <a:schemeClr val="tx1"/>
                          </a:solidFill>
                        </a:rPr>
                        <a:t>5 stars</a:t>
                      </a:r>
                    </a:p>
                  </a:txBody>
                  <a:tcPr marL="68580" marR="68580" marT="34290" marB="34290" anchor="ctr"/>
                </a:tc>
                <a:extLst>
                  <a:ext uri="{0D108BD9-81ED-4DB2-BD59-A6C34878D82A}">
                    <a16:rowId xmlns:a16="http://schemas.microsoft.com/office/drawing/2014/main" val="10004"/>
                  </a:ext>
                </a:extLst>
              </a:tr>
              <a:tr h="434340">
                <a:tc>
                  <a:txBody>
                    <a:bodyPr/>
                    <a:lstStyle/>
                    <a:p>
                      <a:r>
                        <a:rPr lang="en-US" sz="1200" dirty="0"/>
                        <a:t>Adult BMI Assessment</a:t>
                      </a:r>
                    </a:p>
                  </a:txBody>
                  <a:tcPr marL="68580" marR="68580" marT="34290" marB="34290" anchor="ctr"/>
                </a:tc>
                <a:tc>
                  <a:txBody>
                    <a:bodyPr/>
                    <a:lstStyle/>
                    <a:p>
                      <a:pPr algn="ctr"/>
                      <a:r>
                        <a:rPr lang="en-US" sz="1200" b="0" baseline="0" dirty="0">
                          <a:solidFill>
                            <a:schemeClr val="tx1"/>
                          </a:solidFill>
                        </a:rPr>
                        <a:t>85.0%</a:t>
                      </a:r>
                    </a:p>
                    <a:p>
                      <a:pPr algn="ctr"/>
                      <a:r>
                        <a:rPr lang="en-US" sz="1200" b="0" baseline="0" dirty="0">
                          <a:solidFill>
                            <a:schemeClr val="tx1"/>
                          </a:solidFill>
                        </a:rPr>
                        <a:t>3 stars</a:t>
                      </a:r>
                    </a:p>
                  </a:txBody>
                  <a:tcPr marL="68580" marR="68580" marT="34290" marB="34290" anchor="ctr"/>
                </a:tc>
                <a:tc>
                  <a:txBody>
                    <a:bodyPr/>
                    <a:lstStyle/>
                    <a:p>
                      <a:pPr algn="ctr"/>
                      <a:r>
                        <a:rPr lang="en-US" sz="1200" b="0" baseline="0" dirty="0">
                          <a:solidFill>
                            <a:schemeClr val="tx1"/>
                          </a:solidFill>
                        </a:rPr>
                        <a:t>90.0%</a:t>
                      </a:r>
                    </a:p>
                    <a:p>
                      <a:pPr algn="ctr"/>
                      <a:r>
                        <a:rPr lang="en-US" sz="1200" b="0" baseline="0" dirty="0">
                          <a:solidFill>
                            <a:schemeClr val="tx1"/>
                          </a:solidFill>
                        </a:rPr>
                        <a:t>4 stars</a:t>
                      </a:r>
                    </a:p>
                  </a:txBody>
                  <a:tcPr marL="68580" marR="68580" marT="34290" marB="34290" anchor="ctr"/>
                </a:tc>
                <a:tc>
                  <a:txBody>
                    <a:bodyPr/>
                    <a:lstStyle/>
                    <a:p>
                      <a:pPr algn="ctr"/>
                      <a:r>
                        <a:rPr lang="en-US" sz="1200" b="1" kern="1200" dirty="0">
                          <a:solidFill>
                            <a:schemeClr val="tx1"/>
                          </a:solidFill>
                          <a:latin typeface="+mn-lt"/>
                          <a:ea typeface="+mn-ea"/>
                          <a:cs typeface="+mn-cs"/>
                        </a:rPr>
                        <a:t>99.3%</a:t>
                      </a:r>
                    </a:p>
                    <a:p>
                      <a:pPr algn="ctr"/>
                      <a:r>
                        <a:rPr lang="en-US" sz="1200" b="1" kern="1200" baseline="0" dirty="0">
                          <a:solidFill>
                            <a:schemeClr val="tx1"/>
                          </a:solidFill>
                          <a:latin typeface="+mn-lt"/>
                          <a:ea typeface="+mn-ea"/>
                          <a:cs typeface="+mn-cs"/>
                        </a:rPr>
                        <a:t>5 stars</a:t>
                      </a:r>
                      <a:endParaRPr lang="en-US" sz="1200" b="1" baseline="0" dirty="0">
                        <a:solidFill>
                          <a:schemeClr val="tx1"/>
                        </a:solidFill>
                      </a:endParaRPr>
                    </a:p>
                  </a:txBody>
                  <a:tcPr marL="68580" marR="68580" marT="34290" marB="34290" anchor="ctr"/>
                </a:tc>
                <a:extLst>
                  <a:ext uri="{0D108BD9-81ED-4DB2-BD59-A6C34878D82A}">
                    <a16:rowId xmlns:a16="http://schemas.microsoft.com/office/drawing/2014/main" val="10007"/>
                  </a:ext>
                </a:extLst>
              </a:tr>
              <a:tr h="332795">
                <a:tc>
                  <a:txBody>
                    <a:bodyPr/>
                    <a:lstStyle/>
                    <a:p>
                      <a:r>
                        <a:rPr lang="en-US" sz="1200" dirty="0"/>
                        <a:t>PHQ-9 Annual Screening</a:t>
                      </a:r>
                    </a:p>
                  </a:txBody>
                  <a:tcPr marL="68580" marR="68580" marT="34290" marB="34290" anchor="ctr"/>
                </a:tc>
                <a:tc>
                  <a:txBody>
                    <a:bodyPr/>
                    <a:lstStyle/>
                    <a:p>
                      <a:pPr algn="ctr"/>
                      <a:r>
                        <a:rPr lang="en-US" sz="1200" dirty="0"/>
                        <a:t>85.0%</a:t>
                      </a:r>
                    </a:p>
                  </a:txBody>
                  <a:tcPr marL="68580" marR="68580" marT="34290" marB="34290" anchor="ctr"/>
                </a:tc>
                <a:tc>
                  <a:txBody>
                    <a:bodyPr/>
                    <a:lstStyle/>
                    <a:p>
                      <a:pPr algn="ctr"/>
                      <a:r>
                        <a:rPr lang="en-US" sz="1200" dirty="0"/>
                        <a:t>90.0%</a:t>
                      </a:r>
                    </a:p>
                  </a:txBody>
                  <a:tcPr marL="68580" marR="68580" marT="34290" marB="34290" anchor="ctr"/>
                </a:tc>
                <a:tc>
                  <a:txBody>
                    <a:bodyPr/>
                    <a:lstStyle/>
                    <a:p>
                      <a:pPr algn="ctr"/>
                      <a:r>
                        <a:rPr lang="en-US" sz="1200" b="1" dirty="0">
                          <a:solidFill>
                            <a:schemeClr val="tx1"/>
                          </a:solidFill>
                        </a:rPr>
                        <a:t>92.4%</a:t>
                      </a:r>
                    </a:p>
                  </a:txBody>
                  <a:tcPr marL="68580" marR="68580" marT="34290" marB="34290" anchor="ctr"/>
                </a:tc>
                <a:extLst>
                  <a:ext uri="{0D108BD9-81ED-4DB2-BD59-A6C34878D82A}">
                    <a16:rowId xmlns:a16="http://schemas.microsoft.com/office/drawing/2014/main" val="840026673"/>
                  </a:ext>
                </a:extLst>
              </a:tr>
              <a:tr h="332795">
                <a:tc>
                  <a:txBody>
                    <a:bodyPr/>
                    <a:lstStyle/>
                    <a:p>
                      <a:r>
                        <a:rPr lang="en-US" sz="1200" dirty="0"/>
                        <a:t>Member Satisfaction</a:t>
                      </a:r>
                    </a:p>
                  </a:txBody>
                  <a:tcPr marL="68580" marR="68580" marT="34290" marB="34290" anchor="ctr"/>
                </a:tc>
                <a:tc>
                  <a:txBody>
                    <a:bodyPr/>
                    <a:lstStyle/>
                    <a:p>
                      <a:pPr algn="ctr"/>
                      <a:r>
                        <a:rPr lang="en-US" sz="1200" b="0" baseline="0" dirty="0">
                          <a:solidFill>
                            <a:schemeClr val="tx1"/>
                          </a:solidFill>
                        </a:rPr>
                        <a:t>75.0%</a:t>
                      </a:r>
                    </a:p>
                  </a:txBody>
                  <a:tcPr marL="68580" marR="68580" marT="34290" marB="34290" anchor="ctr"/>
                </a:tc>
                <a:tc>
                  <a:txBody>
                    <a:bodyPr/>
                    <a:lstStyle/>
                    <a:p>
                      <a:pPr algn="ctr"/>
                      <a:r>
                        <a:rPr lang="en-US" sz="1200" b="0" baseline="0" dirty="0">
                          <a:solidFill>
                            <a:schemeClr val="tx1"/>
                          </a:solidFill>
                        </a:rPr>
                        <a:t>80.0%</a:t>
                      </a:r>
                    </a:p>
                  </a:txBody>
                  <a:tcPr marL="68580" marR="68580" marT="34290" marB="34290" anchor="ctr"/>
                </a:tc>
                <a:tc>
                  <a:txBody>
                    <a:bodyPr/>
                    <a:lstStyle/>
                    <a:p>
                      <a:pPr algn="ctr"/>
                      <a:r>
                        <a:rPr lang="en-US" sz="1200" b="1" baseline="0" dirty="0">
                          <a:solidFill>
                            <a:schemeClr val="tx1"/>
                          </a:solidFill>
                        </a:rPr>
                        <a:t>96.6%</a:t>
                      </a:r>
                      <a:endParaRPr lang="en-US" sz="1200" b="1" baseline="30000" dirty="0">
                        <a:solidFill>
                          <a:schemeClr val="tx1"/>
                        </a:solidFill>
                      </a:endParaRPr>
                    </a:p>
                  </a:txBody>
                  <a:tcPr marL="68580" marR="68580" marT="34290" marB="34290" anchor="ctr"/>
                </a:tc>
                <a:extLst>
                  <a:ext uri="{0D108BD9-81ED-4DB2-BD59-A6C34878D82A}">
                    <a16:rowId xmlns:a16="http://schemas.microsoft.com/office/drawing/2014/main" val="10008"/>
                  </a:ext>
                </a:extLst>
              </a:tr>
            </a:tbl>
          </a:graphicData>
        </a:graphic>
      </p:graphicFrame>
      <p:sp>
        <p:nvSpPr>
          <p:cNvPr id="5" name="TextBox 4"/>
          <p:cNvSpPr txBox="1"/>
          <p:nvPr/>
        </p:nvSpPr>
        <p:spPr>
          <a:xfrm>
            <a:off x="2095407" y="4167554"/>
            <a:ext cx="4953188" cy="706902"/>
          </a:xfrm>
          <a:prstGeom prst="rect">
            <a:avLst/>
          </a:prstGeom>
          <a:solidFill>
            <a:schemeClr val="bg2">
              <a:lumMod val="20000"/>
              <a:lumOff val="80000"/>
            </a:schemeClr>
          </a:solidFill>
          <a:ln w="12700" cap="rnd">
            <a:solidFill>
              <a:schemeClr val="tx1"/>
            </a:solidFill>
          </a:ln>
        </p:spPr>
        <p:txBody>
          <a:bodyPr wrap="square" lIns="0" tIns="34290" rIns="0" bIns="34290" rtlCol="0" anchor="ctr" anchorCtr="0">
            <a:noAutofit/>
          </a:bodyPr>
          <a:lstStyle/>
          <a:p>
            <a:pPr algn="ctr">
              <a:lnSpc>
                <a:spcPct val="90000"/>
              </a:lnSpc>
              <a:spcBef>
                <a:spcPts val="675"/>
              </a:spcBef>
              <a:buClr>
                <a:schemeClr val="bg2"/>
              </a:buClr>
            </a:pPr>
            <a:r>
              <a:rPr lang="en-US" sz="1200" dirty="0">
                <a:latin typeface="Arial "/>
              </a:rPr>
              <a:t>Goals are set 5% above current plan performance</a:t>
            </a:r>
          </a:p>
          <a:p>
            <a:pPr algn="ctr">
              <a:lnSpc>
                <a:spcPct val="90000"/>
              </a:lnSpc>
              <a:spcBef>
                <a:spcPts val="675"/>
              </a:spcBef>
              <a:buClr>
                <a:schemeClr val="bg2"/>
              </a:buClr>
            </a:pPr>
            <a:r>
              <a:rPr lang="en-US" sz="1200" b="1" dirty="0">
                <a:latin typeface="Arial "/>
              </a:rPr>
              <a:t>Landmark performance often exceeds 5-star levels, despite caring for highest-risk patient population</a:t>
            </a:r>
          </a:p>
        </p:txBody>
      </p:sp>
      <p:sp>
        <p:nvSpPr>
          <p:cNvPr id="7" name="Title 6"/>
          <p:cNvSpPr>
            <a:spLocks noGrp="1"/>
          </p:cNvSpPr>
          <p:nvPr>
            <p:ph type="title"/>
          </p:nvPr>
        </p:nvSpPr>
        <p:spPr/>
        <p:txBody>
          <a:bodyPr>
            <a:noAutofit/>
          </a:bodyPr>
          <a:lstStyle/>
          <a:p>
            <a:r>
              <a:rPr lang="en-US" sz="2100" dirty="0"/>
              <a:t>Material Improvement in Quality Across the Board</a:t>
            </a:r>
          </a:p>
        </p:txBody>
      </p:sp>
      <p:sp>
        <p:nvSpPr>
          <p:cNvPr id="2" name="Slide Number Placeholder 1"/>
          <p:cNvSpPr>
            <a:spLocks noGrp="1"/>
          </p:cNvSpPr>
          <p:nvPr>
            <p:ph type="sldNum" sz="quarter" idx="12"/>
          </p:nvPr>
        </p:nvSpPr>
        <p:spPr/>
        <p:txBody>
          <a:bodyPr/>
          <a:lstStyle/>
          <a:p>
            <a:fld id="{2C51D6FC-D8DA-483C-95BD-BE62E0110A68}" type="slidenum">
              <a:rPr lang="en-US" smtClean="0"/>
              <a:t>44</a:t>
            </a:fld>
            <a:endParaRPr lang="en-US"/>
          </a:p>
        </p:txBody>
      </p:sp>
    </p:spTree>
    <p:extLst>
      <p:ext uri="{BB962C8B-B14F-4D97-AF65-F5344CB8AC3E}">
        <p14:creationId xmlns:p14="http://schemas.microsoft.com/office/powerpoint/2010/main" val="6816698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Rectangle 1" hidden="1"/>
          <p:cNvGraphicFramePr>
            <a:graphicFrameLocks/>
          </p:cNvGraphicFramePr>
          <p:nvPr>
            <p:custDataLst>
              <p:tags r:id="rId2"/>
            </p:custDataLst>
            <p:extLst/>
          </p:nvPr>
        </p:nvGraphicFramePr>
        <p:xfrm>
          <a:off x="1143000" y="0"/>
          <a:ext cx="119063" cy="119063"/>
        </p:xfrm>
        <a:graphic>
          <a:graphicData uri="http://schemas.openxmlformats.org/presentationml/2006/ole">
            <mc:AlternateContent xmlns:mc="http://schemas.openxmlformats.org/markup-compatibility/2006">
              <mc:Choice xmlns:v="urn:schemas-microsoft-com:vml" Requires="v">
                <p:oleObj spid="_x0000_s7170" name="think-cell Slide" r:id="rId6" imgW="0" imgH="0" progId="TCLayout.ActiveDocument.1">
                  <p:embed/>
                </p:oleObj>
              </mc:Choice>
              <mc:Fallback>
                <p:oleObj name="think-cell Slide" r:id="rId6" imgW="0" imgH="0" progId="TCLayout.ActiveDocument.1">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143000" y="0"/>
                        <a:ext cx="119063" cy="119063"/>
                      </a:xfrm>
                      <a:prstGeom prst="rect">
                        <a:avLst/>
                      </a:prstGeom>
                      <a:noFill/>
                      <a:extLst>
                        <a:ext uri="{909E8E84-426E-40dd-AFC4-6F175D3DCCD1}">
                          <a14:hiddenFill xmlns:a14="http://schemas.microsoft.com/office/drawing/2010/main" xmlns="">
                            <a:solidFill>
                              <a:srgbClr val="FFFFFF"/>
                            </a:solidFill>
                          </a14:hiddenFill>
                        </a:ext>
                      </a:extLst>
                    </p:spPr>
                  </p:pic>
                </p:oleObj>
              </mc:Fallback>
            </mc:AlternateContent>
          </a:graphicData>
        </a:graphic>
      </p:graphicFrame>
      <p:sp>
        <p:nvSpPr>
          <p:cNvPr id="4" name="Rectangle 3" hidden="1"/>
          <p:cNvSpPr/>
          <p:nvPr>
            <p:custDataLst>
              <p:tags r:id="rId3"/>
            </p:custDataLst>
          </p:nvPr>
        </p:nvSpPr>
        <p:spPr bwMode="auto">
          <a:xfrm>
            <a:off x="1143000" y="0"/>
            <a:ext cx="119063" cy="119063"/>
          </a:xfrm>
          <a:prstGeom prst="rect">
            <a:avLst/>
          </a:prstGeom>
          <a:solidFill>
            <a:schemeClr val="bg1"/>
          </a:solidFill>
          <a:ln w="1270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a:lnSpc>
                <a:spcPct val="90000"/>
              </a:lnSpc>
              <a:spcBef>
                <a:spcPct val="0"/>
              </a:spcBef>
              <a:spcAft>
                <a:spcPct val="0"/>
              </a:spcAft>
              <a:buClr>
                <a:srgbClr val="478231"/>
              </a:buClr>
            </a:pPr>
            <a:endParaRPr lang="en-US" sz="600" dirty="0">
              <a:solidFill>
                <a:srgbClr val="000000"/>
              </a:solidFill>
              <a:cs typeface="Arial"/>
              <a:sym typeface="Arial"/>
            </a:endParaRPr>
          </a:p>
        </p:txBody>
      </p:sp>
      <p:sp>
        <p:nvSpPr>
          <p:cNvPr id="3" name="TextBox 2"/>
          <p:cNvSpPr txBox="1"/>
          <p:nvPr/>
        </p:nvSpPr>
        <p:spPr>
          <a:xfrm>
            <a:off x="1760462" y="2305893"/>
            <a:ext cx="2189510" cy="290849"/>
          </a:xfrm>
          <a:prstGeom prst="rect">
            <a:avLst/>
          </a:prstGeom>
          <a:noFill/>
          <a:ln w="12700" cap="rnd">
            <a:noFill/>
          </a:ln>
        </p:spPr>
        <p:txBody>
          <a:bodyPr wrap="none" lIns="0" tIns="0" rIns="0" bIns="0" rtlCol="0" anchor="t" anchorCtr="0">
            <a:spAutoFit/>
          </a:bodyPr>
          <a:lstStyle/>
          <a:p>
            <a:pPr algn="ctr">
              <a:lnSpc>
                <a:spcPct val="90000"/>
              </a:lnSpc>
              <a:spcBef>
                <a:spcPts val="675"/>
              </a:spcBef>
              <a:buClr>
                <a:srgbClr val="478231"/>
              </a:buClr>
            </a:pPr>
            <a:r>
              <a:rPr lang="en-US" sz="1200" b="1" dirty="0">
                <a:solidFill>
                  <a:srgbClr val="000000"/>
                </a:solidFill>
              </a:rPr>
              <a:t>Patient Satisfaction Survey Results</a:t>
            </a:r>
            <a:br>
              <a:rPr lang="en-US" sz="1350" b="1" dirty="0">
                <a:solidFill>
                  <a:srgbClr val="000000"/>
                </a:solidFill>
              </a:rPr>
            </a:br>
            <a:r>
              <a:rPr lang="en-US" sz="900" dirty="0">
                <a:solidFill>
                  <a:srgbClr val="000000"/>
                </a:solidFill>
              </a:rPr>
              <a:t>(year-end results, n = 2,733)</a:t>
            </a:r>
            <a:endParaRPr lang="en-US" sz="1200" b="1" dirty="0">
              <a:solidFill>
                <a:srgbClr val="000000"/>
              </a:solidFill>
            </a:endParaRPr>
          </a:p>
        </p:txBody>
      </p:sp>
      <p:graphicFrame>
        <p:nvGraphicFramePr>
          <p:cNvPr id="2" name="Table 1"/>
          <p:cNvGraphicFramePr>
            <a:graphicFrameLocks noGrp="1"/>
          </p:cNvGraphicFramePr>
          <p:nvPr>
            <p:extLst/>
          </p:nvPr>
        </p:nvGraphicFramePr>
        <p:xfrm>
          <a:off x="2908358" y="754996"/>
          <a:ext cx="3327286" cy="1284170"/>
        </p:xfrm>
        <a:graphic>
          <a:graphicData uri="http://schemas.openxmlformats.org/drawingml/2006/table">
            <a:tbl>
              <a:tblPr firstRow="1" bandRow="1">
                <a:tableStyleId>{5C22544A-7EE6-4342-B048-85BDC9FD1C3A}</a:tableStyleId>
              </a:tblPr>
              <a:tblGrid>
                <a:gridCol w="2747999">
                  <a:extLst>
                    <a:ext uri="{9D8B030D-6E8A-4147-A177-3AD203B41FA5}">
                      <a16:colId xmlns:a16="http://schemas.microsoft.com/office/drawing/2014/main" val="20000"/>
                    </a:ext>
                  </a:extLst>
                </a:gridCol>
                <a:gridCol w="579287">
                  <a:extLst>
                    <a:ext uri="{9D8B030D-6E8A-4147-A177-3AD203B41FA5}">
                      <a16:colId xmlns:a16="http://schemas.microsoft.com/office/drawing/2014/main" val="20001"/>
                    </a:ext>
                  </a:extLst>
                </a:gridCol>
              </a:tblGrid>
              <a:tr h="251460">
                <a:tc>
                  <a:txBody>
                    <a:bodyPr/>
                    <a:lstStyle/>
                    <a:p>
                      <a:pPr algn="ctr"/>
                      <a:r>
                        <a:rPr lang="en-US" sz="1200" dirty="0"/>
                        <a:t>Additional</a:t>
                      </a:r>
                      <a:r>
                        <a:rPr lang="en-US" sz="1200" baseline="0" dirty="0"/>
                        <a:t> Survey Metrics</a:t>
                      </a:r>
                      <a:endParaRPr lang="en-US" sz="1200" dirty="0"/>
                    </a:p>
                  </a:txBody>
                  <a:tcPr marL="68580" marR="68580" marT="34290" marB="34290">
                    <a:solidFill>
                      <a:schemeClr val="bg2">
                        <a:lumMod val="75000"/>
                      </a:schemeClr>
                    </a:solidFill>
                  </a:tcPr>
                </a:tc>
                <a:tc>
                  <a:txBody>
                    <a:bodyPr/>
                    <a:lstStyle/>
                    <a:p>
                      <a:pPr algn="ctr"/>
                      <a:r>
                        <a:rPr lang="en-US" sz="1200" dirty="0"/>
                        <a:t>Score</a:t>
                      </a:r>
                    </a:p>
                  </a:txBody>
                  <a:tcPr marL="68580" marR="68580" marT="34290" marB="34290">
                    <a:solidFill>
                      <a:schemeClr val="bg2">
                        <a:lumMod val="75000"/>
                      </a:schemeClr>
                    </a:solidFill>
                  </a:tcPr>
                </a:tc>
                <a:extLst>
                  <a:ext uri="{0D108BD9-81ED-4DB2-BD59-A6C34878D82A}">
                    <a16:rowId xmlns:a16="http://schemas.microsoft.com/office/drawing/2014/main" val="10000"/>
                  </a:ext>
                </a:extLst>
              </a:tr>
              <a:tr h="434340">
                <a:tc>
                  <a:txBody>
                    <a:bodyPr/>
                    <a:lstStyle/>
                    <a:p>
                      <a:r>
                        <a:rPr lang="en-US" sz="1200" b="0" i="0" dirty="0"/>
                        <a:t>“Landmark has helped me stay out of the hospital or Emergency Room”</a:t>
                      </a:r>
                    </a:p>
                  </a:txBody>
                  <a:tcPr marL="68580" marR="68580" marT="34290" marB="34290" anchor="ctr"/>
                </a:tc>
                <a:tc>
                  <a:txBody>
                    <a:bodyPr/>
                    <a:lstStyle/>
                    <a:p>
                      <a:pPr algn="ctr"/>
                      <a:r>
                        <a:rPr lang="en-US" sz="1200" dirty="0"/>
                        <a:t>97%</a:t>
                      </a:r>
                    </a:p>
                  </a:txBody>
                  <a:tcPr marL="68580" marR="68580" marT="34290" marB="34290" anchor="ctr"/>
                </a:tc>
                <a:extLst>
                  <a:ext uri="{0D108BD9-81ED-4DB2-BD59-A6C34878D82A}">
                    <a16:rowId xmlns:a16="http://schemas.microsoft.com/office/drawing/2014/main" val="10001"/>
                  </a:ext>
                </a:extLst>
              </a:tr>
              <a:tr h="299185">
                <a:tc>
                  <a:txBody>
                    <a:bodyPr/>
                    <a:lstStyle/>
                    <a:p>
                      <a:r>
                        <a:rPr lang="en-US" sz="1200" dirty="0"/>
                        <a:t>Net Promoter Score*</a:t>
                      </a:r>
                    </a:p>
                  </a:txBody>
                  <a:tcPr marL="68580" marR="68580" marT="34290" marB="34290" anchor="ctr"/>
                </a:tc>
                <a:tc>
                  <a:txBody>
                    <a:bodyPr/>
                    <a:lstStyle/>
                    <a:p>
                      <a:pPr algn="ctr"/>
                      <a:r>
                        <a:rPr lang="en-US" sz="1200" dirty="0"/>
                        <a:t>91</a:t>
                      </a:r>
                    </a:p>
                  </a:txBody>
                  <a:tcPr marL="68580" marR="68580" marT="34290" marB="34290" anchor="ctr"/>
                </a:tc>
                <a:extLst>
                  <a:ext uri="{0D108BD9-81ED-4DB2-BD59-A6C34878D82A}">
                    <a16:rowId xmlns:a16="http://schemas.microsoft.com/office/drawing/2014/main" val="10002"/>
                  </a:ext>
                </a:extLst>
              </a:tr>
              <a:tr h="299185">
                <a:tc>
                  <a:txBody>
                    <a:bodyPr/>
                    <a:lstStyle/>
                    <a:p>
                      <a:r>
                        <a:rPr lang="en-US" sz="1200" dirty="0"/>
                        <a:t>Response</a:t>
                      </a:r>
                      <a:r>
                        <a:rPr lang="en-US" sz="1200" baseline="0" dirty="0"/>
                        <a:t> rate for mailed survey</a:t>
                      </a:r>
                      <a:endParaRPr lang="en-US" sz="1200" dirty="0"/>
                    </a:p>
                  </a:txBody>
                  <a:tcPr marL="68580" marR="68580" marT="34290" marB="34290" anchor="ctr"/>
                </a:tc>
                <a:tc>
                  <a:txBody>
                    <a:bodyPr/>
                    <a:lstStyle/>
                    <a:p>
                      <a:pPr algn="ctr"/>
                      <a:r>
                        <a:rPr lang="en-US" sz="1200" dirty="0"/>
                        <a:t>50%</a:t>
                      </a:r>
                    </a:p>
                  </a:txBody>
                  <a:tcPr marL="68580" marR="68580" marT="34290" marB="34290" anchor="ctr"/>
                </a:tc>
                <a:extLst>
                  <a:ext uri="{0D108BD9-81ED-4DB2-BD59-A6C34878D82A}">
                    <a16:rowId xmlns:a16="http://schemas.microsoft.com/office/drawing/2014/main" val="10003"/>
                  </a:ext>
                </a:extLst>
              </a:tr>
            </a:tbl>
          </a:graphicData>
        </a:graphic>
      </p:graphicFrame>
      <p:sp>
        <p:nvSpPr>
          <p:cNvPr id="6" name="TextBox 5"/>
          <p:cNvSpPr txBox="1"/>
          <p:nvPr/>
        </p:nvSpPr>
        <p:spPr>
          <a:xfrm>
            <a:off x="2908358" y="2033489"/>
            <a:ext cx="1569481" cy="83100"/>
          </a:xfrm>
          <a:prstGeom prst="rect">
            <a:avLst/>
          </a:prstGeom>
          <a:noFill/>
          <a:ln w="12700" cap="rnd">
            <a:noFill/>
          </a:ln>
        </p:spPr>
        <p:txBody>
          <a:bodyPr wrap="square" lIns="0" tIns="0" rIns="0" bIns="0" rtlCol="0" anchor="t" anchorCtr="0">
            <a:spAutoFit/>
          </a:bodyPr>
          <a:lstStyle/>
          <a:p>
            <a:pPr>
              <a:lnSpc>
                <a:spcPct val="90000"/>
              </a:lnSpc>
              <a:spcBef>
                <a:spcPts val="675"/>
              </a:spcBef>
              <a:buClr>
                <a:srgbClr val="478231"/>
              </a:buClr>
            </a:pPr>
            <a:r>
              <a:rPr lang="en-US" sz="600" dirty="0">
                <a:solidFill>
                  <a:srgbClr val="000000"/>
                </a:solidFill>
              </a:rPr>
              <a:t>*Adjusted for 1-5 scale response format</a:t>
            </a:r>
          </a:p>
        </p:txBody>
      </p:sp>
      <p:sp>
        <p:nvSpPr>
          <p:cNvPr id="13" name="TextBox 12"/>
          <p:cNvSpPr txBox="1"/>
          <p:nvPr/>
        </p:nvSpPr>
        <p:spPr>
          <a:xfrm>
            <a:off x="4499264" y="2862236"/>
            <a:ext cx="3416791" cy="498598"/>
          </a:xfrm>
          <a:prstGeom prst="rect">
            <a:avLst/>
          </a:prstGeom>
          <a:noFill/>
          <a:ln w="12700" cap="rnd">
            <a:noFill/>
          </a:ln>
        </p:spPr>
        <p:txBody>
          <a:bodyPr wrap="square" lIns="0" tIns="0" rIns="0" bIns="0" rtlCol="0" anchor="t" anchorCtr="0">
            <a:spAutoFit/>
          </a:bodyPr>
          <a:lstStyle/>
          <a:p>
            <a:pPr>
              <a:lnSpc>
                <a:spcPct val="90000"/>
              </a:lnSpc>
              <a:spcBef>
                <a:spcPts val="675"/>
              </a:spcBef>
              <a:buClr>
                <a:srgbClr val="478231"/>
              </a:buClr>
            </a:pPr>
            <a:r>
              <a:rPr lang="en-US" sz="1200" i="1" dirty="0">
                <a:solidFill>
                  <a:srgbClr val="000000"/>
                </a:solidFill>
              </a:rPr>
              <a:t>“These people are like a traveling Emergency Room – they come day or night—whenever I need them….they are helping me not go to the hospital as much.” </a:t>
            </a:r>
          </a:p>
        </p:txBody>
      </p:sp>
      <p:sp>
        <p:nvSpPr>
          <p:cNvPr id="14" name="TextBox 13"/>
          <p:cNvSpPr txBox="1"/>
          <p:nvPr/>
        </p:nvSpPr>
        <p:spPr>
          <a:xfrm>
            <a:off x="4717473" y="3679250"/>
            <a:ext cx="3043922" cy="332399"/>
          </a:xfrm>
          <a:prstGeom prst="rect">
            <a:avLst/>
          </a:prstGeom>
          <a:noFill/>
          <a:ln w="12700" cap="rnd">
            <a:noFill/>
          </a:ln>
        </p:spPr>
        <p:txBody>
          <a:bodyPr wrap="square" lIns="0" tIns="0" rIns="0" bIns="0" rtlCol="0" anchor="t" anchorCtr="0">
            <a:spAutoFit/>
          </a:bodyPr>
          <a:lstStyle/>
          <a:p>
            <a:pPr>
              <a:lnSpc>
                <a:spcPct val="90000"/>
              </a:lnSpc>
              <a:spcBef>
                <a:spcPts val="675"/>
              </a:spcBef>
              <a:buClr>
                <a:srgbClr val="478231"/>
              </a:buClr>
            </a:pPr>
            <a:r>
              <a:rPr lang="en-US" sz="1200" i="1" dirty="0">
                <a:solidFill>
                  <a:srgbClr val="000000"/>
                </a:solidFill>
              </a:rPr>
              <a:t>Landmark is a blessing for us.  We’re very grateful for them.” </a:t>
            </a:r>
          </a:p>
        </p:txBody>
      </p:sp>
      <p:sp>
        <p:nvSpPr>
          <p:cNvPr id="15" name="TextBox 14"/>
          <p:cNvSpPr txBox="1"/>
          <p:nvPr/>
        </p:nvSpPr>
        <p:spPr>
          <a:xfrm>
            <a:off x="4499263" y="4418067"/>
            <a:ext cx="3417995" cy="332399"/>
          </a:xfrm>
          <a:prstGeom prst="rect">
            <a:avLst/>
          </a:prstGeom>
          <a:noFill/>
          <a:ln w="12700" cap="rnd">
            <a:noFill/>
          </a:ln>
        </p:spPr>
        <p:txBody>
          <a:bodyPr wrap="square" lIns="0" tIns="0" rIns="0" bIns="0" rtlCol="0" anchor="t" anchorCtr="0">
            <a:spAutoFit/>
          </a:bodyPr>
          <a:lstStyle/>
          <a:p>
            <a:pPr>
              <a:lnSpc>
                <a:spcPct val="90000"/>
              </a:lnSpc>
              <a:spcBef>
                <a:spcPts val="675"/>
              </a:spcBef>
              <a:buClr>
                <a:srgbClr val="478231"/>
              </a:buClr>
            </a:pPr>
            <a:r>
              <a:rPr lang="en-US" sz="1200" i="1" dirty="0">
                <a:solidFill>
                  <a:srgbClr val="000000"/>
                </a:solidFill>
              </a:rPr>
              <a:t>“If I call at two in the morning, I know that Landmark is there for me.  It’s very reassuring.”</a:t>
            </a:r>
          </a:p>
        </p:txBody>
      </p:sp>
      <p:sp>
        <p:nvSpPr>
          <p:cNvPr id="5" name="TextBox 4"/>
          <p:cNvSpPr txBox="1"/>
          <p:nvPr/>
        </p:nvSpPr>
        <p:spPr>
          <a:xfrm>
            <a:off x="5219903" y="2368219"/>
            <a:ext cx="1975513" cy="166199"/>
          </a:xfrm>
          <a:prstGeom prst="rect">
            <a:avLst/>
          </a:prstGeom>
          <a:noFill/>
          <a:ln w="12700" cap="rnd">
            <a:noFill/>
          </a:ln>
        </p:spPr>
        <p:txBody>
          <a:bodyPr wrap="square" lIns="0" tIns="0" rIns="0" bIns="0" rtlCol="0" anchor="t" anchorCtr="0">
            <a:spAutoFit/>
          </a:bodyPr>
          <a:lstStyle/>
          <a:p>
            <a:pPr algn="ctr">
              <a:lnSpc>
                <a:spcPct val="90000"/>
              </a:lnSpc>
              <a:spcBef>
                <a:spcPts val="675"/>
              </a:spcBef>
              <a:buClr>
                <a:schemeClr val="bg2"/>
              </a:buClr>
            </a:pPr>
            <a:r>
              <a:rPr lang="en-US" sz="1200" b="1" dirty="0"/>
              <a:t>Patient Testimonials</a:t>
            </a:r>
          </a:p>
        </p:txBody>
      </p:sp>
      <p:grpSp>
        <p:nvGrpSpPr>
          <p:cNvPr id="11" name="Group 10"/>
          <p:cNvGrpSpPr/>
          <p:nvPr/>
        </p:nvGrpSpPr>
        <p:grpSpPr>
          <a:xfrm>
            <a:off x="1418734" y="2520640"/>
            <a:ext cx="2870462" cy="2474641"/>
            <a:chOff x="367645" y="3040340"/>
            <a:chExt cx="3827283" cy="3299521"/>
          </a:xfrm>
        </p:grpSpPr>
        <p:pic>
          <p:nvPicPr>
            <p:cNvPr id="8" name="Picture 7"/>
            <p:cNvPicPr>
              <a:picLocks noChangeAspect="1"/>
            </p:cNvPicPr>
            <p:nvPr/>
          </p:nvPicPr>
          <p:blipFill rotWithShape="1">
            <a:blip r:embed="rId7"/>
            <a:srcRect l="21146" t="8112" r="21194" b="9041"/>
            <a:stretch/>
          </p:blipFill>
          <p:spPr>
            <a:xfrm>
              <a:off x="367645" y="3040340"/>
              <a:ext cx="3827283" cy="3299521"/>
            </a:xfrm>
            <a:prstGeom prst="rect">
              <a:avLst/>
            </a:prstGeom>
          </p:spPr>
        </p:pic>
        <p:sp>
          <p:nvSpPr>
            <p:cNvPr id="10" name="TextBox 9"/>
            <p:cNvSpPr txBox="1"/>
            <p:nvPr/>
          </p:nvSpPr>
          <p:spPr>
            <a:xfrm>
              <a:off x="1989056" y="5358384"/>
              <a:ext cx="1517716" cy="221599"/>
            </a:xfrm>
            <a:prstGeom prst="rect">
              <a:avLst/>
            </a:prstGeom>
            <a:noFill/>
            <a:ln w="12700" cap="rnd">
              <a:noFill/>
            </a:ln>
          </p:spPr>
          <p:txBody>
            <a:bodyPr wrap="square" lIns="0" tIns="0" rIns="0" bIns="0" rtlCol="0" anchor="t" anchorCtr="0">
              <a:spAutoFit/>
            </a:bodyPr>
            <a:lstStyle/>
            <a:p>
              <a:pPr>
                <a:lnSpc>
                  <a:spcPct val="90000"/>
                </a:lnSpc>
                <a:spcBef>
                  <a:spcPts val="675"/>
                </a:spcBef>
                <a:buClr>
                  <a:schemeClr val="bg2"/>
                </a:buClr>
              </a:pPr>
              <a:r>
                <a:rPr lang="en-US" sz="1200" b="1" dirty="0">
                  <a:solidFill>
                    <a:schemeClr val="bg1"/>
                  </a:solidFill>
                  <a:latin typeface="Arial "/>
                </a:rPr>
                <a:t>Excellent/Good</a:t>
              </a:r>
            </a:p>
          </p:txBody>
        </p:sp>
        <p:sp>
          <p:nvSpPr>
            <p:cNvPr id="17" name="TextBox 16"/>
            <p:cNvSpPr txBox="1"/>
            <p:nvPr/>
          </p:nvSpPr>
          <p:spPr>
            <a:xfrm rot="15424389">
              <a:off x="1802344" y="3519439"/>
              <a:ext cx="528513" cy="124649"/>
            </a:xfrm>
            <a:prstGeom prst="rect">
              <a:avLst/>
            </a:prstGeom>
            <a:noFill/>
            <a:ln w="12700" cap="rnd">
              <a:noFill/>
            </a:ln>
          </p:spPr>
          <p:txBody>
            <a:bodyPr wrap="square" lIns="0" tIns="0" rIns="0" bIns="0" rtlCol="0" anchor="t" anchorCtr="0">
              <a:spAutoFit/>
            </a:bodyPr>
            <a:lstStyle/>
            <a:p>
              <a:pPr>
                <a:lnSpc>
                  <a:spcPct val="90000"/>
                </a:lnSpc>
                <a:spcBef>
                  <a:spcPts val="675"/>
                </a:spcBef>
                <a:buClr>
                  <a:schemeClr val="bg2"/>
                </a:buClr>
              </a:pPr>
              <a:r>
                <a:rPr lang="en-US" sz="675" dirty="0">
                  <a:latin typeface="Arial "/>
                </a:rPr>
                <a:t>Neutral</a:t>
              </a:r>
            </a:p>
          </p:txBody>
        </p:sp>
        <p:sp>
          <p:nvSpPr>
            <p:cNvPr id="18" name="TextBox 17"/>
            <p:cNvSpPr txBox="1"/>
            <p:nvPr/>
          </p:nvSpPr>
          <p:spPr>
            <a:xfrm rot="15904303">
              <a:off x="1873383" y="3415605"/>
              <a:ext cx="716796" cy="124649"/>
            </a:xfrm>
            <a:prstGeom prst="rect">
              <a:avLst/>
            </a:prstGeom>
            <a:noFill/>
            <a:ln w="12700" cap="rnd">
              <a:noFill/>
            </a:ln>
          </p:spPr>
          <p:txBody>
            <a:bodyPr wrap="square" lIns="0" tIns="0" rIns="0" bIns="0" rtlCol="0" anchor="t" anchorCtr="0">
              <a:spAutoFit/>
            </a:bodyPr>
            <a:lstStyle/>
            <a:p>
              <a:pPr>
                <a:lnSpc>
                  <a:spcPct val="90000"/>
                </a:lnSpc>
                <a:spcBef>
                  <a:spcPts val="675"/>
                </a:spcBef>
                <a:buClr>
                  <a:schemeClr val="bg2"/>
                </a:buClr>
              </a:pPr>
              <a:r>
                <a:rPr lang="en-US" sz="675" dirty="0">
                  <a:latin typeface="Arial "/>
                </a:rPr>
                <a:t>Fair/Poor</a:t>
              </a:r>
            </a:p>
          </p:txBody>
        </p:sp>
      </p:grpSp>
      <p:sp>
        <p:nvSpPr>
          <p:cNvPr id="12" name="Title 11"/>
          <p:cNvSpPr>
            <a:spLocks noGrp="1"/>
          </p:cNvSpPr>
          <p:nvPr>
            <p:ph type="title"/>
          </p:nvPr>
        </p:nvSpPr>
        <p:spPr/>
        <p:txBody>
          <a:bodyPr>
            <a:noAutofit/>
          </a:bodyPr>
          <a:lstStyle/>
          <a:p>
            <a:r>
              <a:rPr lang="en-US" sz="2100" dirty="0"/>
              <a:t>Patients Are Engaged and Extremely Satisfied</a:t>
            </a:r>
          </a:p>
        </p:txBody>
      </p:sp>
      <p:sp>
        <p:nvSpPr>
          <p:cNvPr id="7" name="Slide Number Placeholder 6"/>
          <p:cNvSpPr>
            <a:spLocks noGrp="1"/>
          </p:cNvSpPr>
          <p:nvPr>
            <p:ph type="sldNum" sz="quarter" idx="12"/>
          </p:nvPr>
        </p:nvSpPr>
        <p:spPr/>
        <p:txBody>
          <a:bodyPr/>
          <a:lstStyle/>
          <a:p>
            <a:fld id="{2C51D6FC-D8DA-483C-95BD-BE62E0110A68}" type="slidenum">
              <a:rPr lang="en-US" smtClean="0"/>
              <a:t>45</a:t>
            </a:fld>
            <a:endParaRPr lang="en-US"/>
          </a:p>
        </p:txBody>
      </p:sp>
    </p:spTree>
    <p:extLst>
      <p:ext uri="{BB962C8B-B14F-4D97-AF65-F5344CB8AC3E}">
        <p14:creationId xmlns:p14="http://schemas.microsoft.com/office/powerpoint/2010/main" val="108269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Policy Solutions to Address Complex Patient Populations in Traditional Medicare </a:t>
            </a:r>
          </a:p>
        </p:txBody>
      </p:sp>
      <p:sp>
        <p:nvSpPr>
          <p:cNvPr id="5" name="Content Placeholder 4"/>
          <p:cNvSpPr>
            <a:spLocks noGrp="1"/>
          </p:cNvSpPr>
          <p:nvPr>
            <p:ph idx="1"/>
          </p:nvPr>
        </p:nvSpPr>
        <p:spPr>
          <a:xfrm>
            <a:off x="1614488" y="1083866"/>
            <a:ext cx="5915025" cy="3831245"/>
          </a:xfrm>
        </p:spPr>
        <p:txBody>
          <a:bodyPr>
            <a:normAutofit lnSpcReduction="10000"/>
          </a:bodyPr>
          <a:lstStyle/>
          <a:p>
            <a:r>
              <a:rPr lang="en-US" sz="1650" dirty="0"/>
              <a:t>We should ensure that FFS Medicare patients receive the benefits of integrated, home-based care models, which could save the program substantial unnecessary costs by reducing the need for higher cost, higher acuity care. </a:t>
            </a:r>
          </a:p>
          <a:p>
            <a:r>
              <a:rPr lang="en-US" sz="1650" dirty="0"/>
              <a:t>Current programs have nibbled at the edges of aligning incentives (shared savings, partial risk, etc.) and have focused on reforming institutional players who stand to lose the most, rather than inviting in new innovative organizations. </a:t>
            </a:r>
          </a:p>
          <a:p>
            <a:r>
              <a:rPr lang="en-US" sz="1650" dirty="0"/>
              <a:t>Recommendations: </a:t>
            </a:r>
          </a:p>
          <a:p>
            <a:pPr lvl="1"/>
            <a:r>
              <a:rPr lang="en-US" u="sng" dirty="0"/>
              <a:t>Expand Independence at Home Program </a:t>
            </a:r>
          </a:p>
          <a:p>
            <a:pPr lvl="1"/>
            <a:r>
              <a:rPr lang="en-US" u="sng" dirty="0"/>
              <a:t>Create new Advanced Provider Group (APG) model to shift risk to groups led by physicians</a:t>
            </a:r>
            <a:r>
              <a:rPr lang="en-US" dirty="0"/>
              <a:t>. Allow financially able provider groups to accept full risk, allowing consumers to opt-in for attribution, creating more alignment between the physician and consumer.</a:t>
            </a:r>
          </a:p>
          <a:p>
            <a:pPr lvl="1"/>
            <a:endParaRPr lang="en-US" dirty="0"/>
          </a:p>
        </p:txBody>
      </p:sp>
    </p:spTree>
    <p:extLst>
      <p:ext uri="{BB962C8B-B14F-4D97-AF65-F5344CB8AC3E}">
        <p14:creationId xmlns:p14="http://schemas.microsoft.com/office/powerpoint/2010/main" val="12551856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Independence at Home Expansion </a:t>
            </a:r>
          </a:p>
        </p:txBody>
      </p:sp>
      <p:sp>
        <p:nvSpPr>
          <p:cNvPr id="3" name="Content Placeholder 2"/>
          <p:cNvSpPr>
            <a:spLocks noGrp="1"/>
          </p:cNvSpPr>
          <p:nvPr>
            <p:ph sz="half" idx="1"/>
          </p:nvPr>
        </p:nvSpPr>
        <p:spPr>
          <a:xfrm>
            <a:off x="1614488" y="826265"/>
            <a:ext cx="2544016" cy="3806457"/>
          </a:xfrm>
          <a:ln>
            <a:solidFill>
              <a:schemeClr val="tx1">
                <a:lumMod val="95000"/>
                <a:lumOff val="5000"/>
              </a:schemeClr>
            </a:solidFill>
          </a:ln>
        </p:spPr>
        <p:txBody>
          <a:bodyPr>
            <a:normAutofit fontScale="85000" lnSpcReduction="10000"/>
          </a:bodyPr>
          <a:lstStyle/>
          <a:p>
            <a:pPr marL="0" indent="0" algn="ctr">
              <a:buNone/>
            </a:pPr>
            <a:r>
              <a:rPr lang="en-US" b="1" u="sng" dirty="0"/>
              <a:t>IAH Fast Facts</a:t>
            </a:r>
          </a:p>
          <a:p>
            <a:r>
              <a:rPr lang="en-US" dirty="0"/>
              <a:t>14 participating sites (13 practices, 1 consortia)</a:t>
            </a:r>
          </a:p>
          <a:p>
            <a:r>
              <a:rPr lang="en-US" dirty="0"/>
              <a:t>Home-based care to chronically ill FFS Medicare beneficiaries. </a:t>
            </a:r>
          </a:p>
          <a:p>
            <a:r>
              <a:rPr lang="en-US" dirty="0"/>
              <a:t>Practices meeting quality metrics receive incentive payments after meeting minimum savings requirement. </a:t>
            </a:r>
          </a:p>
          <a:p>
            <a:r>
              <a:rPr lang="en-US" dirty="0"/>
              <a:t>$25 M saved in year 1; $10 M saved in year 2. </a:t>
            </a:r>
          </a:p>
        </p:txBody>
      </p:sp>
      <p:sp>
        <p:nvSpPr>
          <p:cNvPr id="5" name="Content Placeholder 4"/>
          <p:cNvSpPr>
            <a:spLocks noGrp="1"/>
          </p:cNvSpPr>
          <p:nvPr>
            <p:ph sz="half" idx="2"/>
          </p:nvPr>
        </p:nvSpPr>
        <p:spPr>
          <a:xfrm>
            <a:off x="4514739" y="2147326"/>
            <a:ext cx="3229816" cy="2756858"/>
          </a:xfrm>
        </p:spPr>
        <p:txBody>
          <a:bodyPr>
            <a:normAutofit fontScale="85000" lnSpcReduction="10000"/>
          </a:bodyPr>
          <a:lstStyle/>
          <a:p>
            <a:pPr marL="0" indent="0">
              <a:buNone/>
            </a:pPr>
            <a:r>
              <a:rPr lang="en-US" dirty="0"/>
              <a:t>Bipartisan Budget Act extended the existing Independence at Home demonstration for an additional two years </a:t>
            </a:r>
            <a:r>
              <a:rPr lang="en-US" u="sng" dirty="0"/>
              <a:t>for existing</a:t>
            </a:r>
            <a:r>
              <a:rPr lang="en-US" dirty="0"/>
              <a:t> program participants, but…</a:t>
            </a:r>
          </a:p>
          <a:p>
            <a:pPr marL="0" indent="0">
              <a:buNone/>
            </a:pPr>
            <a:r>
              <a:rPr lang="en-US" b="1" dirty="0"/>
              <a:t>Additional action is needed to realize the full potential of the program by allowing new practices to enter the program</a:t>
            </a:r>
            <a:r>
              <a:rPr lang="en-US" dirty="0"/>
              <a:t>.  </a:t>
            </a:r>
          </a:p>
          <a:p>
            <a:endParaRPr lang="en-US" dirty="0"/>
          </a:p>
        </p:txBody>
      </p:sp>
      <p:sp>
        <p:nvSpPr>
          <p:cNvPr id="4" name="Slide Number Placeholder 3"/>
          <p:cNvSpPr>
            <a:spLocks noGrp="1"/>
          </p:cNvSpPr>
          <p:nvPr>
            <p:ph type="sldNum" sz="quarter" idx="12"/>
          </p:nvPr>
        </p:nvSpPr>
        <p:spPr/>
        <p:txBody>
          <a:bodyPr/>
          <a:lstStyle/>
          <a:p>
            <a:fld id="{2C51D6FC-D8DA-483C-95BD-BE62E0110A68}" type="slidenum">
              <a:rPr lang="en-US" smtClean="0"/>
              <a:t>47</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3609" y="145354"/>
            <a:ext cx="1865051" cy="1865051"/>
          </a:xfrm>
          <a:prstGeom prst="rect">
            <a:avLst/>
          </a:prstGeom>
        </p:spPr>
      </p:pic>
    </p:spTree>
    <p:extLst>
      <p:ext uri="{BB962C8B-B14F-4D97-AF65-F5344CB8AC3E}">
        <p14:creationId xmlns:p14="http://schemas.microsoft.com/office/powerpoint/2010/main" val="38138316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8633629-BB55-4A06-96DC-B5D8DCEA0603}"/>
              </a:ext>
            </a:extLst>
          </p:cNvPr>
          <p:cNvSpPr>
            <a:spLocks noGrp="1"/>
          </p:cNvSpPr>
          <p:nvPr>
            <p:ph type="title"/>
          </p:nvPr>
        </p:nvSpPr>
        <p:spPr/>
        <p:txBody>
          <a:bodyPr/>
          <a:lstStyle/>
          <a:p>
            <a:r>
              <a:rPr lang="en-US" dirty="0"/>
              <a:t>Advanced Physician Group Model Components</a:t>
            </a:r>
          </a:p>
        </p:txBody>
      </p:sp>
      <p:sp>
        <p:nvSpPr>
          <p:cNvPr id="2" name="Content Placeholder 1"/>
          <p:cNvSpPr>
            <a:spLocks noGrp="1"/>
          </p:cNvSpPr>
          <p:nvPr>
            <p:ph idx="1"/>
          </p:nvPr>
        </p:nvSpPr>
        <p:spPr>
          <a:xfrm>
            <a:off x="1614487" y="884776"/>
            <a:ext cx="6094205" cy="3499247"/>
          </a:xfrm>
        </p:spPr>
        <p:txBody>
          <a:bodyPr>
            <a:normAutofit fontScale="92500" lnSpcReduction="20000"/>
          </a:bodyPr>
          <a:lstStyle/>
          <a:p>
            <a:pPr>
              <a:buFont typeface="Wingdings" charset="2"/>
              <a:buChar char="ü"/>
            </a:pPr>
            <a:r>
              <a:rPr lang="en-US" sz="1500" b="1" dirty="0"/>
              <a:t>Population-based payment </a:t>
            </a:r>
            <a:r>
              <a:rPr lang="en-US" sz="1500" dirty="0"/>
              <a:t>for professional services </a:t>
            </a:r>
          </a:p>
          <a:p>
            <a:pPr lvl="1">
              <a:buFont typeface="Wingdings" charset="2"/>
              <a:buChar char="ü"/>
            </a:pPr>
            <a:r>
              <a:rPr lang="en-US" sz="1500" dirty="0"/>
              <a:t>Prospective, risk-adjusted population based payment for primary care services, designed to replace claims-based work and provide enhanced upfront funding to encourage provider investments in care model.</a:t>
            </a:r>
          </a:p>
          <a:p>
            <a:pPr>
              <a:buFont typeface="Wingdings" charset="2"/>
              <a:buChar char="ü"/>
            </a:pPr>
            <a:r>
              <a:rPr lang="en-US" sz="1500" b="1" dirty="0"/>
              <a:t>Multiple risk arrangement options </a:t>
            </a:r>
            <a:r>
              <a:rPr lang="en-US" sz="1500" dirty="0"/>
              <a:t>to accommodate various practices</a:t>
            </a:r>
          </a:p>
          <a:p>
            <a:pPr lvl="1">
              <a:buFont typeface="Wingdings" charset="2"/>
              <a:buChar char="ü"/>
            </a:pPr>
            <a:r>
              <a:rPr lang="en-US" u="sng" dirty="0"/>
              <a:t>Partial </a:t>
            </a:r>
            <a:r>
              <a:rPr lang="en-US" sz="1500" u="sng" dirty="0"/>
              <a:t>risk </a:t>
            </a:r>
            <a:r>
              <a:rPr lang="mr-IN" sz="1500" dirty="0"/>
              <a:t>–</a:t>
            </a:r>
            <a:r>
              <a:rPr lang="en-US" sz="1500" dirty="0"/>
              <a:t> CMS creates multiple “tracks” for APGs to enter risk sharing arrangements, ranging from low risk / low reward to more advanced Tracks for sophisticated groups. Physicians could transition into more advanced Tracks during demonstration.</a:t>
            </a:r>
          </a:p>
          <a:p>
            <a:pPr lvl="1">
              <a:buFont typeface="Wingdings" charset="2"/>
              <a:buChar char="ü"/>
            </a:pPr>
            <a:r>
              <a:rPr lang="en-US" sz="1500" u="sng" dirty="0"/>
              <a:t>Full risk/global capitation </a:t>
            </a:r>
            <a:r>
              <a:rPr lang="mr-IN" sz="1500" dirty="0"/>
              <a:t>–</a:t>
            </a:r>
            <a:r>
              <a:rPr lang="en-US" sz="1500" dirty="0"/>
              <a:t> APGs assume risk for at least 85% of losses on risk-adjusted total cost of care, and eligible to share in at least 85% of savings.</a:t>
            </a:r>
          </a:p>
          <a:p>
            <a:pPr>
              <a:buFont typeface="Wingdings" charset="2"/>
              <a:buChar char="ü"/>
            </a:pPr>
            <a:r>
              <a:rPr lang="en-US" sz="1500" b="1" dirty="0"/>
              <a:t>Risk adjustment </a:t>
            </a:r>
            <a:r>
              <a:rPr lang="mr-IN" sz="1500" dirty="0"/>
              <a:t>–</a:t>
            </a:r>
            <a:r>
              <a:rPr lang="en-US" sz="1500" dirty="0"/>
              <a:t> to encourage physicians to engage higher acuity / cost population, including dual-</a:t>
            </a:r>
            <a:r>
              <a:rPr lang="en-US" sz="1500" dirty="0" err="1"/>
              <a:t>eligibles</a:t>
            </a:r>
            <a:r>
              <a:rPr lang="en-US" sz="1500" dirty="0"/>
              <a:t> and frail/elderly</a:t>
            </a:r>
            <a:endParaRPr lang="en-US" sz="1500" b="1" dirty="0"/>
          </a:p>
          <a:p>
            <a:pPr>
              <a:buFont typeface="Wingdings" charset="2"/>
              <a:buChar char="ü"/>
            </a:pPr>
            <a:r>
              <a:rPr lang="en-US" sz="1500" b="1" dirty="0"/>
              <a:t>Voluntary alignment preferred</a:t>
            </a:r>
            <a:r>
              <a:rPr lang="en-US" sz="1500" dirty="0"/>
              <a:t> - to enhance consumer choice and engagement with providers</a:t>
            </a:r>
            <a:endParaRPr lang="en-US" sz="1500" b="1" dirty="0"/>
          </a:p>
          <a:p>
            <a:pPr>
              <a:buFont typeface="Wingdings" charset="2"/>
              <a:buChar char="ü"/>
            </a:pPr>
            <a:r>
              <a:rPr lang="en-US" sz="1500" b="1" dirty="0"/>
              <a:t>Beneficiary incentives and waivers </a:t>
            </a:r>
            <a:r>
              <a:rPr lang="en-US" sz="1500" dirty="0"/>
              <a:t>to support patient/provider engagement</a:t>
            </a:r>
            <a:endParaRPr lang="en-US" sz="1500" b="1" dirty="0"/>
          </a:p>
          <a:p>
            <a:pPr>
              <a:buFont typeface="Wingdings" charset="2"/>
              <a:buChar char="ü"/>
            </a:pPr>
            <a:endParaRPr lang="en-US" sz="1500" dirty="0"/>
          </a:p>
          <a:p>
            <a:pPr lvl="1">
              <a:buFont typeface="Wingdings" charset="2"/>
              <a:buChar char="ü"/>
            </a:pPr>
            <a:endParaRPr lang="en-US" sz="1500" dirty="0"/>
          </a:p>
        </p:txBody>
      </p:sp>
      <p:sp>
        <p:nvSpPr>
          <p:cNvPr id="5" name="Slide Number Placeholder 4">
            <a:extLst>
              <a:ext uri="{FF2B5EF4-FFF2-40B4-BE49-F238E27FC236}">
                <a16:creationId xmlns:a16="http://schemas.microsoft.com/office/drawing/2014/main" id="{9A566C95-667F-4926-BDF5-8FA5320BAB78}"/>
              </a:ext>
            </a:extLst>
          </p:cNvPr>
          <p:cNvSpPr>
            <a:spLocks noGrp="1"/>
          </p:cNvSpPr>
          <p:nvPr>
            <p:ph type="sldNum" sz="quarter" idx="12"/>
          </p:nvPr>
        </p:nvSpPr>
        <p:spPr/>
        <p:txBody>
          <a:bodyPr/>
          <a:lstStyle/>
          <a:p>
            <a:fld id="{2D3366BC-C523-46AB-9BCC-7BB9175BEBF3}" type="slidenum">
              <a:rPr lang="en-US" smtClean="0"/>
              <a:pPr/>
              <a:t>48</a:t>
            </a:fld>
            <a:endParaRPr lang="en-US"/>
          </a:p>
        </p:txBody>
      </p:sp>
    </p:spTree>
    <p:extLst>
      <p:ext uri="{BB962C8B-B14F-4D97-AF65-F5344CB8AC3E}">
        <p14:creationId xmlns:p14="http://schemas.microsoft.com/office/powerpoint/2010/main" val="33684541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APG_PP_18v2.jpg" descr="APG_PP_18v2.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120" name="Title"/>
          <p:cNvSpPr txBox="1">
            <a:spLocks noGrp="1"/>
          </p:cNvSpPr>
          <p:nvPr>
            <p:ph type="title"/>
          </p:nvPr>
        </p:nvSpPr>
        <p:spPr>
          <a:xfrm>
            <a:off x="3584153" y="863947"/>
            <a:ext cx="3747120" cy="1741289"/>
          </a:xfrm>
          <a:prstGeom prst="rect">
            <a:avLst/>
          </a:prstGeom>
        </p:spPr>
        <p:txBody>
          <a:bodyPr>
            <a:normAutofit/>
          </a:bodyPr>
          <a:lstStyle/>
          <a:p>
            <a:r>
              <a:rPr lang="en-US" sz="3164" dirty="0"/>
              <a:t>What Comes Next for Adv</a:t>
            </a:r>
            <a:r>
              <a:rPr lang="en-US" dirty="0"/>
              <a:t>anced APMs</a:t>
            </a:r>
            <a:endParaRPr sz="3164" dirty="0"/>
          </a:p>
        </p:txBody>
      </p:sp>
      <p:sp>
        <p:nvSpPr>
          <p:cNvPr id="2" name="Text Placeholder 1"/>
          <p:cNvSpPr>
            <a:spLocks noGrp="1"/>
          </p:cNvSpPr>
          <p:nvPr>
            <p:ph type="body" sz="quarter" idx="1"/>
          </p:nvPr>
        </p:nvSpPr>
        <p:spPr>
          <a:xfrm>
            <a:off x="3584153" y="2658815"/>
            <a:ext cx="3747120" cy="994398"/>
          </a:xfrm>
        </p:spPr>
        <p:txBody>
          <a:bodyPr>
            <a:normAutofit/>
          </a:bodyPr>
          <a:lstStyle/>
          <a:p>
            <a:r>
              <a:rPr lang="en-US" dirty="0"/>
              <a:t>Presented by</a:t>
            </a:r>
          </a:p>
          <a:p>
            <a:r>
              <a:rPr lang="en-US" dirty="0"/>
              <a:t>Mara McDermott, JD, MPH</a:t>
            </a:r>
          </a:p>
          <a:p>
            <a:r>
              <a:rPr lang="en-US" dirty="0"/>
              <a:t>Vice President of Federal Affairs</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76279" y="196255"/>
            <a:ext cx="8229600" cy="457200"/>
          </a:xfrm>
        </p:spPr>
        <p:txBody>
          <a:bodyPr/>
          <a:lstStyle/>
          <a:p>
            <a:r>
              <a:rPr lang="en-US" dirty="0"/>
              <a:t>ACO Growth</a:t>
            </a:r>
          </a:p>
        </p:txBody>
      </p:sp>
      <p:sp>
        <p:nvSpPr>
          <p:cNvPr id="2" name="TextBox 1"/>
          <p:cNvSpPr txBox="1"/>
          <p:nvPr/>
        </p:nvSpPr>
        <p:spPr>
          <a:xfrm rot="5400000">
            <a:off x="6777020" y="2619696"/>
            <a:ext cx="277368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a:ea typeface="+mn-ea"/>
                <a:cs typeface="+mn-cs"/>
              </a:rPr>
              <a:t>Number of Lives Covered (Millions) </a:t>
            </a: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930D2CD-9BC2-1545-9CA9-436CF28268A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graphicFrame>
        <p:nvGraphicFramePr>
          <p:cNvPr id="10" name="Content Placeholder 8"/>
          <p:cNvGraphicFramePr>
            <a:graphicFrameLocks noGrp="1"/>
          </p:cNvGraphicFramePr>
          <p:nvPr>
            <p:ph sz="quarter" idx="4294967295"/>
            <p:extLst/>
          </p:nvPr>
        </p:nvGraphicFramePr>
        <p:xfrm>
          <a:off x="561805" y="860369"/>
          <a:ext cx="8058548" cy="4108450"/>
        </p:xfrm>
        <a:graphic>
          <a:graphicData uri="http://schemas.openxmlformats.org/drawingml/2006/chart">
            <c:chart xmlns:c="http://schemas.openxmlformats.org/drawingml/2006/chart" xmlns:r="http://schemas.openxmlformats.org/officeDocument/2006/relationships" r:id="rId3"/>
          </a:graphicData>
        </a:graphic>
      </p:graphicFrame>
      <p:sp>
        <p:nvSpPr>
          <p:cNvPr id="3" name="Rounded Rectangular Callout 2"/>
          <p:cNvSpPr/>
          <p:nvPr/>
        </p:nvSpPr>
        <p:spPr>
          <a:xfrm>
            <a:off x="6048732" y="196255"/>
            <a:ext cx="1154709" cy="513385"/>
          </a:xfrm>
          <a:prstGeom prst="wedgeRoundRectCallout">
            <a:avLst>
              <a:gd name="adj1" fmla="val 78054"/>
              <a:gd name="adj2" fmla="val 143185"/>
              <a:gd name="adj3" fmla="val 16667"/>
            </a:avLst>
          </a:prstGeom>
          <a:ln>
            <a:solidFill>
              <a:srgbClr val="009949"/>
            </a:solidFill>
          </a:ln>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prstClr val="black"/>
                </a:solidFill>
                <a:effectLst/>
                <a:uLnTx/>
                <a:uFillTx/>
                <a:latin typeface="Calibri"/>
                <a:ea typeface="+mn-ea"/>
                <a:cs typeface="+mn-cs"/>
              </a:rPr>
              <a:t>32.4 Million Lives</a:t>
            </a:r>
          </a:p>
        </p:txBody>
      </p:sp>
    </p:spTree>
    <p:extLst>
      <p:ext uri="{BB962C8B-B14F-4D97-AF65-F5344CB8AC3E}">
        <p14:creationId xmlns:p14="http://schemas.microsoft.com/office/powerpoint/2010/main" val="12380173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a:xfrm>
            <a:off x="1645295" y="133945"/>
            <a:ext cx="5853410" cy="1138535"/>
          </a:xfrm>
        </p:spPr>
        <p:txBody>
          <a:bodyPr>
            <a:normAutofit/>
          </a:bodyPr>
          <a:lstStyle/>
          <a:p>
            <a:r>
              <a:rPr lang="en-US" sz="2320"/>
              <a:t>America’s Physician Groups: Who We Are</a:t>
            </a:r>
            <a:endParaRPr lang="en-US" sz="2320" dirty="0"/>
          </a:p>
        </p:txBody>
      </p:sp>
      <p:sp>
        <p:nvSpPr>
          <p:cNvPr id="3" name="Text Placeholder 2"/>
          <p:cNvSpPr>
            <a:spLocks noGrp="1"/>
          </p:cNvSpPr>
          <p:nvPr>
            <p:ph type="body" idx="1"/>
          </p:nvPr>
        </p:nvSpPr>
        <p:spPr>
          <a:xfrm>
            <a:off x="1645295" y="1032544"/>
            <a:ext cx="3701914" cy="3648845"/>
          </a:xfrm>
        </p:spPr>
        <p:txBody>
          <a:bodyPr/>
          <a:lstStyle/>
          <a:p>
            <a:r>
              <a:rPr lang="en-US" dirty="0"/>
              <a:t>Professional association representing physician groups and independent practice associations (IPAs)</a:t>
            </a:r>
          </a:p>
          <a:p>
            <a:r>
              <a:rPr lang="en-US" dirty="0"/>
              <a:t>Nearly 300 members in 44 states, DC and </a:t>
            </a:r>
            <a:r>
              <a:rPr lang="en-US"/>
              <a:t>Puerto Rico</a:t>
            </a:r>
            <a:endParaRPr lang="en-US" dirty="0"/>
          </a:p>
          <a:p>
            <a:r>
              <a:rPr lang="en-US" dirty="0"/>
              <a:t>Committed to advancing capitated, coordinated care</a:t>
            </a:r>
          </a:p>
        </p:txBody>
      </p:sp>
      <p:pic>
        <p:nvPicPr>
          <p:cNvPr id="5" name="Picture 4">
            <a:extLst>
              <a:ext uri="{FF2B5EF4-FFF2-40B4-BE49-F238E27FC236}">
                <a16:creationId xmlns:a16="http://schemas.microsoft.com/office/drawing/2014/main" id="{BA9FC588-E8B4-406F-BDE6-6E986E8C2648}"/>
              </a:ext>
            </a:extLst>
          </p:cNvPr>
          <p:cNvPicPr>
            <a:picLocks noChangeAspect="1"/>
          </p:cNvPicPr>
          <p:nvPr/>
        </p:nvPicPr>
        <p:blipFill>
          <a:blip r:embed="rId3"/>
          <a:stretch>
            <a:fillRect/>
          </a:stretch>
        </p:blipFill>
        <p:spPr>
          <a:xfrm>
            <a:off x="5604217" y="1667619"/>
            <a:ext cx="2139776" cy="592708"/>
          </a:xfrm>
          <a:prstGeom prst="rect">
            <a:avLst/>
          </a:prstGeom>
        </p:spPr>
      </p:pic>
      <p:pic>
        <p:nvPicPr>
          <p:cNvPr id="6" name="Picture 5">
            <a:extLst>
              <a:ext uri="{FF2B5EF4-FFF2-40B4-BE49-F238E27FC236}">
                <a16:creationId xmlns:a16="http://schemas.microsoft.com/office/drawing/2014/main" id="{415A5E4F-41FF-45A5-B261-5690811FCCF8}"/>
              </a:ext>
            </a:extLst>
          </p:cNvPr>
          <p:cNvPicPr>
            <a:picLocks noChangeAspect="1"/>
          </p:cNvPicPr>
          <p:nvPr/>
        </p:nvPicPr>
        <p:blipFill>
          <a:blip r:embed="rId4"/>
          <a:stretch>
            <a:fillRect/>
          </a:stretch>
        </p:blipFill>
        <p:spPr>
          <a:xfrm>
            <a:off x="5754837" y="2766225"/>
            <a:ext cx="1516161" cy="1237065"/>
          </a:xfrm>
          <a:prstGeom prst="rect">
            <a:avLst/>
          </a:prstGeom>
        </p:spPr>
      </p:pic>
      <p:sp>
        <p:nvSpPr>
          <p:cNvPr id="7" name="TextBox 6">
            <a:extLst>
              <a:ext uri="{FF2B5EF4-FFF2-40B4-BE49-F238E27FC236}">
                <a16:creationId xmlns:a16="http://schemas.microsoft.com/office/drawing/2014/main" id="{2587C8FB-2163-46FC-9C13-FDADD20FF792}"/>
              </a:ext>
            </a:extLst>
          </p:cNvPr>
          <p:cNvSpPr txBox="1"/>
          <p:nvPr/>
        </p:nvSpPr>
        <p:spPr>
          <a:xfrm>
            <a:off x="5884664" y="2403020"/>
            <a:ext cx="1331082" cy="2001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6789" tIns="26789" rIns="26789" bIns="26789" numCol="1" spcCol="38100" rtlCol="0" anchor="ctr">
            <a:spAutoFit/>
          </a:bodyPr>
          <a:lstStyle/>
          <a:p>
            <a:pPr algn="ctr" defTabSz="308049" hangingPunct="0"/>
            <a:r>
              <a:rPr lang="en-US" sz="949" i="1" dirty="0">
                <a:solidFill>
                  <a:schemeClr val="bg2">
                    <a:lumMod val="75000"/>
                  </a:schemeClr>
                </a:solidFill>
              </a:rPr>
              <a:t>is now</a:t>
            </a:r>
            <a:endParaRPr lang="en-US" sz="1266" i="1" dirty="0">
              <a:solidFill>
                <a:schemeClr val="bg2">
                  <a:lumMod val="75000"/>
                </a:schemeClr>
              </a:solidFill>
              <a:sym typeface="Helvetica Neue Medium"/>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a:xfrm>
            <a:off x="1645295" y="133945"/>
            <a:ext cx="5853410" cy="830461"/>
          </a:xfrm>
        </p:spPr>
        <p:txBody>
          <a:bodyPr>
            <a:normAutofit/>
          </a:bodyPr>
          <a:lstStyle/>
          <a:p>
            <a:r>
              <a:rPr lang="en-US" sz="2320" dirty="0"/>
              <a:t>The Value Movement Overview</a:t>
            </a:r>
          </a:p>
        </p:txBody>
      </p:sp>
      <p:grpSp>
        <p:nvGrpSpPr>
          <p:cNvPr id="20" name="Group 19">
            <a:extLst>
              <a:ext uri="{FF2B5EF4-FFF2-40B4-BE49-F238E27FC236}">
                <a16:creationId xmlns:a16="http://schemas.microsoft.com/office/drawing/2014/main" id="{7D24C641-7B53-42E9-A924-DB3FB7B9A418}"/>
              </a:ext>
            </a:extLst>
          </p:cNvPr>
          <p:cNvGrpSpPr/>
          <p:nvPr/>
        </p:nvGrpSpPr>
        <p:grpSpPr>
          <a:xfrm>
            <a:off x="1524334" y="1385023"/>
            <a:ext cx="5594659" cy="2623214"/>
            <a:chOff x="520020" y="1690280"/>
            <a:chExt cx="7459546" cy="3497619"/>
          </a:xfrm>
        </p:grpSpPr>
        <p:sp>
          <p:nvSpPr>
            <p:cNvPr id="21" name="Freeform 58">
              <a:extLst>
                <a:ext uri="{FF2B5EF4-FFF2-40B4-BE49-F238E27FC236}">
                  <a16:creationId xmlns:a16="http://schemas.microsoft.com/office/drawing/2014/main" id="{5FB84B04-5FDF-47F4-B973-9ED95DDF9C37}"/>
                </a:ext>
              </a:extLst>
            </p:cNvPr>
            <p:cNvSpPr/>
            <p:nvPr/>
          </p:nvSpPr>
          <p:spPr>
            <a:xfrm>
              <a:off x="5204139" y="2360898"/>
              <a:ext cx="1313289" cy="923739"/>
            </a:xfrm>
            <a:custGeom>
              <a:avLst/>
              <a:gdLst>
                <a:gd name="connsiteX0" fmla="*/ 0 w 1053825"/>
                <a:gd name="connsiteY0" fmla="*/ 0 h 923739"/>
                <a:gd name="connsiteX1" fmla="*/ 1053825 w 1053825"/>
                <a:gd name="connsiteY1" fmla="*/ 0 h 923739"/>
                <a:gd name="connsiteX2" fmla="*/ 1053825 w 1053825"/>
                <a:gd name="connsiteY2" fmla="*/ 923739 h 923739"/>
                <a:gd name="connsiteX3" fmla="*/ 0 w 1053825"/>
                <a:gd name="connsiteY3" fmla="*/ 923739 h 923739"/>
                <a:gd name="connsiteX4" fmla="*/ 0 w 1053825"/>
                <a:gd name="connsiteY4" fmla="*/ 0 h 923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825" h="923739">
                  <a:moveTo>
                    <a:pt x="0" y="0"/>
                  </a:moveTo>
                  <a:lnTo>
                    <a:pt x="1053825" y="0"/>
                  </a:lnTo>
                  <a:lnTo>
                    <a:pt x="1053825" y="923739"/>
                  </a:lnTo>
                  <a:lnTo>
                    <a:pt x="0" y="92373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0005" tIns="40005" rIns="40005" bIns="40005" numCol="1" spcCol="1270" anchor="t" anchorCtr="0">
              <a:noAutofit/>
            </a:bodyPr>
            <a:lstStyle/>
            <a:p>
              <a:pPr defTabSz="466679">
                <a:lnSpc>
                  <a:spcPct val="90000"/>
                </a:lnSpc>
                <a:spcBef>
                  <a:spcPct val="0"/>
                </a:spcBef>
                <a:spcAft>
                  <a:spcPct val="35000"/>
                </a:spcAft>
              </a:pPr>
              <a:r>
                <a:rPr lang="en-US" sz="1200" dirty="0"/>
                <a:t>Shared Savings Track 1, 2 and 3</a:t>
              </a:r>
            </a:p>
          </p:txBody>
        </p:sp>
        <p:sp>
          <p:nvSpPr>
            <p:cNvPr id="22" name="L-Shape 21">
              <a:extLst>
                <a:ext uri="{FF2B5EF4-FFF2-40B4-BE49-F238E27FC236}">
                  <a16:creationId xmlns:a16="http://schemas.microsoft.com/office/drawing/2014/main" id="{1E7E63FC-CBF3-4C57-A66D-019D0054E66F}"/>
                </a:ext>
              </a:extLst>
            </p:cNvPr>
            <p:cNvSpPr/>
            <p:nvPr/>
          </p:nvSpPr>
          <p:spPr>
            <a:xfrm rot="5400000">
              <a:off x="805312" y="3609520"/>
              <a:ext cx="859343" cy="1429928"/>
            </a:xfrm>
            <a:prstGeom prst="corner">
              <a:avLst>
                <a:gd name="adj1" fmla="val 16120"/>
                <a:gd name="adj2" fmla="val 16110"/>
              </a:avLst>
            </a:prstGeom>
            <a:solidFill>
              <a:schemeClr val="tx2">
                <a:lumMod val="20000"/>
                <a:lumOff val="8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3" name="Freeform 14">
              <a:extLst>
                <a:ext uri="{FF2B5EF4-FFF2-40B4-BE49-F238E27FC236}">
                  <a16:creationId xmlns:a16="http://schemas.microsoft.com/office/drawing/2014/main" id="{FD306927-7981-4872-AB9A-2216C269AB55}"/>
                </a:ext>
              </a:extLst>
            </p:cNvPr>
            <p:cNvSpPr/>
            <p:nvPr/>
          </p:nvSpPr>
          <p:spPr>
            <a:xfrm>
              <a:off x="661873" y="4056308"/>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Fee-for-service</a:t>
              </a:r>
            </a:p>
          </p:txBody>
        </p:sp>
        <p:sp>
          <p:nvSpPr>
            <p:cNvPr id="24" name="Isosceles Triangle 23">
              <a:extLst>
                <a:ext uri="{FF2B5EF4-FFF2-40B4-BE49-F238E27FC236}">
                  <a16:creationId xmlns:a16="http://schemas.microsoft.com/office/drawing/2014/main" id="{38163A71-F132-44AB-AF43-D2E4D8CEADCA}"/>
                </a:ext>
              </a:extLst>
            </p:cNvPr>
            <p:cNvSpPr/>
            <p:nvPr/>
          </p:nvSpPr>
          <p:spPr>
            <a:xfrm>
              <a:off x="1671918" y="3560195"/>
              <a:ext cx="243575" cy="243575"/>
            </a:xfrm>
            <a:prstGeom prst="triangle">
              <a:avLst>
                <a:gd name="adj" fmla="val 100000"/>
              </a:avLst>
            </a:prstGeom>
            <a:solidFill>
              <a:schemeClr val="tx2">
                <a:lumMod val="40000"/>
                <a:lumOff val="6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5" name="L-Shape 24">
              <a:extLst>
                <a:ext uri="{FF2B5EF4-FFF2-40B4-BE49-F238E27FC236}">
                  <a16:creationId xmlns:a16="http://schemas.microsoft.com/office/drawing/2014/main" id="{8643D9CE-93D6-47CF-8187-15CB8A04832D}"/>
                </a:ext>
              </a:extLst>
            </p:cNvPr>
            <p:cNvSpPr/>
            <p:nvPr/>
          </p:nvSpPr>
          <p:spPr>
            <a:xfrm rot="5400000">
              <a:off x="2292382" y="3050471"/>
              <a:ext cx="859343" cy="1429928"/>
            </a:xfrm>
            <a:prstGeom prst="corner">
              <a:avLst>
                <a:gd name="adj1" fmla="val 16120"/>
                <a:gd name="adj2" fmla="val 16110"/>
              </a:avLst>
            </a:prstGeom>
            <a:solidFill>
              <a:schemeClr val="tx2">
                <a:lumMod val="40000"/>
                <a:lumOff val="6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6" name="Freeform 17">
              <a:extLst>
                <a:ext uri="{FF2B5EF4-FFF2-40B4-BE49-F238E27FC236}">
                  <a16:creationId xmlns:a16="http://schemas.microsoft.com/office/drawing/2014/main" id="{5CC06D2F-DED3-4623-8F29-4E1245FECD76}"/>
                </a:ext>
              </a:extLst>
            </p:cNvPr>
            <p:cNvSpPr/>
            <p:nvPr/>
          </p:nvSpPr>
          <p:spPr>
            <a:xfrm>
              <a:off x="2186257" y="3515042"/>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Fee-for-service plus quality link</a:t>
              </a:r>
            </a:p>
          </p:txBody>
        </p:sp>
        <p:sp>
          <p:nvSpPr>
            <p:cNvPr id="27" name="Isosceles Triangle 26">
              <a:extLst>
                <a:ext uri="{FF2B5EF4-FFF2-40B4-BE49-F238E27FC236}">
                  <a16:creationId xmlns:a16="http://schemas.microsoft.com/office/drawing/2014/main" id="{E96ED8E4-A63D-4F05-8A91-58A965B75CC2}"/>
                </a:ext>
              </a:extLst>
            </p:cNvPr>
            <p:cNvSpPr/>
            <p:nvPr/>
          </p:nvSpPr>
          <p:spPr>
            <a:xfrm>
              <a:off x="3196309" y="3001188"/>
              <a:ext cx="243575" cy="243575"/>
            </a:xfrm>
            <a:prstGeom prst="triangle">
              <a:avLst>
                <a:gd name="adj" fmla="val 100000"/>
              </a:avLst>
            </a:prstGeom>
            <a:solidFill>
              <a:schemeClr val="tx2">
                <a:lumMod val="60000"/>
                <a:lumOff val="4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8" name="L-Shape 27">
              <a:extLst>
                <a:ext uri="{FF2B5EF4-FFF2-40B4-BE49-F238E27FC236}">
                  <a16:creationId xmlns:a16="http://schemas.microsoft.com/office/drawing/2014/main" id="{B421870D-00CE-4A41-8403-9A099A24E391}"/>
                </a:ext>
              </a:extLst>
            </p:cNvPr>
            <p:cNvSpPr/>
            <p:nvPr/>
          </p:nvSpPr>
          <p:spPr>
            <a:xfrm rot="5400000">
              <a:off x="3816772" y="2491422"/>
              <a:ext cx="859343" cy="1429928"/>
            </a:xfrm>
            <a:prstGeom prst="corner">
              <a:avLst>
                <a:gd name="adj1" fmla="val 16120"/>
                <a:gd name="adj2" fmla="val 16110"/>
              </a:avLst>
            </a:prstGeom>
            <a:solidFill>
              <a:schemeClr val="tx2">
                <a:lumMod val="60000"/>
                <a:lumOff val="4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9" name="Freeform 20">
              <a:extLst>
                <a:ext uri="{FF2B5EF4-FFF2-40B4-BE49-F238E27FC236}">
                  <a16:creationId xmlns:a16="http://schemas.microsoft.com/office/drawing/2014/main" id="{3DA1CC0F-4D48-4766-8934-0DC7B33F5F13}"/>
                </a:ext>
              </a:extLst>
            </p:cNvPr>
            <p:cNvSpPr/>
            <p:nvPr/>
          </p:nvSpPr>
          <p:spPr>
            <a:xfrm>
              <a:off x="3766629" y="2993357"/>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Medical home</a:t>
              </a:r>
            </a:p>
          </p:txBody>
        </p:sp>
        <p:sp>
          <p:nvSpPr>
            <p:cNvPr id="30" name="Isosceles Triangle 29">
              <a:extLst>
                <a:ext uri="{FF2B5EF4-FFF2-40B4-BE49-F238E27FC236}">
                  <a16:creationId xmlns:a16="http://schemas.microsoft.com/office/drawing/2014/main" id="{CE2598E3-BFA4-47ED-81DB-DFA5AFF2691D}"/>
                </a:ext>
              </a:extLst>
            </p:cNvPr>
            <p:cNvSpPr/>
            <p:nvPr/>
          </p:nvSpPr>
          <p:spPr>
            <a:xfrm>
              <a:off x="4739361" y="2460841"/>
              <a:ext cx="243575" cy="243575"/>
            </a:xfrm>
            <a:prstGeom prst="triangle">
              <a:avLst>
                <a:gd name="adj" fmla="val 100000"/>
              </a:avLst>
            </a:prstGeom>
            <a:solidFill>
              <a:schemeClr val="tx2">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1" name="L-Shape 30">
              <a:extLst>
                <a:ext uri="{FF2B5EF4-FFF2-40B4-BE49-F238E27FC236}">
                  <a16:creationId xmlns:a16="http://schemas.microsoft.com/office/drawing/2014/main" id="{57F4179F-B657-427F-9278-1747E80D66EF}"/>
                </a:ext>
              </a:extLst>
            </p:cNvPr>
            <p:cNvSpPr/>
            <p:nvPr/>
          </p:nvSpPr>
          <p:spPr>
            <a:xfrm rot="5400000">
              <a:off x="5329131" y="1951038"/>
              <a:ext cx="859343" cy="1429928"/>
            </a:xfrm>
            <a:prstGeom prst="corner">
              <a:avLst>
                <a:gd name="adj1" fmla="val 16120"/>
                <a:gd name="adj2" fmla="val 16110"/>
              </a:avLst>
            </a:prstGeom>
            <a:solidFill>
              <a:schemeClr val="tx2">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2" name="Isosceles Triangle 31">
              <a:extLst>
                <a:ext uri="{FF2B5EF4-FFF2-40B4-BE49-F238E27FC236}">
                  <a16:creationId xmlns:a16="http://schemas.microsoft.com/office/drawing/2014/main" id="{6E8526C9-0D65-4708-BB16-04174BAD66F6}"/>
                </a:ext>
              </a:extLst>
            </p:cNvPr>
            <p:cNvSpPr/>
            <p:nvPr/>
          </p:nvSpPr>
          <p:spPr>
            <a:xfrm>
              <a:off x="6246317" y="1965474"/>
              <a:ext cx="243575" cy="243575"/>
            </a:xfrm>
            <a:prstGeom prst="triangle">
              <a:avLst>
                <a:gd name="adj" fmla="val 100000"/>
              </a:avLst>
            </a:prstGeom>
            <a:solidFill>
              <a:schemeClr val="tx2">
                <a:lumMod val="5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3" name="L-Shape 32">
              <a:extLst>
                <a:ext uri="{FF2B5EF4-FFF2-40B4-BE49-F238E27FC236}">
                  <a16:creationId xmlns:a16="http://schemas.microsoft.com/office/drawing/2014/main" id="{2C4F2E49-DC73-4556-92B3-199397389BFA}"/>
                </a:ext>
              </a:extLst>
            </p:cNvPr>
            <p:cNvSpPr/>
            <p:nvPr/>
          </p:nvSpPr>
          <p:spPr>
            <a:xfrm rot="5400000">
              <a:off x="6448668" y="1747009"/>
              <a:ext cx="859343" cy="745885"/>
            </a:xfrm>
            <a:prstGeom prst="corner">
              <a:avLst>
                <a:gd name="adj1" fmla="val 16120"/>
                <a:gd name="adj2" fmla="val 16110"/>
              </a:avLst>
            </a:prstGeom>
            <a:blipFill rotWithShape="0">
              <a:blip r:embed="rId3"/>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4" name="Freeform 26">
              <a:extLst>
                <a:ext uri="{FF2B5EF4-FFF2-40B4-BE49-F238E27FC236}">
                  <a16:creationId xmlns:a16="http://schemas.microsoft.com/office/drawing/2014/main" id="{30F998F2-DBA9-4C1B-8489-D7B485AD5743}"/>
                </a:ext>
              </a:extLst>
            </p:cNvPr>
            <p:cNvSpPr/>
            <p:nvPr/>
          </p:nvSpPr>
          <p:spPr>
            <a:xfrm>
              <a:off x="6688619" y="1919286"/>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Next Gen ACO (2017)</a:t>
              </a:r>
            </a:p>
          </p:txBody>
        </p:sp>
      </p:grpSp>
      <p:cxnSp>
        <p:nvCxnSpPr>
          <p:cNvPr id="35" name="Straight Arrow Connector 34">
            <a:extLst>
              <a:ext uri="{FF2B5EF4-FFF2-40B4-BE49-F238E27FC236}">
                <a16:creationId xmlns:a16="http://schemas.microsoft.com/office/drawing/2014/main" id="{0004621A-3C5B-43C6-9683-5B3EC8DEBD7F}"/>
              </a:ext>
            </a:extLst>
          </p:cNvPr>
          <p:cNvCxnSpPr/>
          <p:nvPr/>
        </p:nvCxnSpPr>
        <p:spPr>
          <a:xfrm flipV="1">
            <a:off x="1693801" y="2023883"/>
            <a:ext cx="5496951" cy="1937878"/>
          </a:xfrm>
          <a:prstGeom prst="straightConnector1">
            <a:avLst/>
          </a:prstGeom>
          <a:ln w="76200">
            <a:tailEnd type="triangle"/>
          </a:ln>
        </p:spPr>
        <p:style>
          <a:lnRef idx="3">
            <a:schemeClr val="accent1"/>
          </a:lnRef>
          <a:fillRef idx="0">
            <a:schemeClr val="accent1"/>
          </a:fillRef>
          <a:effectRef idx="2">
            <a:schemeClr val="accent1"/>
          </a:effectRef>
          <a:fontRef idx="minor">
            <a:schemeClr val="tx1"/>
          </a:fontRef>
        </p:style>
      </p:cxnSp>
      <p:grpSp>
        <p:nvGrpSpPr>
          <p:cNvPr id="36" name="Group 35">
            <a:extLst>
              <a:ext uri="{FF2B5EF4-FFF2-40B4-BE49-F238E27FC236}">
                <a16:creationId xmlns:a16="http://schemas.microsoft.com/office/drawing/2014/main" id="{70D5FAB6-F04C-4DA5-B76C-2206782E66BB}"/>
              </a:ext>
            </a:extLst>
          </p:cNvPr>
          <p:cNvGrpSpPr/>
          <p:nvPr/>
        </p:nvGrpSpPr>
        <p:grpSpPr>
          <a:xfrm>
            <a:off x="1588731" y="2448786"/>
            <a:ext cx="5793885" cy="2623215"/>
            <a:chOff x="459159" y="3337225"/>
            <a:chExt cx="7725180" cy="3497620"/>
          </a:xfrm>
        </p:grpSpPr>
        <p:sp>
          <p:nvSpPr>
            <p:cNvPr id="37" name="L-Shape 36">
              <a:extLst>
                <a:ext uri="{FF2B5EF4-FFF2-40B4-BE49-F238E27FC236}">
                  <a16:creationId xmlns:a16="http://schemas.microsoft.com/office/drawing/2014/main" id="{7E899DF6-8D1D-46EE-9AC8-AAA46E5CB85F}"/>
                </a:ext>
              </a:extLst>
            </p:cNvPr>
            <p:cNvSpPr/>
            <p:nvPr/>
          </p:nvSpPr>
          <p:spPr>
            <a:xfrm rot="5400000">
              <a:off x="744451" y="5256466"/>
              <a:ext cx="859343" cy="1429928"/>
            </a:xfrm>
            <a:prstGeom prst="corner">
              <a:avLst>
                <a:gd name="adj1" fmla="val 16120"/>
                <a:gd name="adj2" fmla="val 16110"/>
              </a:avLst>
            </a:prstGeom>
            <a:solidFill>
              <a:schemeClr val="tx2">
                <a:lumMod val="20000"/>
                <a:lumOff val="8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8" name="Freeform 30">
              <a:extLst>
                <a:ext uri="{FF2B5EF4-FFF2-40B4-BE49-F238E27FC236}">
                  <a16:creationId xmlns:a16="http://schemas.microsoft.com/office/drawing/2014/main" id="{957D846D-B4AE-4232-98B4-386C16835292}"/>
                </a:ext>
              </a:extLst>
            </p:cNvPr>
            <p:cNvSpPr/>
            <p:nvPr/>
          </p:nvSpPr>
          <p:spPr>
            <a:xfrm>
              <a:off x="601012" y="5703254"/>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Fee-for-service</a:t>
              </a:r>
            </a:p>
          </p:txBody>
        </p:sp>
        <p:sp>
          <p:nvSpPr>
            <p:cNvPr id="39" name="Isosceles Triangle 38">
              <a:extLst>
                <a:ext uri="{FF2B5EF4-FFF2-40B4-BE49-F238E27FC236}">
                  <a16:creationId xmlns:a16="http://schemas.microsoft.com/office/drawing/2014/main" id="{3C7DF8D9-80AB-42A0-BD3F-21D67024D343}"/>
                </a:ext>
              </a:extLst>
            </p:cNvPr>
            <p:cNvSpPr/>
            <p:nvPr/>
          </p:nvSpPr>
          <p:spPr>
            <a:xfrm>
              <a:off x="1611057" y="5207141"/>
              <a:ext cx="243575" cy="243575"/>
            </a:xfrm>
            <a:prstGeom prst="triangle">
              <a:avLst>
                <a:gd name="adj" fmla="val 100000"/>
              </a:avLst>
            </a:prstGeom>
            <a:solidFill>
              <a:schemeClr val="tx2">
                <a:lumMod val="40000"/>
                <a:lumOff val="6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0" name="L-Shape 39">
              <a:extLst>
                <a:ext uri="{FF2B5EF4-FFF2-40B4-BE49-F238E27FC236}">
                  <a16:creationId xmlns:a16="http://schemas.microsoft.com/office/drawing/2014/main" id="{58C5A70C-7774-4CC2-9309-D1CE7D2E2999}"/>
                </a:ext>
              </a:extLst>
            </p:cNvPr>
            <p:cNvSpPr/>
            <p:nvPr/>
          </p:nvSpPr>
          <p:spPr>
            <a:xfrm rot="5400000">
              <a:off x="2231521" y="4697417"/>
              <a:ext cx="859343" cy="1429928"/>
            </a:xfrm>
            <a:prstGeom prst="corner">
              <a:avLst>
                <a:gd name="adj1" fmla="val 16120"/>
                <a:gd name="adj2" fmla="val 16110"/>
              </a:avLst>
            </a:prstGeom>
            <a:solidFill>
              <a:schemeClr val="tx2">
                <a:lumMod val="40000"/>
                <a:lumOff val="6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1" name="Freeform 33">
              <a:extLst>
                <a:ext uri="{FF2B5EF4-FFF2-40B4-BE49-F238E27FC236}">
                  <a16:creationId xmlns:a16="http://schemas.microsoft.com/office/drawing/2014/main" id="{780BEF7D-D349-4AF6-BF08-16C2D4E6538D}"/>
                </a:ext>
              </a:extLst>
            </p:cNvPr>
            <p:cNvSpPr/>
            <p:nvPr/>
          </p:nvSpPr>
          <p:spPr>
            <a:xfrm>
              <a:off x="2125396" y="5161988"/>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Fee-for-service plus quality link</a:t>
              </a:r>
            </a:p>
          </p:txBody>
        </p:sp>
        <p:sp>
          <p:nvSpPr>
            <p:cNvPr id="42" name="Isosceles Triangle 41">
              <a:extLst>
                <a:ext uri="{FF2B5EF4-FFF2-40B4-BE49-F238E27FC236}">
                  <a16:creationId xmlns:a16="http://schemas.microsoft.com/office/drawing/2014/main" id="{DC0E542C-178F-4C3B-BC08-1915BB0884FB}"/>
                </a:ext>
              </a:extLst>
            </p:cNvPr>
            <p:cNvSpPr/>
            <p:nvPr/>
          </p:nvSpPr>
          <p:spPr>
            <a:xfrm>
              <a:off x="3135448" y="4648134"/>
              <a:ext cx="243575" cy="243575"/>
            </a:xfrm>
            <a:prstGeom prst="triangle">
              <a:avLst>
                <a:gd name="adj" fmla="val 100000"/>
              </a:avLst>
            </a:prstGeom>
            <a:solidFill>
              <a:schemeClr val="tx2">
                <a:lumMod val="60000"/>
                <a:lumOff val="4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3" name="L-Shape 42">
              <a:extLst>
                <a:ext uri="{FF2B5EF4-FFF2-40B4-BE49-F238E27FC236}">
                  <a16:creationId xmlns:a16="http://schemas.microsoft.com/office/drawing/2014/main" id="{A6227AE9-12C3-471F-A435-FC2327E51975}"/>
                </a:ext>
              </a:extLst>
            </p:cNvPr>
            <p:cNvSpPr/>
            <p:nvPr/>
          </p:nvSpPr>
          <p:spPr>
            <a:xfrm rot="5400000">
              <a:off x="3755911" y="4138368"/>
              <a:ext cx="859343" cy="1429928"/>
            </a:xfrm>
            <a:prstGeom prst="corner">
              <a:avLst>
                <a:gd name="adj1" fmla="val 16120"/>
                <a:gd name="adj2" fmla="val 16110"/>
              </a:avLst>
            </a:prstGeom>
            <a:solidFill>
              <a:schemeClr val="tx2">
                <a:lumMod val="60000"/>
                <a:lumOff val="4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4" name="Freeform 36">
              <a:extLst>
                <a:ext uri="{FF2B5EF4-FFF2-40B4-BE49-F238E27FC236}">
                  <a16:creationId xmlns:a16="http://schemas.microsoft.com/office/drawing/2014/main" id="{5F776CC9-FCB5-4B03-A126-FE12F6CD94D3}"/>
                </a:ext>
              </a:extLst>
            </p:cNvPr>
            <p:cNvSpPr/>
            <p:nvPr/>
          </p:nvSpPr>
          <p:spPr>
            <a:xfrm>
              <a:off x="3705768" y="4640303"/>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Medical home</a:t>
              </a:r>
            </a:p>
          </p:txBody>
        </p:sp>
        <p:sp>
          <p:nvSpPr>
            <p:cNvPr id="45" name="Isosceles Triangle 44">
              <a:extLst>
                <a:ext uri="{FF2B5EF4-FFF2-40B4-BE49-F238E27FC236}">
                  <a16:creationId xmlns:a16="http://schemas.microsoft.com/office/drawing/2014/main" id="{8F4717E9-69E5-4F38-AF11-5E959633F76C}"/>
                </a:ext>
              </a:extLst>
            </p:cNvPr>
            <p:cNvSpPr/>
            <p:nvPr/>
          </p:nvSpPr>
          <p:spPr>
            <a:xfrm>
              <a:off x="4678500" y="4107787"/>
              <a:ext cx="243575" cy="243575"/>
            </a:xfrm>
            <a:prstGeom prst="triangle">
              <a:avLst>
                <a:gd name="adj" fmla="val 100000"/>
              </a:avLst>
            </a:prstGeom>
            <a:solidFill>
              <a:schemeClr val="tx2">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6" name="L-Shape 45">
              <a:extLst>
                <a:ext uri="{FF2B5EF4-FFF2-40B4-BE49-F238E27FC236}">
                  <a16:creationId xmlns:a16="http://schemas.microsoft.com/office/drawing/2014/main" id="{2AB8F604-838D-4B65-AC85-65C834767C37}"/>
                </a:ext>
              </a:extLst>
            </p:cNvPr>
            <p:cNvSpPr/>
            <p:nvPr/>
          </p:nvSpPr>
          <p:spPr>
            <a:xfrm rot="5400000">
              <a:off x="5268270" y="3597984"/>
              <a:ext cx="859343" cy="1429928"/>
            </a:xfrm>
            <a:prstGeom prst="corner">
              <a:avLst>
                <a:gd name="adj1" fmla="val 16120"/>
                <a:gd name="adj2" fmla="val 16110"/>
              </a:avLst>
            </a:prstGeom>
            <a:solidFill>
              <a:schemeClr val="tx2">
                <a:lumMod val="75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7" name="Freeform 39">
              <a:extLst>
                <a:ext uri="{FF2B5EF4-FFF2-40B4-BE49-F238E27FC236}">
                  <a16:creationId xmlns:a16="http://schemas.microsoft.com/office/drawing/2014/main" id="{C2FDEE8C-7192-467C-AEF1-B029FC24A010}"/>
                </a:ext>
              </a:extLst>
            </p:cNvPr>
            <p:cNvSpPr/>
            <p:nvPr/>
          </p:nvSpPr>
          <p:spPr>
            <a:xfrm>
              <a:off x="5217591" y="4129086"/>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ACO</a:t>
              </a:r>
            </a:p>
          </p:txBody>
        </p:sp>
        <p:sp>
          <p:nvSpPr>
            <p:cNvPr id="48" name="Isosceles Triangle 47">
              <a:extLst>
                <a:ext uri="{FF2B5EF4-FFF2-40B4-BE49-F238E27FC236}">
                  <a16:creationId xmlns:a16="http://schemas.microsoft.com/office/drawing/2014/main" id="{6CC700D9-1F88-4C66-A6A6-D518B9F42742}"/>
                </a:ext>
              </a:extLst>
            </p:cNvPr>
            <p:cNvSpPr/>
            <p:nvPr/>
          </p:nvSpPr>
          <p:spPr>
            <a:xfrm>
              <a:off x="6185456" y="3612420"/>
              <a:ext cx="243575" cy="243575"/>
            </a:xfrm>
            <a:prstGeom prst="triangle">
              <a:avLst>
                <a:gd name="adj" fmla="val 100000"/>
              </a:avLst>
            </a:prstGeom>
            <a:solidFill>
              <a:schemeClr val="tx2">
                <a:lumMod val="50000"/>
              </a:schemeClr>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49" name="L-Shape 48">
              <a:extLst>
                <a:ext uri="{FF2B5EF4-FFF2-40B4-BE49-F238E27FC236}">
                  <a16:creationId xmlns:a16="http://schemas.microsoft.com/office/drawing/2014/main" id="{6FAAFF3D-C8DA-455E-9A40-839E013A1AC6}"/>
                </a:ext>
              </a:extLst>
            </p:cNvPr>
            <p:cNvSpPr/>
            <p:nvPr/>
          </p:nvSpPr>
          <p:spPr>
            <a:xfrm rot="5400000">
              <a:off x="6741860" y="3051933"/>
              <a:ext cx="859343" cy="1429928"/>
            </a:xfrm>
            <a:prstGeom prst="corner">
              <a:avLst>
                <a:gd name="adj1" fmla="val 16120"/>
                <a:gd name="adj2" fmla="val 16110"/>
              </a:avLst>
            </a:prstGeom>
            <a:blipFill rotWithShape="0">
              <a:blip r:embed="rId3"/>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50" name="Freeform 42">
              <a:extLst>
                <a:ext uri="{FF2B5EF4-FFF2-40B4-BE49-F238E27FC236}">
                  <a16:creationId xmlns:a16="http://schemas.microsoft.com/office/drawing/2014/main" id="{559D82F5-6CEF-4E1B-BB31-702B4DACC1EF}"/>
                </a:ext>
              </a:extLst>
            </p:cNvPr>
            <p:cNvSpPr/>
            <p:nvPr/>
          </p:nvSpPr>
          <p:spPr>
            <a:xfrm>
              <a:off x="6656805" y="3588851"/>
              <a:ext cx="1290947" cy="1131591"/>
            </a:xfrm>
            <a:custGeom>
              <a:avLst/>
              <a:gdLst>
                <a:gd name="connsiteX0" fmla="*/ 0 w 1290947"/>
                <a:gd name="connsiteY0" fmla="*/ 0 h 1131591"/>
                <a:gd name="connsiteX1" fmla="*/ 1290947 w 1290947"/>
                <a:gd name="connsiteY1" fmla="*/ 0 h 1131591"/>
                <a:gd name="connsiteX2" fmla="*/ 1290947 w 1290947"/>
                <a:gd name="connsiteY2" fmla="*/ 1131591 h 1131591"/>
                <a:gd name="connsiteX3" fmla="*/ 0 w 1290947"/>
                <a:gd name="connsiteY3" fmla="*/ 1131591 h 1131591"/>
                <a:gd name="connsiteX4" fmla="*/ 0 w 1290947"/>
                <a:gd name="connsiteY4" fmla="*/ 0 h 1131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947" h="1131591">
                  <a:moveTo>
                    <a:pt x="0" y="0"/>
                  </a:moveTo>
                  <a:lnTo>
                    <a:pt x="1290947" y="0"/>
                  </a:lnTo>
                  <a:lnTo>
                    <a:pt x="1290947" y="1131591"/>
                  </a:lnTo>
                  <a:lnTo>
                    <a:pt x="0" y="1131591"/>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defTabSz="533348">
                <a:lnSpc>
                  <a:spcPct val="90000"/>
                </a:lnSpc>
                <a:spcBef>
                  <a:spcPct val="0"/>
                </a:spcBef>
                <a:spcAft>
                  <a:spcPct val="35000"/>
                </a:spcAft>
              </a:pPr>
              <a:r>
                <a:rPr lang="en-US" sz="1200" dirty="0"/>
                <a:t>Capitation</a:t>
              </a:r>
            </a:p>
          </p:txBody>
        </p:sp>
        <p:sp>
          <p:nvSpPr>
            <p:cNvPr id="51" name="TextBox 50">
              <a:extLst>
                <a:ext uri="{FF2B5EF4-FFF2-40B4-BE49-F238E27FC236}">
                  <a16:creationId xmlns:a16="http://schemas.microsoft.com/office/drawing/2014/main" id="{07F891A3-BEC4-4E16-94F5-5DC88A7F9590}"/>
                </a:ext>
              </a:extLst>
            </p:cNvPr>
            <p:cNvSpPr txBox="1"/>
            <p:nvPr/>
          </p:nvSpPr>
          <p:spPr>
            <a:xfrm>
              <a:off x="4430147" y="5077210"/>
              <a:ext cx="3754192" cy="430887"/>
            </a:xfrm>
            <a:prstGeom prst="rect">
              <a:avLst/>
            </a:prstGeom>
            <a:noFill/>
          </p:spPr>
          <p:txBody>
            <a:bodyPr wrap="square" rtlCol="0">
              <a:spAutoFit/>
            </a:bodyPr>
            <a:lstStyle/>
            <a:p>
              <a:pPr algn="ctr"/>
              <a:r>
                <a:rPr lang="en-US" sz="1500" b="1" dirty="0">
                  <a:solidFill>
                    <a:schemeClr val="tx2">
                      <a:lumMod val="50000"/>
                    </a:schemeClr>
                  </a:solidFill>
                </a:rPr>
                <a:t>Medicare Advantage</a:t>
              </a:r>
            </a:p>
          </p:txBody>
        </p:sp>
      </p:grpSp>
      <p:sp>
        <p:nvSpPr>
          <p:cNvPr id="52" name="TextBox 51">
            <a:extLst>
              <a:ext uri="{FF2B5EF4-FFF2-40B4-BE49-F238E27FC236}">
                <a16:creationId xmlns:a16="http://schemas.microsoft.com/office/drawing/2014/main" id="{F812E809-DBFE-470A-8263-88F6F6E6070B}"/>
              </a:ext>
            </a:extLst>
          </p:cNvPr>
          <p:cNvSpPr txBox="1"/>
          <p:nvPr/>
        </p:nvSpPr>
        <p:spPr>
          <a:xfrm>
            <a:off x="1640115" y="1831083"/>
            <a:ext cx="2327857" cy="323165"/>
          </a:xfrm>
          <a:prstGeom prst="rect">
            <a:avLst/>
          </a:prstGeom>
          <a:noFill/>
        </p:spPr>
        <p:txBody>
          <a:bodyPr wrap="square" rtlCol="0">
            <a:spAutoFit/>
          </a:bodyPr>
          <a:lstStyle/>
          <a:p>
            <a:pPr algn="ctr"/>
            <a:r>
              <a:rPr lang="en-US" sz="1500" b="1" dirty="0">
                <a:solidFill>
                  <a:schemeClr val="tx2">
                    <a:lumMod val="50000"/>
                  </a:schemeClr>
                </a:solidFill>
              </a:rPr>
              <a:t>Traditional Medicare</a:t>
            </a:r>
          </a:p>
        </p:txBody>
      </p:sp>
    </p:spTree>
    <p:extLst>
      <p:ext uri="{BB962C8B-B14F-4D97-AF65-F5344CB8AC3E}">
        <p14:creationId xmlns:p14="http://schemas.microsoft.com/office/powerpoint/2010/main" val="1295374127"/>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p:txBody>
          <a:bodyPr>
            <a:normAutofit/>
          </a:bodyPr>
          <a:lstStyle/>
          <a:p>
            <a:r>
              <a:rPr lang="en-US" sz="2320" dirty="0"/>
              <a:t>The Value Movement is Working</a:t>
            </a:r>
          </a:p>
        </p:txBody>
      </p:sp>
      <p:sp>
        <p:nvSpPr>
          <p:cNvPr id="3" name="Text Placeholder 2"/>
          <p:cNvSpPr>
            <a:spLocks noGrp="1"/>
          </p:cNvSpPr>
          <p:nvPr>
            <p:ph type="body" idx="1"/>
          </p:nvPr>
        </p:nvSpPr>
        <p:spPr/>
        <p:txBody>
          <a:bodyPr>
            <a:normAutofit/>
          </a:bodyPr>
          <a:lstStyle/>
          <a:p>
            <a:r>
              <a:rPr lang="en-US" dirty="0"/>
              <a:t>MACRA created two paths for payment</a:t>
            </a:r>
          </a:p>
          <a:p>
            <a:pPr lvl="1"/>
            <a:r>
              <a:rPr lang="en-US" dirty="0"/>
              <a:t>Pay for performance path (fee-for-service with performance incentive)</a:t>
            </a:r>
          </a:p>
          <a:p>
            <a:pPr lvl="1"/>
            <a:r>
              <a:rPr lang="en-US" dirty="0"/>
              <a:t>Advanced alternative payment model path</a:t>
            </a:r>
          </a:p>
          <a:p>
            <a:r>
              <a:rPr lang="en-US" dirty="0"/>
              <a:t>Intent from our perspective: push clinicians and groups toward advanced APMs</a:t>
            </a:r>
          </a:p>
        </p:txBody>
      </p:sp>
    </p:spTree>
    <p:extLst>
      <p:ext uri="{BB962C8B-B14F-4D97-AF65-F5344CB8AC3E}">
        <p14:creationId xmlns:p14="http://schemas.microsoft.com/office/powerpoint/2010/main" val="4187135221"/>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a:xfrm>
            <a:off x="1645295" y="133945"/>
            <a:ext cx="5853410" cy="830461"/>
          </a:xfrm>
        </p:spPr>
        <p:txBody>
          <a:bodyPr>
            <a:normAutofit/>
          </a:bodyPr>
          <a:lstStyle/>
          <a:p>
            <a:r>
              <a:rPr lang="en-US" sz="2320" dirty="0"/>
              <a:t>The Value Movement is Working</a:t>
            </a:r>
          </a:p>
        </p:txBody>
      </p:sp>
      <p:sp>
        <p:nvSpPr>
          <p:cNvPr id="3" name="Text Placeholder 2"/>
          <p:cNvSpPr>
            <a:spLocks noGrp="1"/>
          </p:cNvSpPr>
          <p:nvPr>
            <p:ph type="body" idx="1"/>
          </p:nvPr>
        </p:nvSpPr>
        <p:spPr>
          <a:xfrm>
            <a:off x="1645295" y="1235646"/>
            <a:ext cx="5853410" cy="3445743"/>
          </a:xfrm>
        </p:spPr>
        <p:txBody>
          <a:bodyPr>
            <a:normAutofit/>
          </a:bodyPr>
          <a:lstStyle/>
          <a:p>
            <a:r>
              <a:rPr lang="en-US" dirty="0"/>
              <a:t>MIPS has pushed some organizations into coordinated care models</a:t>
            </a:r>
          </a:p>
          <a:p>
            <a:pPr lvl="1"/>
            <a:r>
              <a:rPr lang="en-US" dirty="0"/>
              <a:t>E.g., Track 1+ participation</a:t>
            </a:r>
          </a:p>
          <a:p>
            <a:r>
              <a:rPr lang="en-US" dirty="0"/>
              <a:t>Organizations are successfully participating in ACOs, other APMs</a:t>
            </a:r>
          </a:p>
          <a:p>
            <a:pPr lvl="1"/>
            <a:r>
              <a:rPr lang="en-US" dirty="0"/>
              <a:t>Result is lower cost, higher quality</a:t>
            </a:r>
          </a:p>
        </p:txBody>
      </p:sp>
    </p:spTree>
    <p:extLst>
      <p:ext uri="{BB962C8B-B14F-4D97-AF65-F5344CB8AC3E}">
        <p14:creationId xmlns:p14="http://schemas.microsoft.com/office/powerpoint/2010/main" val="1792750798"/>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a:xfrm>
            <a:off x="1645295" y="133945"/>
            <a:ext cx="5853410" cy="830461"/>
          </a:xfrm>
        </p:spPr>
        <p:txBody>
          <a:bodyPr>
            <a:normAutofit/>
          </a:bodyPr>
          <a:lstStyle/>
          <a:p>
            <a:r>
              <a:rPr lang="en-US" sz="2320" dirty="0"/>
              <a:t>Accelerate the Value Movement</a:t>
            </a:r>
          </a:p>
        </p:txBody>
      </p:sp>
      <p:sp>
        <p:nvSpPr>
          <p:cNvPr id="3" name="Text Placeholder 2"/>
          <p:cNvSpPr>
            <a:spLocks noGrp="1"/>
          </p:cNvSpPr>
          <p:nvPr>
            <p:ph type="body" idx="1"/>
          </p:nvPr>
        </p:nvSpPr>
        <p:spPr>
          <a:xfrm>
            <a:off x="1645295" y="1235646"/>
            <a:ext cx="5853410" cy="3445743"/>
          </a:xfrm>
        </p:spPr>
        <p:txBody>
          <a:bodyPr>
            <a:normAutofit/>
          </a:bodyPr>
          <a:lstStyle/>
          <a:p>
            <a:r>
              <a:rPr lang="en-US" dirty="0"/>
              <a:t>Medicare Advantage alternative payment models</a:t>
            </a:r>
          </a:p>
          <a:p>
            <a:pPr lvl="1"/>
            <a:r>
              <a:rPr lang="en-US" dirty="0"/>
              <a:t>CMS announced intent to test Medicare Advantage APMs (risk contracts between plans and providers)</a:t>
            </a:r>
          </a:p>
          <a:p>
            <a:pPr lvl="1"/>
            <a:r>
              <a:rPr lang="en-US" dirty="0"/>
              <a:t>APG is urging CMS to immediately begin this demo</a:t>
            </a:r>
          </a:p>
          <a:p>
            <a:pPr lvl="1"/>
            <a:r>
              <a:rPr lang="en-US" dirty="0"/>
              <a:t>Will strengthen incentives for value</a:t>
            </a:r>
          </a:p>
        </p:txBody>
      </p:sp>
    </p:spTree>
    <p:extLst>
      <p:ext uri="{BB962C8B-B14F-4D97-AF65-F5344CB8AC3E}">
        <p14:creationId xmlns:p14="http://schemas.microsoft.com/office/powerpoint/2010/main" val="1419361220"/>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5076"/>
            <a:ext cx="6858000" cy="5143500"/>
          </a:xfrm>
          <a:prstGeom prst="rect">
            <a:avLst/>
          </a:prstGeom>
          <a:ln w="12700">
            <a:miter lim="400000"/>
          </a:ln>
        </p:spPr>
      </p:pic>
      <p:sp>
        <p:nvSpPr>
          <p:cNvPr id="2" name="Title 1"/>
          <p:cNvSpPr>
            <a:spLocks noGrp="1"/>
          </p:cNvSpPr>
          <p:nvPr>
            <p:ph type="title"/>
          </p:nvPr>
        </p:nvSpPr>
        <p:spPr/>
        <p:txBody>
          <a:bodyPr>
            <a:normAutofit/>
          </a:bodyPr>
          <a:lstStyle/>
          <a:p>
            <a:r>
              <a:rPr lang="en-US" sz="2320" dirty="0"/>
              <a:t>Conclusion</a:t>
            </a:r>
            <a:endParaRPr lang="en-US" sz="2320" dirty="0">
              <a:solidFill>
                <a:srgbClr val="0070C0"/>
              </a:solidFill>
            </a:endParaRPr>
          </a:p>
        </p:txBody>
      </p:sp>
      <p:sp>
        <p:nvSpPr>
          <p:cNvPr id="3" name="Text Placeholder 2"/>
          <p:cNvSpPr>
            <a:spLocks noGrp="1"/>
          </p:cNvSpPr>
          <p:nvPr>
            <p:ph type="body" idx="1"/>
          </p:nvPr>
        </p:nvSpPr>
        <p:spPr/>
        <p:txBody>
          <a:bodyPr>
            <a:normAutofit/>
          </a:bodyPr>
          <a:lstStyle/>
          <a:p>
            <a:r>
              <a:rPr lang="en-US" dirty="0"/>
              <a:t>The value movement must continue</a:t>
            </a:r>
          </a:p>
          <a:p>
            <a:r>
              <a:rPr lang="en-US" dirty="0"/>
              <a:t>MACRA is working, but requires modification and improvement</a:t>
            </a:r>
          </a:p>
          <a:p>
            <a:r>
              <a:rPr lang="en-US" dirty="0"/>
              <a:t>Biggest next step: more APMs</a:t>
            </a:r>
          </a:p>
        </p:txBody>
      </p:sp>
    </p:spTree>
    <p:extLst>
      <p:ext uri="{BB962C8B-B14F-4D97-AF65-F5344CB8AC3E}">
        <p14:creationId xmlns:p14="http://schemas.microsoft.com/office/powerpoint/2010/main" val="2191017956"/>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APG_PP_18.jpg" descr="APG_PP_18.jpg"/>
          <p:cNvPicPr>
            <a:picLocks noChangeAspect="1"/>
          </p:cNvPicPr>
          <p:nvPr/>
        </p:nvPicPr>
        <p:blipFill>
          <a:blip r:embed="rId2">
            <a:extLst/>
          </a:blip>
          <a:stretch>
            <a:fillRect/>
          </a:stretch>
        </p:blipFill>
        <p:spPr>
          <a:xfrm>
            <a:off x="1143000" y="0"/>
            <a:ext cx="6858000" cy="5143500"/>
          </a:xfrm>
          <a:prstGeom prst="rect">
            <a:avLst/>
          </a:prstGeom>
          <a:ln w="12700">
            <a:miter lim="400000"/>
          </a:ln>
        </p:spPr>
      </p:pic>
      <p:sp>
        <p:nvSpPr>
          <p:cNvPr id="2" name="Title 1"/>
          <p:cNvSpPr>
            <a:spLocks noGrp="1"/>
          </p:cNvSpPr>
          <p:nvPr>
            <p:ph type="title"/>
          </p:nvPr>
        </p:nvSpPr>
        <p:spPr/>
        <p:txBody>
          <a:bodyPr>
            <a:normAutofit/>
          </a:bodyPr>
          <a:lstStyle/>
          <a:p>
            <a:r>
              <a:rPr lang="en-US" sz="2320" dirty="0"/>
              <a:t>Questions?</a:t>
            </a:r>
            <a:br>
              <a:rPr lang="en-US" sz="2320" dirty="0"/>
            </a:br>
            <a:br>
              <a:rPr lang="en-US" sz="2320" dirty="0"/>
            </a:br>
            <a:r>
              <a:rPr lang="en-US" sz="1898" dirty="0"/>
              <a:t>Contact:</a:t>
            </a:r>
            <a:br>
              <a:rPr lang="en-US" sz="1898" dirty="0"/>
            </a:br>
            <a:r>
              <a:rPr lang="en-US" sz="1898" dirty="0"/>
              <a:t>Mara McDermott</a:t>
            </a:r>
            <a:br>
              <a:rPr lang="en-US" sz="1898" dirty="0"/>
            </a:br>
            <a:r>
              <a:rPr lang="en-US" sz="1898" dirty="0">
                <a:hlinkClick r:id="rId3"/>
              </a:rPr>
              <a:t>mmcdermott@apg.org</a:t>
            </a:r>
            <a:endParaRPr lang="en-US" sz="1898" dirty="0"/>
          </a:p>
        </p:txBody>
      </p:sp>
    </p:spTree>
    <p:extLst>
      <p:ext uri="{BB962C8B-B14F-4D97-AF65-F5344CB8AC3E}">
        <p14:creationId xmlns:p14="http://schemas.microsoft.com/office/powerpoint/2010/main" val="416360602"/>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10" descr="http://richmondcathedralconcerts.com/images/bon_secours_hospital_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9757" y="1631643"/>
            <a:ext cx="1756354" cy="32931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4416" y="1460640"/>
            <a:ext cx="5703876" cy="3346903"/>
          </a:xfrm>
          <a:prstGeom prst="rect">
            <a:avLst/>
          </a:prstGeom>
        </p:spPr>
      </p:pic>
      <p:sp>
        <p:nvSpPr>
          <p:cNvPr id="15" name="Title 14"/>
          <p:cNvSpPr>
            <a:spLocks noGrp="1"/>
          </p:cNvSpPr>
          <p:nvPr>
            <p:ph type="title"/>
          </p:nvPr>
        </p:nvSpPr>
        <p:spPr bwMode="gray"/>
        <p:txBody>
          <a:bodyPr>
            <a:normAutofit fontScale="90000"/>
          </a:bodyPr>
          <a:lstStyle/>
          <a:p>
            <a:r>
              <a:rPr lang="en-US" dirty="0"/>
              <a:t>Transforming Healthcare Together</a:t>
            </a:r>
            <a:endParaRPr lang="en-US" i="1" cap="all" dirty="0"/>
          </a:p>
        </p:txBody>
      </p:sp>
      <p:sp>
        <p:nvSpPr>
          <p:cNvPr id="9" name="AutoShape 6" descr="data:image/jpeg;base64,/9j/4AAQSkZJRgABAQAAAQABAAD/2wCEAAkGBwgHBgkIBwgKCgkLDRYPDQwMDRsUFRAWIB0iIiAdHx8kKDQsJCYxJx8fLT0tMTU3Ojo6Iys/RD84QzQ5OjcBCgoKDQwNGg8PGjclHyU3Nzc3Nzc3Nzc3Nzc3Nzc3Nzc3Nzc3Nzc3Nzc3Nzc3Nzc3Nzc3Nzc3Nzc3Nzc3Nzc3N//AABEIAIEAlwMBEQACEQEDEQH/xAAbAAEAAgMBAQAAAAAAAAAAAAAAAQUDBAYCB//EADIQAAEEAgAFAgUCBQUAAAAAAAABAgMEBREGEiExQRMiFFFhcYEzkTJSU3KhFRYjJEL/xAAZAQEBAQEBAQAAAAAAAAAAAAAAAQQFAgP/xAAlEQEAAgICAgEDBQAAAAAAAAAAAQIDEQQxEiFRQWFxEyKRocH/2gAMAwEAAhEDEQA/APuIAAAAAAAAAAAAAAAAAAAAAEIBIAAAAAAAAAAAAAAAAAAAAAAAAAAAAAAAAAAAAAAAAAAAAAAAAAAAAAAAAAAAAAAAAAAAAAAAAAAAAAAAAAAAAAAAAAAAAAAAAAAAAAAAAAAAAAgDxI/kY5ypvlRVJM6jZEbUGB4nbkrCV7FV9Z705oXKu2Sp50vz+hmw8qMncab+TwJw18qzuI7+zznOKW462sFepJY9Pl9aVOjI9rrW/KjLyfCdRG14/Atlr5WnW+vmXRtXbUVPJqhz0gAJAARsCQAAAAAAAAACFAqMjn6FKda8rpJZvMcMavVPuZsvKxUnxn3+GvDw82WPKPUff05nG3FgmWOjWffqxyrLHG32zQKvdNL4MWO2rapG4/uHSz44tXeS3jMxqfrE/wAMOSvJJbhiyVd9GkkyTrXRPUnsO8IrU7J9z1Nt2iLRqO9fWTHjmKTbHPlbWt9RDqMTxRi8pZ+FglfHZ/oTxrG9fsi9zdjzUv6hy83Ey4o8pjcfMe3nirLXsa3HsxrK7prdpIEWwjla3aL16Kh94ZmgvEWSp2ZsbmYala46tJNVsxK50L+VOu07prvoDa/3ZjKFKsuUvxLO+u2WRYI3qxEVOi9vai+NjSbZbPF+Eq7Szc9J6Na90b43I5qOTaKqa6dP2GjbUvcTsoT5KeSzWnqQVY5oYYkd6iq7apt3bS+CaVvYnibHZGCirZkZNbb7Ila7+NGo5zUXWl1saG0uVrzQ5D4SVkstLmbK3S6a9G75V/wBSM4re7gdM1zVPj1qet6HN7eb5a3suhYP4nxlVa8N62yKxLGx7mo1ytZzduZezd+NqNDLa4kxVW8lKza9OZXIzqx3Kir2RXa0irtPJBQO4zXHVbkuQRJXtyT60LGpy+xqoiquk8b39S6GV3GVWvxBOy1bazGrTjmgX0ncznK5d+N9kGh1dSzDcrR2K0jZIZWo5j29nIvkgzAQoFFZ4dY7JOyFO5YqTP8A1EjXbX/j5ma3Gjy86zqW2nNtGP8ATvWLRHSny08DJ8bkKTldOy62usuv1kXun1M1tRNb173r8teKttXx5PUTG9fBw3PXlhtZK1Jy2rVx8Prd1i0vRn0PWOI1Np7me/hOTF/246x6rWJ18/db1eGK7Mu3K3LE1y3GipG6VekafRDRTBET5WncseTl2tT9OkeNWPjClfspjJsbV+JfVuNmfF6jWbaiL5U0wyKy7hsxm7MuRyVaKs6CpNDTqMmR7ldI3Suc7t9NBHOzVJWy3ajmXG1YqFevlfg2skVHtZtU9y9Oip1bso6SpjZbq567RhR9TI4+FlFznJt+o1TXXqnjuTatWjw1lW1cnDLC2NbGFhqRqsjV/wCVrFRU6L4Ve42PeUhtQ8DwS5CuyhewzY5K6vla/ndG1E8fzdU0PqkrfhvGTVuFHslZ/wB26ySxOi9F9WRFVUX90T8AUjeCYk4GSuuIq/62lTl5vbzep/d2/OxtWK7wvkG3bqvo2LtW/FFzsgvJCjHNYjVa9F7p02ioNjzncDxDdltwejNPCliN9V6XGtjZE3l9qsVerui9VGxnuYLMvpZasyi128o27A7126mbzbVv0VETyXaLSrj8jZz97JW6CV22ca2FrFla/T9rtvRflrr2Irf4Rq3MfgqNC7X9J8EDUcvOjvd12nQgvAIAxzsV8T2I7SuaqIvyJPRHblOHeFrld9WTL2WyNp7WvBH/AAtcv/tV8qZcPHtXXlPTp8nnUvFoxxry7lr5/hC/JZnfhLjIq9uVklivJ0RHo7avavhenYuTjzM/t6MPOpFNZY9xGon/ACXbNTTUT5IaYjTmS9FACqvcOYe/ZWzcx8EsyoiOe5vV33+f5As2RsjY1jGo1rU0iImkRAPQFfew2OyFqCzdpxTzQfpPem+XrsDfRNJoCQAEaAnQAABAEgAAAAAAAAAAAAAAAAAAAAAAAAAAAAAAAAAAAAAAAAAAAAAAAAAAAAAAAAAAAAAAAAAAAAAAAAAAAAAAAAAAAAAAAAAAAAAAAAAAAAAAAAAAAAAAAAAAAAAAAAAAAAAAAAAAAAAAAAAAAAAAAAAAAAAAAAAAf//Z"/>
          <p:cNvSpPr>
            <a:spLocks noChangeAspect="1" noChangeArrowheads="1"/>
          </p:cNvSpPr>
          <p:nvPr/>
        </p:nvSpPr>
        <p:spPr bwMode="auto">
          <a:xfrm>
            <a:off x="1143001" y="-439341"/>
            <a:ext cx="1078706" cy="9215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sp>
        <p:nvSpPr>
          <p:cNvPr id="11" name="AutoShape 8" descr="data:image/jpeg;base64,/9j/4AAQSkZJRgABAQAAAQABAAD/2wCEAAkGBwgHBgkIBwgKCgkLDRYPDQwMDRsUFRAWIB0iIiAdHx8kKDQsJCYxJx8fLT0tMTU3Ojo6Iys/RD84QzQ5OjcBCgoKDQwNGg8PGjclHyU3Nzc3Nzc3Nzc3Nzc3Nzc3Nzc3Nzc3Nzc3Nzc3Nzc3Nzc3Nzc3Nzc3Nzc3Nzc3Nzc3N//AABEIAIEAlwMBEQACEQEDEQH/xAAbAAEAAgMBAQAAAAAAAAAAAAAAAQUDBAYCB//EADIQAAEEAgAFAgUCBQUAAAAAAAABAgMEBREGEiExQRMiFFFhcYEzkTJSU3KhFRYjJEL/xAAZAQEBAQEBAQAAAAAAAAAAAAAAAQQFAgP/xAAlEQEAAgICAgEDBQAAAAAAAAAAAQIDEQQxEiFRQWFxEyKRocH/2gAMAwEAAhEDEQA/APuIAAAAAAAAAAAAAAAAAAAAAEIBIAAAAAAAAAAAAAAAAAAAAAAAAAAAAAAAAAAAAAAAAAAAAAAAAAAAAAAAAAAAAAAAAAAAAAAAAAAAAAAAAAAAAAAAAAAAAAAAAAAAAAAAAAAAAAgDxI/kY5ypvlRVJM6jZEbUGB4nbkrCV7FV9Z705oXKu2Sp50vz+hmw8qMncab+TwJw18qzuI7+zznOKW462sFepJY9Pl9aVOjI9rrW/KjLyfCdRG14/Atlr5WnW+vmXRtXbUVPJqhz0gAJAARsCQAAAAAAAAACFAqMjn6FKda8rpJZvMcMavVPuZsvKxUnxn3+GvDw82WPKPUff05nG3FgmWOjWffqxyrLHG32zQKvdNL4MWO2rapG4/uHSz44tXeS3jMxqfrE/wAMOSvJJbhiyVd9GkkyTrXRPUnsO8IrU7J9z1Nt2iLRqO9fWTHjmKTbHPlbWt9RDqMTxRi8pZ+FglfHZ/oTxrG9fsi9zdjzUv6hy83Ey4o8pjcfMe3nirLXsa3HsxrK7prdpIEWwjla3aL16Kh94ZmgvEWSp2ZsbmYala46tJNVsxK50L+VOu07prvoDa/3ZjKFKsuUvxLO+u2WRYI3qxEVOi9vai+NjSbZbPF+Eq7Szc9J6Na90b43I5qOTaKqa6dP2GjbUvcTsoT5KeSzWnqQVY5oYYkd6iq7apt3bS+CaVvYnibHZGCirZkZNbb7Ila7+NGo5zUXWl1saG0uVrzQ5D4SVkstLmbK3S6a9G75V/wBSM4re7gdM1zVPj1qet6HN7eb5a3suhYP4nxlVa8N62yKxLGx7mo1ytZzduZezd+NqNDLa4kxVW8lKza9OZXIzqx3Kir2RXa0irtPJBQO4zXHVbkuQRJXtyT60LGpy+xqoiquk8b39S6GV3GVWvxBOy1bazGrTjmgX0ncznK5d+N9kGh1dSzDcrR2K0jZIZWo5j29nIvkgzAQoFFZ4dY7JOyFO5YqTP8A1EjXbX/j5ma3Gjy86zqW2nNtGP8ATvWLRHSny08DJ8bkKTldOy62usuv1kXun1M1tRNb173r8teKttXx5PUTG9fBw3PXlhtZK1Jy2rVx8Prd1i0vRn0PWOI1Np7me/hOTF/246x6rWJ18/db1eGK7Mu3K3LE1y3GipG6VekafRDRTBET5WncseTl2tT9OkeNWPjClfspjJsbV+JfVuNmfF6jWbaiL5U0wyKy7hsxm7MuRyVaKs6CpNDTqMmR7ldI3Suc7t9NBHOzVJWy3ajmXG1YqFevlfg2skVHtZtU9y9Oip1bso6SpjZbq567RhR9TI4+FlFznJt+o1TXXqnjuTatWjw1lW1cnDLC2NbGFhqRqsjV/wCVrFRU6L4Ve42PeUhtQ8DwS5CuyhewzY5K6vla/ndG1E8fzdU0PqkrfhvGTVuFHslZ/wB26ySxOi9F9WRFVUX90T8AUjeCYk4GSuuIq/62lTl5vbzep/d2/OxtWK7wvkG3bqvo2LtW/FFzsgvJCjHNYjVa9F7p02ioNjzncDxDdltwejNPCliN9V6XGtjZE3l9qsVerui9VGxnuYLMvpZasyi128o27A7126mbzbVv0VETyXaLSrj8jZz97JW6CV22ca2FrFla/T9rtvRflrr2Irf4Rq3MfgqNC7X9J8EDUcvOjvd12nQgvAIAxzsV8T2I7SuaqIvyJPRHblOHeFrld9WTL2WyNp7WvBH/AAtcv/tV8qZcPHtXXlPTp8nnUvFoxxry7lr5/hC/JZnfhLjIq9uVklivJ0RHo7avavhenYuTjzM/t6MPOpFNZY9xGon/ACXbNTTUT5IaYjTmS9FACqvcOYe/ZWzcx8EsyoiOe5vV33+f5As2RsjY1jGo1rU0iImkRAPQFfew2OyFqCzdpxTzQfpPem+XrsDfRNJoCQAEaAnQAABAEgAAAAAAAAAAAAAAAAAAAAAAAAAAAAAAAAAAAAAAAAAAAAAAAAAAAAAAAAAAAAAAAAAAAAAAAAAAAAAAAAAAAAAAAAAAAAAAAAAAAAAAAAAAAAAAAAAAAAAAAAAAAAAAAAAAAAAAAAAAAAAAAAAAAAAAAAAAf//Z"/>
          <p:cNvSpPr>
            <a:spLocks noChangeAspect="1" noChangeArrowheads="1"/>
          </p:cNvSpPr>
          <p:nvPr/>
        </p:nvSpPr>
        <p:spPr bwMode="auto">
          <a:xfrm>
            <a:off x="1257301" y="-325041"/>
            <a:ext cx="1078706" cy="92154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dirty="0"/>
          </a:p>
        </p:txBody>
      </p:sp>
      <p:pic>
        <p:nvPicPr>
          <p:cNvPr id="8" name="Picture 6" descr="http://www.cambridgeinc.com/news/wp-content/uploads/2010/10/thrlogo1-1024x368.jpg"/>
          <p:cNvPicPr>
            <a:picLocks noChangeAspect="1" noChangeArrowheads="1"/>
          </p:cNvPicPr>
          <p:nvPr/>
        </p:nvPicPr>
        <p:blipFill rotWithShape="1">
          <a:blip r:embed="rId5" cstate="print">
            <a:clrChange>
              <a:clrFrom>
                <a:srgbClr val="FFFFFF"/>
              </a:clrFrom>
              <a:clrTo>
                <a:srgbClr val="FFFFFF">
                  <a:alpha val="0"/>
                </a:srgbClr>
              </a:clrTo>
            </a:clrChange>
          </a:blip>
          <a:srcRect r="4087" b="37965"/>
          <a:stretch/>
        </p:blipFill>
        <p:spPr bwMode="auto">
          <a:xfrm>
            <a:off x="5186635" y="4003486"/>
            <a:ext cx="1323557" cy="307589"/>
          </a:xfrm>
          <a:prstGeom prst="rect">
            <a:avLst/>
          </a:prstGeom>
          <a:noFill/>
        </p:spPr>
      </p:pic>
      <p:pic>
        <p:nvPicPr>
          <p:cNvPr id="20" name="Picture 2" descr="http://www.indeed.com/cmp/_s/logos/5b771f12fada0ba8"/>
          <p:cNvPicPr>
            <a:picLocks noChangeAspect="1" noChangeArrowheads="1"/>
          </p:cNvPicPr>
          <p:nvPr/>
        </p:nvPicPr>
        <p:blipFill>
          <a:blip r:embed="rId6" cstate="print">
            <a:clrChange>
              <a:clrFrom>
                <a:srgbClr val="FFFFFF"/>
              </a:clrFrom>
              <a:clrTo>
                <a:srgbClr val="FFFFFF">
                  <a:alpha val="0"/>
                </a:srgbClr>
              </a:clrTo>
            </a:clrChange>
          </a:blip>
          <a:srcRect l="4293" t="19460" r="3990" b="17881"/>
          <a:stretch>
            <a:fillRect/>
          </a:stretch>
        </p:blipFill>
        <p:spPr bwMode="auto">
          <a:xfrm>
            <a:off x="5656187" y="2581392"/>
            <a:ext cx="771437" cy="438394"/>
          </a:xfrm>
          <a:prstGeom prst="rect">
            <a:avLst/>
          </a:prstGeom>
          <a:noFill/>
        </p:spPr>
      </p:pic>
      <p:pic>
        <p:nvPicPr>
          <p:cNvPr id="29" name="Picture 28" descr="dignity%20logo.jpg"/>
          <p:cNvPicPr>
            <a:picLocks noChangeAspect="1"/>
          </p:cNvPicPr>
          <p:nvPr/>
        </p:nvPicPr>
        <p:blipFill>
          <a:blip r:embed="rId7" cstate="print">
            <a:clrChange>
              <a:clrFrom>
                <a:srgbClr val="FFFFFF"/>
              </a:clrFrom>
              <a:clrTo>
                <a:srgbClr val="FFFFFF">
                  <a:alpha val="0"/>
                </a:srgbClr>
              </a:clrTo>
            </a:clrChange>
          </a:blip>
          <a:stretch>
            <a:fillRect/>
          </a:stretch>
        </p:blipFill>
        <p:spPr>
          <a:xfrm>
            <a:off x="6784349" y="2042161"/>
            <a:ext cx="1152716" cy="355776"/>
          </a:xfrm>
          <a:prstGeom prst="rect">
            <a:avLst/>
          </a:prstGeom>
        </p:spPr>
      </p:pic>
      <p:pic>
        <p:nvPicPr>
          <p:cNvPr id="1027" name="Picture 3" descr="C:\Users\kbarnes\AppData\Local\Microsoft\Windows\Temporary Internet Files\Content.Outlook\0QAANVC3\henry-ford-health-system_logo.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316220" y="3151377"/>
            <a:ext cx="755439" cy="27296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descr="universal-health-services_logo.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80242" y="3402787"/>
            <a:ext cx="426096" cy="188323"/>
          </a:xfrm>
          <a:prstGeom prst="rect">
            <a:avLst/>
          </a:prstGeom>
        </p:spPr>
      </p:pic>
      <p:pic>
        <p:nvPicPr>
          <p:cNvPr id="34" name="Picture 2" descr="C:\Users\kbarnes\AppData\Local\Microsoft\Windows\Temporary Internet Files\Content.Outlook\0QAANVC3\community-medical-centers_logo.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103179" y="3232974"/>
            <a:ext cx="811285" cy="52795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68368" y="2974859"/>
            <a:ext cx="741540" cy="208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4" descr="C:\Users\kbarnes\AppData\Local\Microsoft\Windows\Temporary Internet Files\Content.Outlook\0QAANVC3\johns-hopkins_logo.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197208" y="2245388"/>
            <a:ext cx="1162106" cy="26728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1401477" y="1413969"/>
            <a:ext cx="3755850" cy="1367841"/>
            <a:chOff x="533699" y="951098"/>
            <a:chExt cx="4000110" cy="1823789"/>
          </a:xfrm>
        </p:grpSpPr>
        <p:sp>
          <p:nvSpPr>
            <p:cNvPr id="71" name="Rectangle 70"/>
            <p:cNvSpPr/>
            <p:nvPr/>
          </p:nvSpPr>
          <p:spPr>
            <a:xfrm>
              <a:off x="573236" y="951098"/>
              <a:ext cx="3960573" cy="317500"/>
            </a:xfrm>
            <a:prstGeom prst="rect">
              <a:avLst/>
            </a:prstGeom>
            <a:no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solidFill>
                    <a:schemeClr val="accent1"/>
                  </a:solidFill>
                </a:rPr>
                <a:t>SCALE</a:t>
              </a:r>
            </a:p>
          </p:txBody>
        </p:sp>
        <p:sp>
          <p:nvSpPr>
            <p:cNvPr id="72" name="TextBox 71"/>
            <p:cNvSpPr txBox="1"/>
            <p:nvPr/>
          </p:nvSpPr>
          <p:spPr>
            <a:xfrm>
              <a:off x="533699" y="1256523"/>
              <a:ext cx="3840620" cy="1518364"/>
            </a:xfrm>
            <a:prstGeom prst="rect">
              <a:avLst/>
            </a:prstGeom>
            <a:noFill/>
            <a:effectLst/>
          </p:spPr>
          <p:txBody>
            <a:bodyPr wrap="square" rtlCol="0">
              <a:spAutoFit/>
            </a:bodyPr>
            <a:lstStyle/>
            <a:p>
              <a:pPr marL="215504" lvl="1" indent="-215504">
                <a:spcAft>
                  <a:spcPts val="150"/>
                </a:spcAft>
                <a:buBlip>
                  <a:blip r:embed="rId13"/>
                </a:buBlip>
              </a:pPr>
              <a:r>
                <a:rPr lang="en-US" sz="1050" dirty="0">
                  <a:solidFill>
                    <a:srgbClr val="000000"/>
                  </a:solidFill>
                </a:rPr>
                <a:t>Alliance of ~</a:t>
              </a:r>
              <a:r>
                <a:rPr lang="en-US" sz="1050" b="1" dirty="0">
                  <a:solidFill>
                    <a:srgbClr val="000000"/>
                  </a:solidFill>
                </a:rPr>
                <a:t>3</a:t>
              </a:r>
              <a:r>
                <a:rPr lang="en-US" sz="1050" b="1" dirty="0">
                  <a:solidFill>
                    <a:srgbClr val="000000"/>
                  </a:solidFill>
                  <a:latin typeface="Arial" pitchFamily="34" charset="0"/>
                  <a:cs typeface="Arial" pitchFamily="34" charset="0"/>
                </a:rPr>
                <a:t>,900 (78%) </a:t>
              </a:r>
              <a:r>
                <a:rPr lang="en-US" sz="1050" dirty="0">
                  <a:solidFill>
                    <a:srgbClr val="000000"/>
                  </a:solidFill>
                  <a:latin typeface="Arial" pitchFamily="34" charset="0"/>
                  <a:cs typeface="Arial" pitchFamily="34" charset="0"/>
                </a:rPr>
                <a:t>hospitals, ~</a:t>
              </a:r>
              <a:r>
                <a:rPr lang="en-US" sz="1050" b="1" dirty="0">
                  <a:solidFill>
                    <a:srgbClr val="000000"/>
                  </a:solidFill>
                </a:rPr>
                <a:t>150</a:t>
              </a:r>
              <a:r>
                <a:rPr lang="en-US" sz="1050" b="1" dirty="0">
                  <a:solidFill>
                    <a:srgbClr val="000000"/>
                  </a:solidFill>
                  <a:latin typeface="Arial" pitchFamily="34" charset="0"/>
                  <a:cs typeface="Arial" pitchFamily="34" charset="0"/>
                </a:rPr>
                <a:t>,000 </a:t>
              </a:r>
              <a:r>
                <a:rPr lang="en-US" sz="1050" dirty="0">
                  <a:solidFill>
                    <a:srgbClr val="000000"/>
                  </a:solidFill>
                  <a:latin typeface="Arial" pitchFamily="34" charset="0"/>
                  <a:cs typeface="Arial" pitchFamily="34" charset="0"/>
                </a:rPr>
                <a:t>non-acute providers and </a:t>
              </a:r>
              <a:r>
                <a:rPr lang="en-US" sz="1050" b="1" dirty="0">
                  <a:solidFill>
                    <a:srgbClr val="000000"/>
                  </a:solidFill>
                  <a:latin typeface="Arial" pitchFamily="34" charset="0"/>
                  <a:cs typeface="Arial" pitchFamily="34" charset="0"/>
                </a:rPr>
                <a:t>1.2 million clinicians</a:t>
              </a:r>
            </a:p>
            <a:p>
              <a:pPr marL="215504" lvl="1" indent="-215504">
                <a:spcAft>
                  <a:spcPts val="150"/>
                </a:spcAft>
                <a:buBlip>
                  <a:blip r:embed="rId13"/>
                </a:buBlip>
              </a:pPr>
              <a:r>
                <a:rPr lang="en-US" sz="1050" dirty="0">
                  <a:solidFill>
                    <a:srgbClr val="000000"/>
                  </a:solidFill>
                </a:rPr>
                <a:t>Integrated clinical, financial, operational data – insights into ~</a:t>
              </a:r>
              <a:r>
                <a:rPr lang="en-US" sz="1050" b="1" dirty="0">
                  <a:solidFill>
                    <a:srgbClr val="000000"/>
                  </a:solidFill>
                </a:rPr>
                <a:t>45%</a:t>
              </a:r>
              <a:r>
                <a:rPr lang="en-US" sz="1050" dirty="0">
                  <a:solidFill>
                    <a:srgbClr val="000000"/>
                  </a:solidFill>
                </a:rPr>
                <a:t> of U.S. health system discharges </a:t>
              </a:r>
            </a:p>
            <a:p>
              <a:pPr marL="215504" lvl="1" indent="-215504">
                <a:spcAft>
                  <a:spcPts val="150"/>
                </a:spcAft>
                <a:buBlip>
                  <a:blip r:embed="rId13"/>
                </a:buBlip>
              </a:pPr>
              <a:r>
                <a:rPr lang="en-US" sz="1050" b="1" dirty="0">
                  <a:solidFill>
                    <a:srgbClr val="000000"/>
                  </a:solidFill>
                </a:rPr>
                <a:t>$56 billion </a:t>
              </a:r>
              <a:r>
                <a:rPr lang="en-US" sz="1050" dirty="0">
                  <a:solidFill>
                    <a:srgbClr val="000000"/>
                  </a:solidFill>
                </a:rPr>
                <a:t>in supply chain spend</a:t>
              </a:r>
            </a:p>
            <a:p>
              <a:pPr marL="215504" lvl="1" indent="-215504">
                <a:spcAft>
                  <a:spcPts val="150"/>
                </a:spcAft>
                <a:buBlip>
                  <a:blip r:embed="rId13"/>
                </a:buBlip>
              </a:pPr>
              <a:r>
                <a:rPr lang="en-US" sz="1050" dirty="0">
                  <a:solidFill>
                    <a:srgbClr val="000000"/>
                  </a:solidFill>
                </a:rPr>
                <a:t>Manage ~</a:t>
              </a:r>
              <a:r>
                <a:rPr lang="en-US" sz="1050" b="1" dirty="0">
                  <a:solidFill>
                    <a:srgbClr val="000000"/>
                  </a:solidFill>
                </a:rPr>
                <a:t>2,000 </a:t>
              </a:r>
              <a:r>
                <a:rPr lang="en-US" sz="1050" dirty="0">
                  <a:solidFill>
                    <a:srgbClr val="000000"/>
                  </a:solidFill>
                </a:rPr>
                <a:t>contracts from ~</a:t>
              </a:r>
              <a:r>
                <a:rPr lang="en-US" sz="1050" b="1" dirty="0">
                  <a:solidFill>
                    <a:srgbClr val="000000"/>
                  </a:solidFill>
                </a:rPr>
                <a:t>1,100 </a:t>
              </a:r>
              <a:r>
                <a:rPr lang="en-US" sz="1050" dirty="0">
                  <a:solidFill>
                    <a:srgbClr val="000000"/>
                  </a:solidFill>
                </a:rPr>
                <a:t>suppliers</a:t>
              </a:r>
            </a:p>
          </p:txBody>
        </p:sp>
        <p:grpSp>
          <p:nvGrpSpPr>
            <p:cNvPr id="24" name="Group 23"/>
            <p:cNvGrpSpPr/>
            <p:nvPr/>
          </p:nvGrpSpPr>
          <p:grpSpPr>
            <a:xfrm>
              <a:off x="635299" y="1209040"/>
              <a:ext cx="3342657" cy="0"/>
              <a:chOff x="472739" y="1209040"/>
              <a:chExt cx="3342657" cy="0"/>
            </a:xfrm>
          </p:grpSpPr>
          <p:cxnSp>
            <p:nvCxnSpPr>
              <p:cNvPr id="4" name="Straight Connector 3"/>
              <p:cNvCxnSpPr/>
              <p:nvPr/>
            </p:nvCxnSpPr>
            <p:spPr>
              <a:xfrm>
                <a:off x="472739" y="1209040"/>
                <a:ext cx="3342657"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472739" y="1209040"/>
                <a:ext cx="167817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grpSp>
        <p:nvGrpSpPr>
          <p:cNvPr id="10" name="Group 9"/>
          <p:cNvGrpSpPr/>
          <p:nvPr/>
        </p:nvGrpSpPr>
        <p:grpSpPr>
          <a:xfrm>
            <a:off x="1392931" y="2780960"/>
            <a:ext cx="3802646" cy="709703"/>
            <a:chOff x="533698" y="2579239"/>
            <a:chExt cx="4623329" cy="946270"/>
          </a:xfrm>
        </p:grpSpPr>
        <p:sp>
          <p:nvSpPr>
            <p:cNvPr id="56" name="Rectangle 55"/>
            <p:cNvSpPr/>
            <p:nvPr/>
          </p:nvSpPr>
          <p:spPr>
            <a:xfrm>
              <a:off x="564180" y="2579239"/>
              <a:ext cx="3868933" cy="317500"/>
            </a:xfrm>
            <a:prstGeom prst="rect">
              <a:avLst/>
            </a:prstGeom>
            <a:no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solidFill>
                    <a:schemeClr val="accent1"/>
                  </a:solidFill>
                </a:rPr>
                <a:t>ALIGNMENT</a:t>
              </a:r>
            </a:p>
          </p:txBody>
        </p:sp>
        <p:sp>
          <p:nvSpPr>
            <p:cNvPr id="58" name="TextBox 57"/>
            <p:cNvSpPr txBox="1"/>
            <p:nvPr/>
          </p:nvSpPr>
          <p:spPr>
            <a:xfrm>
              <a:off x="533698" y="2937314"/>
              <a:ext cx="4623329" cy="588195"/>
            </a:xfrm>
            <a:prstGeom prst="rect">
              <a:avLst/>
            </a:prstGeom>
            <a:noFill/>
          </p:spPr>
          <p:txBody>
            <a:bodyPr wrap="square" rtlCol="0">
              <a:spAutoFit/>
            </a:bodyPr>
            <a:lstStyle/>
            <a:p>
              <a:pPr marL="215504" lvl="1" indent="-215504">
                <a:spcAft>
                  <a:spcPts val="150"/>
                </a:spcAft>
                <a:buBlip>
                  <a:blip r:embed="rId13"/>
                </a:buBlip>
              </a:pPr>
              <a:r>
                <a:rPr lang="en-US" sz="1050" dirty="0">
                  <a:solidFill>
                    <a:srgbClr val="000000"/>
                  </a:solidFill>
                </a:rPr>
                <a:t>Principally owned by physician groups and health systems</a:t>
              </a:r>
            </a:p>
            <a:p>
              <a:pPr marL="215504" lvl="1" indent="-215504">
                <a:spcAft>
                  <a:spcPts val="150"/>
                </a:spcAft>
                <a:buBlip>
                  <a:blip r:embed="rId13"/>
                </a:buBlip>
              </a:pPr>
              <a:r>
                <a:rPr lang="en-US" sz="1050" b="1" dirty="0">
                  <a:solidFill>
                    <a:srgbClr val="000000"/>
                  </a:solidFill>
                </a:rPr>
                <a:t>10 </a:t>
              </a:r>
              <a:r>
                <a:rPr lang="en-US" sz="1050" dirty="0">
                  <a:solidFill>
                    <a:srgbClr val="000000"/>
                  </a:solidFill>
                </a:rPr>
                <a:t>health system board members </a:t>
              </a:r>
            </a:p>
          </p:txBody>
        </p:sp>
        <p:grpSp>
          <p:nvGrpSpPr>
            <p:cNvPr id="23" name="Group 22"/>
            <p:cNvGrpSpPr/>
            <p:nvPr/>
          </p:nvGrpSpPr>
          <p:grpSpPr>
            <a:xfrm>
              <a:off x="635299" y="2837412"/>
              <a:ext cx="3933005" cy="0"/>
              <a:chOff x="472739" y="2868585"/>
              <a:chExt cx="3933005" cy="0"/>
            </a:xfrm>
          </p:grpSpPr>
          <p:cxnSp>
            <p:nvCxnSpPr>
              <p:cNvPr id="44" name="Straight Connector 43"/>
              <p:cNvCxnSpPr/>
              <p:nvPr/>
            </p:nvCxnSpPr>
            <p:spPr>
              <a:xfrm>
                <a:off x="472739" y="2868585"/>
                <a:ext cx="393300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72739" y="2868585"/>
                <a:ext cx="167817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grpSp>
        <p:nvGrpSpPr>
          <p:cNvPr id="14" name="Group 13"/>
          <p:cNvGrpSpPr/>
          <p:nvPr/>
        </p:nvGrpSpPr>
        <p:grpSpPr>
          <a:xfrm>
            <a:off x="1407379" y="3531136"/>
            <a:ext cx="4058954" cy="500381"/>
            <a:chOff x="533700" y="3858557"/>
            <a:chExt cx="4901899" cy="667175"/>
          </a:xfrm>
        </p:grpSpPr>
        <p:sp>
          <p:nvSpPr>
            <p:cNvPr id="40" name="Rectangle 39"/>
            <p:cNvSpPr/>
            <p:nvPr/>
          </p:nvSpPr>
          <p:spPr>
            <a:xfrm>
              <a:off x="543860" y="3858557"/>
              <a:ext cx="3999139" cy="317500"/>
            </a:xfrm>
            <a:prstGeom prst="rect">
              <a:avLst/>
            </a:prstGeom>
            <a:no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solidFill>
                    <a:schemeClr val="accent1"/>
                  </a:solidFill>
                </a:rPr>
                <a:t>COMMITMENT</a:t>
              </a:r>
            </a:p>
          </p:txBody>
        </p:sp>
        <p:sp>
          <p:nvSpPr>
            <p:cNvPr id="41" name="TextBox 40"/>
            <p:cNvSpPr txBox="1"/>
            <p:nvPr/>
          </p:nvSpPr>
          <p:spPr>
            <a:xfrm>
              <a:off x="533700" y="4187177"/>
              <a:ext cx="4901899" cy="338555"/>
            </a:xfrm>
            <a:prstGeom prst="rect">
              <a:avLst/>
            </a:prstGeom>
            <a:noFill/>
          </p:spPr>
          <p:txBody>
            <a:bodyPr wrap="square" rtlCol="0">
              <a:spAutoFit/>
            </a:bodyPr>
            <a:lstStyle/>
            <a:p>
              <a:pPr marL="215504" lvl="1" indent="-215504">
                <a:spcAft>
                  <a:spcPts val="150"/>
                </a:spcAft>
                <a:buBlip>
                  <a:blip r:embed="rId13"/>
                </a:buBlip>
              </a:pPr>
              <a:r>
                <a:rPr lang="en-US" sz="1050" dirty="0">
                  <a:solidFill>
                    <a:srgbClr val="000000"/>
                  </a:solidFill>
                </a:rPr>
                <a:t>Members view Premier as strategic partner </a:t>
              </a:r>
            </a:p>
          </p:txBody>
        </p:sp>
        <p:grpSp>
          <p:nvGrpSpPr>
            <p:cNvPr id="22" name="Group 21"/>
            <p:cNvGrpSpPr/>
            <p:nvPr/>
          </p:nvGrpSpPr>
          <p:grpSpPr>
            <a:xfrm>
              <a:off x="635299" y="4125885"/>
              <a:ext cx="3933005" cy="0"/>
              <a:chOff x="472739" y="4136276"/>
              <a:chExt cx="3933005" cy="0"/>
            </a:xfrm>
          </p:grpSpPr>
          <p:cxnSp>
            <p:nvCxnSpPr>
              <p:cNvPr id="47" name="Straight Connector 46"/>
              <p:cNvCxnSpPr/>
              <p:nvPr/>
            </p:nvCxnSpPr>
            <p:spPr>
              <a:xfrm>
                <a:off x="472739" y="4136276"/>
                <a:ext cx="393300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2739" y="4136276"/>
                <a:ext cx="167817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grpSp>
        <p:nvGrpSpPr>
          <p:cNvPr id="16" name="Group 15"/>
          <p:cNvGrpSpPr/>
          <p:nvPr/>
        </p:nvGrpSpPr>
        <p:grpSpPr>
          <a:xfrm>
            <a:off x="1409650" y="4084820"/>
            <a:ext cx="3647179" cy="851040"/>
            <a:chOff x="533699" y="5092612"/>
            <a:chExt cx="4377505" cy="1134719"/>
          </a:xfrm>
        </p:grpSpPr>
        <p:sp>
          <p:nvSpPr>
            <p:cNvPr id="75" name="Rectangle 74"/>
            <p:cNvSpPr/>
            <p:nvPr/>
          </p:nvSpPr>
          <p:spPr>
            <a:xfrm>
              <a:off x="543860" y="5092612"/>
              <a:ext cx="3867873" cy="317500"/>
            </a:xfrm>
            <a:prstGeom prst="rect">
              <a:avLst/>
            </a:prstGeom>
            <a:noFill/>
            <a:ln w="190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en-US" sz="1200" b="1" dirty="0">
                  <a:solidFill>
                    <a:schemeClr val="accent1"/>
                  </a:solidFill>
                </a:rPr>
                <a:t>CO-INNOVATION</a:t>
              </a:r>
            </a:p>
          </p:txBody>
        </p:sp>
        <p:sp>
          <p:nvSpPr>
            <p:cNvPr id="76" name="TextBox 75"/>
            <p:cNvSpPr txBox="1"/>
            <p:nvPr/>
          </p:nvSpPr>
          <p:spPr>
            <a:xfrm>
              <a:off x="533699" y="5423693"/>
              <a:ext cx="4377505" cy="803638"/>
            </a:xfrm>
            <a:prstGeom prst="rect">
              <a:avLst/>
            </a:prstGeom>
            <a:noFill/>
          </p:spPr>
          <p:txBody>
            <a:bodyPr wrap="square" rtlCol="0">
              <a:spAutoFit/>
            </a:bodyPr>
            <a:lstStyle/>
            <a:p>
              <a:pPr marL="215504" lvl="1" indent="-215504">
                <a:spcAft>
                  <a:spcPts val="150"/>
                </a:spcAft>
                <a:buBlip>
                  <a:blip r:embed="rId13"/>
                </a:buBlip>
              </a:pPr>
              <a:r>
                <a:rPr lang="en-US" sz="1050" dirty="0">
                  <a:solidFill>
                    <a:srgbClr val="000000"/>
                  </a:solidFill>
                </a:rPr>
                <a:t>Co-develop solutions with members</a:t>
              </a:r>
            </a:p>
            <a:p>
              <a:pPr marL="215504" lvl="1" indent="-215504">
                <a:spcAft>
                  <a:spcPts val="150"/>
                </a:spcAft>
                <a:buBlip>
                  <a:blip r:embed="rId13"/>
                </a:buBlip>
              </a:pPr>
              <a:r>
                <a:rPr lang="en-US" sz="1050" b="1" dirty="0">
                  <a:solidFill>
                    <a:srgbClr val="000000"/>
                  </a:solidFill>
                </a:rPr>
                <a:t>~1,300 </a:t>
              </a:r>
              <a:r>
                <a:rPr lang="en-US" sz="1050" dirty="0">
                  <a:solidFill>
                    <a:srgbClr val="000000"/>
                  </a:solidFill>
                </a:rPr>
                <a:t>hospitals, thousands of clinicians in performance improvement collaboratives</a:t>
              </a:r>
            </a:p>
          </p:txBody>
        </p:sp>
        <p:grpSp>
          <p:nvGrpSpPr>
            <p:cNvPr id="21" name="Group 20"/>
            <p:cNvGrpSpPr/>
            <p:nvPr/>
          </p:nvGrpSpPr>
          <p:grpSpPr>
            <a:xfrm>
              <a:off x="635299" y="5362402"/>
              <a:ext cx="3933005" cy="0"/>
              <a:chOff x="472739" y="5331229"/>
              <a:chExt cx="3933005" cy="0"/>
            </a:xfrm>
          </p:grpSpPr>
          <p:cxnSp>
            <p:nvCxnSpPr>
              <p:cNvPr id="50" name="Straight Connector 49"/>
              <p:cNvCxnSpPr/>
              <p:nvPr/>
            </p:nvCxnSpPr>
            <p:spPr>
              <a:xfrm>
                <a:off x="472739" y="5331229"/>
                <a:ext cx="3933005"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72739" y="5331229"/>
                <a:ext cx="1678179"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grpSp>
      </p:grpSp>
      <p:pic>
        <p:nvPicPr>
          <p:cNvPr id="1030" name="Picture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03170" y="3798159"/>
            <a:ext cx="1321635" cy="31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879085" y="4145289"/>
            <a:ext cx="991395" cy="414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1372550" y="4982942"/>
            <a:ext cx="3168725" cy="184666"/>
          </a:xfrm>
          <a:prstGeom prst="rect">
            <a:avLst/>
          </a:prstGeom>
          <a:noFill/>
        </p:spPr>
        <p:txBody>
          <a:bodyPr wrap="square" rtlCol="0">
            <a:spAutoFit/>
          </a:bodyPr>
          <a:lstStyle/>
          <a:p>
            <a:r>
              <a:rPr lang="en-US" sz="600" dirty="0"/>
              <a:t>Note: Data as of June 30, 2015. </a:t>
            </a:r>
          </a:p>
        </p:txBody>
      </p:sp>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28087" y="1391127"/>
            <a:ext cx="1047854" cy="245591"/>
          </a:xfrm>
          <a:prstGeom prst="rect">
            <a:avLst/>
          </a:prstGeom>
        </p:spPr>
      </p:pic>
      <p:sp>
        <p:nvSpPr>
          <p:cNvPr id="46" name="Rounded Rectangle 45"/>
          <p:cNvSpPr/>
          <p:nvPr/>
        </p:nvSpPr>
        <p:spPr bwMode="gray">
          <a:xfrm>
            <a:off x="1521515" y="604259"/>
            <a:ext cx="6039519" cy="706024"/>
          </a:xfrm>
          <a:prstGeom prst="roundRect">
            <a:avLst/>
          </a:prstGeom>
          <a:solidFill>
            <a:schemeClr val="accent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68561" tIns="34280" rIns="68561" bIns="34280" rtlCol="0" anchor="ctr"/>
          <a:lstStyle/>
          <a:p>
            <a:pPr algn="ctr"/>
            <a:r>
              <a:rPr lang="en-US" sz="1350" b="1" i="1" dirty="0">
                <a:solidFill>
                  <a:schemeClr val="bg1"/>
                </a:solidFill>
              </a:rPr>
              <a:t>Premier is a provider-driven healthcare performance improvement company. We co-innovate solutions with our members to reduce costs, improve quality, and produce better patient outcomes.</a:t>
            </a:r>
          </a:p>
        </p:txBody>
      </p:sp>
      <p:pic>
        <p:nvPicPr>
          <p:cNvPr id="1026" name="Picture 2" descr="C:\Users\kbarnes\AppData\Local\Microsoft\Windows\Temporary Internet Files\Content.Outlook\0QAANVC3\Adventist_Logo.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768766" y="1449254"/>
            <a:ext cx="919046" cy="222799"/>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044898" y="3581849"/>
            <a:ext cx="842715" cy="245687"/>
          </a:xfrm>
          <a:prstGeom prst="rect">
            <a:avLst/>
          </a:prstGeom>
        </p:spPr>
      </p:pic>
      <p:pic>
        <p:nvPicPr>
          <p:cNvPr id="55" name="Picture 4" descr="http://www.slhn.org/~/media/Images/Page%20Headers/SLUHN-WeAreLogo.ashx?la=en"/>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338901" y="2430996"/>
            <a:ext cx="613990" cy="18736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Mosaic Logo"/>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610702" y="4482466"/>
            <a:ext cx="774859" cy="197153"/>
          </a:xfrm>
          <a:prstGeom prst="rect">
            <a:avLst/>
          </a:prstGeom>
          <a:noFill/>
          <a:extLst>
            <a:ext uri="{909E8E84-426E-40DD-AFC4-6F175D3DCCD1}">
              <a14:hiddenFill xmlns:a14="http://schemas.microsoft.com/office/drawing/2010/main">
                <a:solidFill>
                  <a:srgbClr val="FFFFFF"/>
                </a:solidFill>
              </a14:hiddenFill>
            </a:ext>
          </a:extLst>
        </p:spPr>
      </p:pic>
      <p:sp>
        <p:nvSpPr>
          <p:cNvPr id="13" name="AutoShape 4" descr="Image result for ascension health"/>
          <p:cNvSpPr>
            <a:spLocks noChangeAspect="1" noChangeArrowheads="1"/>
          </p:cNvSpPr>
          <p:nvPr/>
        </p:nvSpPr>
        <p:spPr bwMode="auto">
          <a:xfrm>
            <a:off x="6715601" y="173593"/>
            <a:ext cx="721519" cy="7215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US" sz="1350"/>
          </a:p>
        </p:txBody>
      </p:sp>
      <p:pic>
        <p:nvPicPr>
          <p:cNvPr id="3078" name="Picture 6" descr="Image result"/>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906102" y="2606278"/>
            <a:ext cx="1026319" cy="25658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Image result"/>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115402" y="2691289"/>
            <a:ext cx="402432" cy="402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67600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p:cNvSpPr>
            <a:spLocks noEditPoints="1"/>
          </p:cNvSpPr>
          <p:nvPr/>
        </p:nvSpPr>
        <p:spPr bwMode="auto">
          <a:xfrm>
            <a:off x="3834408" y="1678786"/>
            <a:ext cx="1443038" cy="795635"/>
          </a:xfrm>
          <a:custGeom>
            <a:avLst/>
            <a:gdLst>
              <a:gd name="T0" fmla="*/ 0 w 682"/>
              <a:gd name="T1" fmla="*/ 249 h 376"/>
              <a:gd name="T2" fmla="*/ 149 w 682"/>
              <a:gd name="T3" fmla="*/ 348 h 376"/>
              <a:gd name="T4" fmla="*/ 409 w 682"/>
              <a:gd name="T5" fmla="*/ 1 h 376"/>
              <a:gd name="T6" fmla="*/ 160 w 682"/>
              <a:gd name="T7" fmla="*/ 0 h 376"/>
              <a:gd name="T8" fmla="*/ 0 w 682"/>
              <a:gd name="T9" fmla="*/ 249 h 376"/>
              <a:gd name="T10" fmla="*/ 315 w 682"/>
              <a:gd name="T11" fmla="*/ 115 h 376"/>
              <a:gd name="T12" fmla="*/ 418 w 682"/>
              <a:gd name="T13" fmla="*/ 316 h 376"/>
              <a:gd name="T14" fmla="*/ 331 w 682"/>
              <a:gd name="T15" fmla="*/ 376 h 376"/>
              <a:gd name="T16" fmla="*/ 570 w 682"/>
              <a:gd name="T17" fmla="*/ 354 h 376"/>
              <a:gd name="T18" fmla="*/ 682 w 682"/>
              <a:gd name="T19" fmla="*/ 139 h 376"/>
              <a:gd name="T20" fmla="*/ 589 w 682"/>
              <a:gd name="T21" fmla="*/ 201 h 376"/>
              <a:gd name="T22" fmla="*/ 461 w 682"/>
              <a:gd name="T23" fmla="*/ 15 h 376"/>
              <a:gd name="T24" fmla="*/ 315 w 682"/>
              <a:gd name="T25" fmla="*/ 11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2" h="376">
                <a:moveTo>
                  <a:pt x="0" y="249"/>
                </a:moveTo>
                <a:cubicBezTo>
                  <a:pt x="149" y="348"/>
                  <a:pt x="149" y="348"/>
                  <a:pt x="149" y="348"/>
                </a:cubicBezTo>
                <a:cubicBezTo>
                  <a:pt x="284" y="120"/>
                  <a:pt x="372" y="0"/>
                  <a:pt x="409" y="1"/>
                </a:cubicBezTo>
                <a:cubicBezTo>
                  <a:pt x="160" y="0"/>
                  <a:pt x="160" y="0"/>
                  <a:pt x="160" y="0"/>
                </a:cubicBezTo>
                <a:cubicBezTo>
                  <a:pt x="97" y="77"/>
                  <a:pt x="47" y="162"/>
                  <a:pt x="0" y="249"/>
                </a:cubicBezTo>
                <a:close/>
                <a:moveTo>
                  <a:pt x="315" y="115"/>
                </a:moveTo>
                <a:cubicBezTo>
                  <a:pt x="418" y="316"/>
                  <a:pt x="418" y="316"/>
                  <a:pt x="418" y="316"/>
                </a:cubicBezTo>
                <a:cubicBezTo>
                  <a:pt x="331" y="376"/>
                  <a:pt x="331" y="376"/>
                  <a:pt x="331" y="376"/>
                </a:cubicBezTo>
                <a:cubicBezTo>
                  <a:pt x="570" y="354"/>
                  <a:pt x="570" y="354"/>
                  <a:pt x="570" y="354"/>
                </a:cubicBezTo>
                <a:cubicBezTo>
                  <a:pt x="682" y="139"/>
                  <a:pt x="682" y="139"/>
                  <a:pt x="682" y="139"/>
                </a:cubicBezTo>
                <a:cubicBezTo>
                  <a:pt x="589" y="201"/>
                  <a:pt x="589" y="201"/>
                  <a:pt x="589" y="201"/>
                </a:cubicBezTo>
                <a:cubicBezTo>
                  <a:pt x="546" y="128"/>
                  <a:pt x="504" y="18"/>
                  <a:pt x="461" y="15"/>
                </a:cubicBezTo>
                <a:cubicBezTo>
                  <a:pt x="412" y="1"/>
                  <a:pt x="364" y="49"/>
                  <a:pt x="315" y="115"/>
                </a:cubicBezTo>
                <a:close/>
              </a:path>
            </a:pathLst>
          </a:custGeom>
          <a:solidFill>
            <a:srgbClr val="0070C0"/>
          </a:solidFill>
          <a:ln>
            <a:noFill/>
          </a:ln>
        </p:spPr>
        <p:txBody>
          <a:bodyPr vert="horz" wrap="square" lIns="51435" tIns="25718" rIns="51435" bIns="25718" numCol="1" anchor="t" anchorCtr="0" compatLnSpc="1">
            <a:prstTxWarp prst="textNoShape">
              <a:avLst/>
            </a:prstTxWarp>
          </a:bodyPr>
          <a:lstStyle/>
          <a:p>
            <a:endParaRPr lang="en-US" sz="760" dirty="0">
              <a:latin typeface="+mj-lt"/>
            </a:endParaRPr>
          </a:p>
        </p:txBody>
      </p:sp>
      <p:sp>
        <p:nvSpPr>
          <p:cNvPr id="12" name="Freeform 8"/>
          <p:cNvSpPr>
            <a:spLocks noEditPoints="1"/>
          </p:cNvSpPr>
          <p:nvPr/>
        </p:nvSpPr>
        <p:spPr bwMode="auto">
          <a:xfrm>
            <a:off x="4549676" y="2378871"/>
            <a:ext cx="1066205" cy="1386781"/>
          </a:xfrm>
          <a:custGeom>
            <a:avLst/>
            <a:gdLst>
              <a:gd name="T0" fmla="*/ 360 w 504"/>
              <a:gd name="T1" fmla="*/ 0 h 655"/>
              <a:gd name="T2" fmla="*/ 202 w 504"/>
              <a:gd name="T3" fmla="*/ 86 h 655"/>
              <a:gd name="T4" fmla="*/ 387 w 504"/>
              <a:gd name="T5" fmla="*/ 478 h 655"/>
              <a:gd name="T6" fmla="*/ 504 w 504"/>
              <a:gd name="T7" fmla="*/ 258 h 655"/>
              <a:gd name="T8" fmla="*/ 360 w 504"/>
              <a:gd name="T9" fmla="*/ 0 h 655"/>
              <a:gd name="T10" fmla="*/ 330 w 504"/>
              <a:gd name="T11" fmla="*/ 341 h 655"/>
              <a:gd name="T12" fmla="*/ 105 w 504"/>
              <a:gd name="T13" fmla="*/ 338 h 655"/>
              <a:gd name="T14" fmla="*/ 92 w 504"/>
              <a:gd name="T15" fmla="*/ 234 h 655"/>
              <a:gd name="T16" fmla="*/ 0 w 504"/>
              <a:gd name="T17" fmla="*/ 455 h 655"/>
              <a:gd name="T18" fmla="*/ 137 w 504"/>
              <a:gd name="T19" fmla="*/ 655 h 655"/>
              <a:gd name="T20" fmla="*/ 126 w 504"/>
              <a:gd name="T21" fmla="*/ 544 h 655"/>
              <a:gd name="T22" fmla="*/ 350 w 504"/>
              <a:gd name="T23" fmla="*/ 518 h 655"/>
              <a:gd name="T24" fmla="*/ 330 w 504"/>
              <a:gd name="T25" fmla="*/ 34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4" h="655">
                <a:moveTo>
                  <a:pt x="360" y="0"/>
                </a:moveTo>
                <a:cubicBezTo>
                  <a:pt x="202" y="86"/>
                  <a:pt x="202" y="86"/>
                  <a:pt x="202" y="86"/>
                </a:cubicBezTo>
                <a:cubicBezTo>
                  <a:pt x="340" y="311"/>
                  <a:pt x="405" y="446"/>
                  <a:pt x="387" y="478"/>
                </a:cubicBezTo>
                <a:cubicBezTo>
                  <a:pt x="504" y="258"/>
                  <a:pt x="504" y="258"/>
                  <a:pt x="504" y="258"/>
                </a:cubicBezTo>
                <a:cubicBezTo>
                  <a:pt x="466" y="166"/>
                  <a:pt x="414" y="83"/>
                  <a:pt x="360" y="0"/>
                </a:cubicBezTo>
                <a:close/>
                <a:moveTo>
                  <a:pt x="330" y="341"/>
                </a:moveTo>
                <a:cubicBezTo>
                  <a:pt x="105" y="338"/>
                  <a:pt x="105" y="338"/>
                  <a:pt x="105" y="338"/>
                </a:cubicBezTo>
                <a:cubicBezTo>
                  <a:pt x="92" y="234"/>
                  <a:pt x="92" y="234"/>
                  <a:pt x="92" y="234"/>
                </a:cubicBezTo>
                <a:cubicBezTo>
                  <a:pt x="0" y="455"/>
                  <a:pt x="0" y="455"/>
                  <a:pt x="0" y="455"/>
                </a:cubicBezTo>
                <a:cubicBezTo>
                  <a:pt x="137" y="655"/>
                  <a:pt x="137" y="655"/>
                  <a:pt x="137" y="655"/>
                </a:cubicBezTo>
                <a:cubicBezTo>
                  <a:pt x="126" y="544"/>
                  <a:pt x="126" y="544"/>
                  <a:pt x="126" y="544"/>
                </a:cubicBezTo>
                <a:cubicBezTo>
                  <a:pt x="210" y="540"/>
                  <a:pt x="327" y="554"/>
                  <a:pt x="350" y="518"/>
                </a:cubicBezTo>
                <a:cubicBezTo>
                  <a:pt x="385" y="481"/>
                  <a:pt x="366" y="416"/>
                  <a:pt x="330" y="341"/>
                </a:cubicBezTo>
                <a:close/>
              </a:path>
            </a:pathLst>
          </a:custGeom>
          <a:solidFill>
            <a:schemeClr val="accent4">
              <a:lumMod val="75000"/>
            </a:schemeClr>
          </a:solidFill>
          <a:ln>
            <a:noFill/>
          </a:ln>
        </p:spPr>
        <p:txBody>
          <a:bodyPr vert="horz" wrap="square" lIns="51435" tIns="25718" rIns="51435" bIns="25718" numCol="1" anchor="t" anchorCtr="0" compatLnSpc="1">
            <a:prstTxWarp prst="textNoShape">
              <a:avLst/>
            </a:prstTxWarp>
          </a:bodyPr>
          <a:lstStyle/>
          <a:p>
            <a:endParaRPr lang="en-US" sz="760" dirty="0">
              <a:latin typeface="+mj-lt"/>
            </a:endParaRPr>
          </a:p>
        </p:txBody>
      </p:sp>
      <p:sp>
        <p:nvSpPr>
          <p:cNvPr id="13" name="Freeform 9"/>
          <p:cNvSpPr>
            <a:spLocks noEditPoints="1"/>
          </p:cNvSpPr>
          <p:nvPr/>
        </p:nvSpPr>
        <p:spPr bwMode="auto">
          <a:xfrm>
            <a:off x="3463826" y="2455664"/>
            <a:ext cx="982266" cy="1161753"/>
          </a:xfrm>
          <a:custGeom>
            <a:avLst/>
            <a:gdLst>
              <a:gd name="T0" fmla="*/ 454 w 464"/>
              <a:gd name="T1" fmla="*/ 545 h 549"/>
              <a:gd name="T2" fmla="*/ 464 w 464"/>
              <a:gd name="T3" fmla="*/ 366 h 549"/>
              <a:gd name="T4" fmla="*/ 34 w 464"/>
              <a:gd name="T5" fmla="*/ 318 h 549"/>
              <a:gd name="T6" fmla="*/ 159 w 464"/>
              <a:gd name="T7" fmla="*/ 533 h 549"/>
              <a:gd name="T8" fmla="*/ 454 w 464"/>
              <a:gd name="T9" fmla="*/ 545 h 549"/>
              <a:gd name="T10" fmla="*/ 179 w 464"/>
              <a:gd name="T11" fmla="*/ 342 h 549"/>
              <a:gd name="T12" fmla="*/ 300 w 464"/>
              <a:gd name="T13" fmla="*/ 151 h 549"/>
              <a:gd name="T14" fmla="*/ 396 w 464"/>
              <a:gd name="T15" fmla="*/ 195 h 549"/>
              <a:gd name="T16" fmla="*/ 256 w 464"/>
              <a:gd name="T17" fmla="*/ 0 h 549"/>
              <a:gd name="T18" fmla="*/ 14 w 464"/>
              <a:gd name="T19" fmla="*/ 13 h 549"/>
              <a:gd name="T20" fmla="*/ 115 w 464"/>
              <a:gd name="T21" fmla="*/ 61 h 549"/>
              <a:gd name="T22" fmla="*/ 19 w 464"/>
              <a:gd name="T23" fmla="*/ 265 h 549"/>
              <a:gd name="T24" fmla="*/ 179 w 464"/>
              <a:gd name="T25" fmla="*/ 34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4" h="549">
                <a:moveTo>
                  <a:pt x="454" y="545"/>
                </a:moveTo>
                <a:cubicBezTo>
                  <a:pt x="464" y="366"/>
                  <a:pt x="464" y="366"/>
                  <a:pt x="464" y="366"/>
                </a:cubicBezTo>
                <a:cubicBezTo>
                  <a:pt x="200" y="366"/>
                  <a:pt x="51" y="350"/>
                  <a:pt x="34" y="318"/>
                </a:cubicBezTo>
                <a:cubicBezTo>
                  <a:pt x="159" y="533"/>
                  <a:pt x="159" y="533"/>
                  <a:pt x="159" y="533"/>
                </a:cubicBezTo>
                <a:cubicBezTo>
                  <a:pt x="257" y="549"/>
                  <a:pt x="356" y="548"/>
                  <a:pt x="454" y="545"/>
                </a:cubicBezTo>
                <a:close/>
                <a:moveTo>
                  <a:pt x="179" y="342"/>
                </a:moveTo>
                <a:cubicBezTo>
                  <a:pt x="300" y="151"/>
                  <a:pt x="300" y="151"/>
                  <a:pt x="300" y="151"/>
                </a:cubicBezTo>
                <a:cubicBezTo>
                  <a:pt x="396" y="195"/>
                  <a:pt x="396" y="195"/>
                  <a:pt x="396" y="195"/>
                </a:cubicBezTo>
                <a:cubicBezTo>
                  <a:pt x="256" y="0"/>
                  <a:pt x="256" y="0"/>
                  <a:pt x="256" y="0"/>
                </a:cubicBezTo>
                <a:cubicBezTo>
                  <a:pt x="14" y="13"/>
                  <a:pt x="14" y="13"/>
                  <a:pt x="14" y="13"/>
                </a:cubicBezTo>
                <a:cubicBezTo>
                  <a:pt x="115" y="61"/>
                  <a:pt x="115" y="61"/>
                  <a:pt x="115" y="61"/>
                </a:cubicBezTo>
                <a:cubicBezTo>
                  <a:pt x="73" y="135"/>
                  <a:pt x="0" y="228"/>
                  <a:pt x="19" y="265"/>
                </a:cubicBezTo>
                <a:cubicBezTo>
                  <a:pt x="31" y="315"/>
                  <a:pt x="98" y="333"/>
                  <a:pt x="179" y="342"/>
                </a:cubicBezTo>
                <a:close/>
              </a:path>
            </a:pathLst>
          </a:custGeom>
          <a:solidFill>
            <a:schemeClr val="accent3"/>
          </a:solidFill>
          <a:ln>
            <a:noFill/>
          </a:ln>
        </p:spPr>
        <p:txBody>
          <a:bodyPr vert="horz" wrap="square" lIns="51435" tIns="25718" rIns="51435" bIns="25718" numCol="1" anchor="t" anchorCtr="0" compatLnSpc="1">
            <a:prstTxWarp prst="textNoShape">
              <a:avLst/>
            </a:prstTxWarp>
          </a:bodyPr>
          <a:lstStyle/>
          <a:p>
            <a:endParaRPr lang="en-US" sz="760" dirty="0">
              <a:latin typeface="+mj-lt"/>
            </a:endParaRPr>
          </a:p>
        </p:txBody>
      </p:sp>
      <p:sp>
        <p:nvSpPr>
          <p:cNvPr id="15" name="Rectangle 14"/>
          <p:cNvSpPr/>
          <p:nvPr/>
        </p:nvSpPr>
        <p:spPr>
          <a:xfrm>
            <a:off x="4994510" y="829232"/>
            <a:ext cx="2750181" cy="698268"/>
          </a:xfrm>
          <a:prstGeom prst="rect">
            <a:avLst/>
          </a:prstGeom>
        </p:spPr>
        <p:txBody>
          <a:bodyPr wrap="square">
            <a:spAutoFit/>
          </a:bodyPr>
          <a:lstStyle/>
          <a:p>
            <a:pPr>
              <a:lnSpc>
                <a:spcPct val="150000"/>
              </a:lnSpc>
            </a:pPr>
            <a:r>
              <a:rPr lang="en-US" sz="1125" b="1" dirty="0">
                <a:solidFill>
                  <a:schemeClr val="tx1">
                    <a:lumMod val="65000"/>
                    <a:lumOff val="35000"/>
                  </a:schemeClr>
                </a:solidFill>
                <a:latin typeface="+mj-lt"/>
                <a:ea typeface="Open Sans Extrabold" pitchFamily="34" charset="0"/>
                <a:cs typeface="Open Sans Extrabold" pitchFamily="34" charset="0"/>
              </a:rPr>
              <a:t>Analyzing, &amp; Designing</a:t>
            </a:r>
          </a:p>
          <a:p>
            <a:r>
              <a:rPr lang="en-US" sz="1125" dirty="0">
                <a:solidFill>
                  <a:schemeClr val="tx1">
                    <a:lumMod val="65000"/>
                    <a:lumOff val="35000"/>
                  </a:schemeClr>
                </a:solidFill>
                <a:latin typeface="+mj-lt"/>
                <a:ea typeface="Open Sans" pitchFamily="34" charset="0"/>
                <a:cs typeface="Open Sans" pitchFamily="34" charset="0"/>
              </a:rPr>
              <a:t>Helping our members and staff know the opportunities, trends and implications</a:t>
            </a:r>
          </a:p>
        </p:txBody>
      </p:sp>
      <p:sp>
        <p:nvSpPr>
          <p:cNvPr id="17" name="Rectangle 16"/>
          <p:cNvSpPr/>
          <p:nvPr/>
        </p:nvSpPr>
        <p:spPr>
          <a:xfrm>
            <a:off x="1143000" y="3072261"/>
            <a:ext cx="2280265" cy="1044517"/>
          </a:xfrm>
          <a:prstGeom prst="rect">
            <a:avLst/>
          </a:prstGeom>
        </p:spPr>
        <p:txBody>
          <a:bodyPr wrap="square">
            <a:spAutoFit/>
          </a:bodyPr>
          <a:lstStyle/>
          <a:p>
            <a:pPr algn="r">
              <a:lnSpc>
                <a:spcPct val="150000"/>
              </a:lnSpc>
            </a:pPr>
            <a:r>
              <a:rPr lang="en-US" sz="1125" b="1" dirty="0">
                <a:solidFill>
                  <a:schemeClr val="tx1">
                    <a:lumMod val="65000"/>
                    <a:lumOff val="35000"/>
                  </a:schemeClr>
                </a:solidFill>
                <a:latin typeface="+mj-lt"/>
                <a:ea typeface="Open Sans Extrabold" pitchFamily="34" charset="0"/>
                <a:cs typeface="Open Sans Extrabold" pitchFamily="34" charset="0"/>
              </a:rPr>
              <a:t>Improving policy</a:t>
            </a:r>
          </a:p>
          <a:p>
            <a:pPr algn="r"/>
            <a:r>
              <a:rPr lang="en-US" sz="1125" dirty="0">
                <a:solidFill>
                  <a:schemeClr val="tx1">
                    <a:lumMod val="65000"/>
                    <a:lumOff val="35000"/>
                  </a:schemeClr>
                </a:solidFill>
                <a:latin typeface="+mj-lt"/>
                <a:ea typeface="Open Sans" pitchFamily="34" charset="0"/>
                <a:cs typeface="Open Sans" pitchFamily="34" charset="0"/>
              </a:rPr>
              <a:t>Capturing the data-driven, evidence-based insights to craft next generation policy </a:t>
            </a:r>
          </a:p>
          <a:p>
            <a:pPr algn="r"/>
            <a:endParaRPr lang="en-US" sz="1125" dirty="0">
              <a:solidFill>
                <a:schemeClr val="tx1">
                  <a:lumMod val="65000"/>
                  <a:lumOff val="35000"/>
                </a:schemeClr>
              </a:solidFill>
              <a:latin typeface="+mj-lt"/>
              <a:ea typeface="Open Sans" pitchFamily="34" charset="0"/>
              <a:cs typeface="Open Sans" pitchFamily="34" charset="0"/>
            </a:endParaRPr>
          </a:p>
        </p:txBody>
      </p:sp>
      <p:sp>
        <p:nvSpPr>
          <p:cNvPr id="2" name="Title 1"/>
          <p:cNvSpPr>
            <a:spLocks noGrp="1"/>
          </p:cNvSpPr>
          <p:nvPr>
            <p:ph type="title"/>
          </p:nvPr>
        </p:nvSpPr>
        <p:spPr/>
        <p:txBody>
          <a:bodyPr>
            <a:normAutofit fontScale="90000"/>
          </a:bodyPr>
          <a:lstStyle/>
          <a:p>
            <a:r>
              <a:rPr lang="en-US" dirty="0"/>
              <a:t>Business Model = Continually Raising the Bar</a:t>
            </a:r>
          </a:p>
        </p:txBody>
      </p:sp>
      <p:sp>
        <p:nvSpPr>
          <p:cNvPr id="10" name="Oval 9"/>
          <p:cNvSpPr/>
          <p:nvPr/>
        </p:nvSpPr>
        <p:spPr>
          <a:xfrm>
            <a:off x="4041598" y="806965"/>
            <a:ext cx="808988" cy="808988"/>
          </a:xfrm>
          <a:prstGeom prst="ellipse">
            <a:avLst/>
          </a:prstGeom>
          <a:noFill/>
          <a:ln w="190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grpSp>
        <p:nvGrpSpPr>
          <p:cNvPr id="18" name="Group 17"/>
          <p:cNvGrpSpPr/>
          <p:nvPr/>
        </p:nvGrpSpPr>
        <p:grpSpPr>
          <a:xfrm>
            <a:off x="4277518" y="1038699"/>
            <a:ext cx="398350" cy="330077"/>
            <a:chOff x="6350" y="0"/>
            <a:chExt cx="733775" cy="608013"/>
          </a:xfrm>
          <a:solidFill>
            <a:schemeClr val="accent2"/>
          </a:solidFill>
        </p:grpSpPr>
        <p:sp>
          <p:nvSpPr>
            <p:cNvPr id="19" name="Freeform 9"/>
            <p:cNvSpPr>
              <a:spLocks/>
            </p:cNvSpPr>
            <p:nvPr/>
          </p:nvSpPr>
          <p:spPr bwMode="auto">
            <a:xfrm>
              <a:off x="132112" y="309563"/>
              <a:ext cx="307975" cy="290513"/>
            </a:xfrm>
            <a:custGeom>
              <a:avLst/>
              <a:gdLst>
                <a:gd name="T0" fmla="*/ 194 w 194"/>
                <a:gd name="T1" fmla="*/ 0 h 183"/>
                <a:gd name="T2" fmla="*/ 0 w 194"/>
                <a:gd name="T3" fmla="*/ 0 h 183"/>
                <a:gd name="T4" fmla="*/ 0 w 194"/>
                <a:gd name="T5" fmla="*/ 31 h 183"/>
                <a:gd name="T6" fmla="*/ 19 w 194"/>
                <a:gd name="T7" fmla="*/ 31 h 183"/>
                <a:gd name="T8" fmla="*/ 19 w 194"/>
                <a:gd name="T9" fmla="*/ 183 h 183"/>
                <a:gd name="T10" fmla="*/ 161 w 194"/>
                <a:gd name="T11" fmla="*/ 183 h 183"/>
                <a:gd name="T12" fmla="*/ 161 w 194"/>
                <a:gd name="T13" fmla="*/ 31 h 183"/>
                <a:gd name="T14" fmla="*/ 194 w 194"/>
                <a:gd name="T15" fmla="*/ 31 h 183"/>
                <a:gd name="T16" fmla="*/ 194 w 194"/>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4" h="183">
                  <a:moveTo>
                    <a:pt x="194" y="0"/>
                  </a:moveTo>
                  <a:lnTo>
                    <a:pt x="0" y="0"/>
                  </a:lnTo>
                  <a:lnTo>
                    <a:pt x="0" y="31"/>
                  </a:lnTo>
                  <a:lnTo>
                    <a:pt x="19" y="31"/>
                  </a:lnTo>
                  <a:lnTo>
                    <a:pt x="19" y="183"/>
                  </a:lnTo>
                  <a:lnTo>
                    <a:pt x="161" y="183"/>
                  </a:lnTo>
                  <a:lnTo>
                    <a:pt x="161" y="31"/>
                  </a:lnTo>
                  <a:lnTo>
                    <a:pt x="194" y="31"/>
                  </a:lnTo>
                  <a:lnTo>
                    <a:pt x="1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0" name="Oval 10"/>
            <p:cNvSpPr>
              <a:spLocks noChangeArrowheads="1"/>
            </p:cNvSpPr>
            <p:nvPr/>
          </p:nvSpPr>
          <p:spPr bwMode="auto">
            <a:xfrm>
              <a:off x="44450" y="0"/>
              <a:ext cx="111125"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1" name="Freeform 11"/>
            <p:cNvSpPr>
              <a:spLocks/>
            </p:cNvSpPr>
            <p:nvPr/>
          </p:nvSpPr>
          <p:spPr bwMode="auto">
            <a:xfrm>
              <a:off x="535337" y="252413"/>
              <a:ext cx="204788" cy="352425"/>
            </a:xfrm>
            <a:custGeom>
              <a:avLst/>
              <a:gdLst>
                <a:gd name="T0" fmla="*/ 50 w 54"/>
                <a:gd name="T1" fmla="*/ 0 h 92"/>
                <a:gd name="T2" fmla="*/ 49 w 54"/>
                <a:gd name="T3" fmla="*/ 1 h 92"/>
                <a:gd name="T4" fmla="*/ 29 w 54"/>
                <a:gd name="T5" fmla="*/ 47 h 92"/>
                <a:gd name="T6" fmla="*/ 25 w 54"/>
                <a:gd name="T7" fmla="*/ 47 h 92"/>
                <a:gd name="T8" fmla="*/ 1 w 54"/>
                <a:gd name="T9" fmla="*/ 56 h 92"/>
                <a:gd name="T10" fmla="*/ 0 w 54"/>
                <a:gd name="T11" fmla="*/ 57 h 92"/>
                <a:gd name="T12" fmla="*/ 3 w 54"/>
                <a:gd name="T13" fmla="*/ 61 h 92"/>
                <a:gd name="T14" fmla="*/ 4 w 54"/>
                <a:gd name="T15" fmla="*/ 61 h 92"/>
                <a:gd name="T16" fmla="*/ 17 w 54"/>
                <a:gd name="T17" fmla="*/ 54 h 92"/>
                <a:gd name="T18" fmla="*/ 17 w 54"/>
                <a:gd name="T19" fmla="*/ 81 h 92"/>
                <a:gd name="T20" fmla="*/ 9 w 54"/>
                <a:gd name="T21" fmla="*/ 85 h 92"/>
                <a:gd name="T22" fmla="*/ 11 w 54"/>
                <a:gd name="T23" fmla="*/ 90 h 92"/>
                <a:gd name="T24" fmla="*/ 19 w 54"/>
                <a:gd name="T25" fmla="*/ 86 h 92"/>
                <a:gd name="T26" fmla="*/ 27 w 54"/>
                <a:gd name="T27" fmla="*/ 92 h 92"/>
                <a:gd name="T28" fmla="*/ 30 w 54"/>
                <a:gd name="T29" fmla="*/ 87 h 92"/>
                <a:gd name="T30" fmla="*/ 22 w 54"/>
                <a:gd name="T31" fmla="*/ 81 h 92"/>
                <a:gd name="T32" fmla="*/ 22 w 54"/>
                <a:gd name="T33" fmla="*/ 53 h 92"/>
                <a:gd name="T34" fmla="*/ 25 w 54"/>
                <a:gd name="T35" fmla="*/ 52 h 92"/>
                <a:gd name="T36" fmla="*/ 30 w 54"/>
                <a:gd name="T37" fmla="*/ 53 h 92"/>
                <a:gd name="T38" fmla="*/ 32 w 54"/>
                <a:gd name="T39" fmla="*/ 54 h 92"/>
                <a:gd name="T40" fmla="*/ 33 w 54"/>
                <a:gd name="T41" fmla="*/ 51 h 92"/>
                <a:gd name="T42" fmla="*/ 53 w 54"/>
                <a:gd name="T43" fmla="*/ 5 h 92"/>
                <a:gd name="T44" fmla="*/ 54 w 54"/>
                <a:gd name="T45" fmla="*/ 5 h 92"/>
                <a:gd name="T46" fmla="*/ 50 w 54"/>
                <a:gd name="T4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92">
                  <a:moveTo>
                    <a:pt x="50" y="0"/>
                  </a:moveTo>
                  <a:cubicBezTo>
                    <a:pt x="49" y="1"/>
                    <a:pt x="49" y="1"/>
                    <a:pt x="49" y="1"/>
                  </a:cubicBezTo>
                  <a:cubicBezTo>
                    <a:pt x="41" y="8"/>
                    <a:pt x="32" y="37"/>
                    <a:pt x="29" y="47"/>
                  </a:cubicBezTo>
                  <a:cubicBezTo>
                    <a:pt x="27" y="47"/>
                    <a:pt x="26" y="47"/>
                    <a:pt x="25" y="47"/>
                  </a:cubicBezTo>
                  <a:cubicBezTo>
                    <a:pt x="13" y="47"/>
                    <a:pt x="1" y="56"/>
                    <a:pt x="1" y="56"/>
                  </a:cubicBezTo>
                  <a:cubicBezTo>
                    <a:pt x="0" y="57"/>
                    <a:pt x="0" y="57"/>
                    <a:pt x="0" y="57"/>
                  </a:cubicBezTo>
                  <a:cubicBezTo>
                    <a:pt x="3" y="61"/>
                    <a:pt x="3" y="61"/>
                    <a:pt x="3" y="61"/>
                  </a:cubicBezTo>
                  <a:cubicBezTo>
                    <a:pt x="4" y="61"/>
                    <a:pt x="4" y="61"/>
                    <a:pt x="4" y="61"/>
                  </a:cubicBezTo>
                  <a:cubicBezTo>
                    <a:pt x="4" y="61"/>
                    <a:pt x="10" y="56"/>
                    <a:pt x="17" y="54"/>
                  </a:cubicBezTo>
                  <a:cubicBezTo>
                    <a:pt x="17" y="81"/>
                    <a:pt x="17" y="81"/>
                    <a:pt x="17" y="81"/>
                  </a:cubicBezTo>
                  <a:cubicBezTo>
                    <a:pt x="9" y="85"/>
                    <a:pt x="9" y="85"/>
                    <a:pt x="9" y="85"/>
                  </a:cubicBezTo>
                  <a:cubicBezTo>
                    <a:pt x="11" y="90"/>
                    <a:pt x="11" y="90"/>
                    <a:pt x="11" y="90"/>
                  </a:cubicBezTo>
                  <a:cubicBezTo>
                    <a:pt x="19" y="86"/>
                    <a:pt x="19" y="86"/>
                    <a:pt x="19" y="86"/>
                  </a:cubicBezTo>
                  <a:cubicBezTo>
                    <a:pt x="27" y="92"/>
                    <a:pt x="27" y="92"/>
                    <a:pt x="27" y="92"/>
                  </a:cubicBezTo>
                  <a:cubicBezTo>
                    <a:pt x="30" y="87"/>
                    <a:pt x="30" y="87"/>
                    <a:pt x="30" y="87"/>
                  </a:cubicBezTo>
                  <a:cubicBezTo>
                    <a:pt x="22" y="81"/>
                    <a:pt x="22" y="81"/>
                    <a:pt x="22" y="81"/>
                  </a:cubicBezTo>
                  <a:cubicBezTo>
                    <a:pt x="22" y="53"/>
                    <a:pt x="22" y="53"/>
                    <a:pt x="22" y="53"/>
                  </a:cubicBezTo>
                  <a:cubicBezTo>
                    <a:pt x="23" y="53"/>
                    <a:pt x="24" y="52"/>
                    <a:pt x="25" y="52"/>
                  </a:cubicBezTo>
                  <a:cubicBezTo>
                    <a:pt x="27" y="52"/>
                    <a:pt x="28" y="53"/>
                    <a:pt x="30" y="53"/>
                  </a:cubicBezTo>
                  <a:cubicBezTo>
                    <a:pt x="32" y="54"/>
                    <a:pt x="32" y="54"/>
                    <a:pt x="32" y="54"/>
                  </a:cubicBezTo>
                  <a:cubicBezTo>
                    <a:pt x="33" y="51"/>
                    <a:pt x="33" y="51"/>
                    <a:pt x="33" y="51"/>
                  </a:cubicBezTo>
                  <a:cubicBezTo>
                    <a:pt x="37" y="36"/>
                    <a:pt x="47" y="11"/>
                    <a:pt x="53" y="5"/>
                  </a:cubicBezTo>
                  <a:cubicBezTo>
                    <a:pt x="54" y="5"/>
                    <a:pt x="54" y="5"/>
                    <a:pt x="54" y="5"/>
                  </a:cubicBezTo>
                  <a:lnTo>
                    <a:pt x="5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2" name="Freeform 12"/>
            <p:cNvSpPr>
              <a:spLocks/>
            </p:cNvSpPr>
            <p:nvPr/>
          </p:nvSpPr>
          <p:spPr bwMode="auto">
            <a:xfrm>
              <a:off x="6350" y="114300"/>
              <a:ext cx="244475" cy="485775"/>
            </a:xfrm>
            <a:custGeom>
              <a:avLst/>
              <a:gdLst>
                <a:gd name="T0" fmla="*/ 48 w 64"/>
                <a:gd name="T1" fmla="*/ 27 h 127"/>
                <a:gd name="T2" fmla="*/ 28 w 64"/>
                <a:gd name="T3" fmla="*/ 28 h 127"/>
                <a:gd name="T4" fmla="*/ 30 w 64"/>
                <a:gd name="T5" fmla="*/ 18 h 127"/>
                <a:gd name="T6" fmla="*/ 19 w 64"/>
                <a:gd name="T7" fmla="*/ 1 h 127"/>
                <a:gd name="T8" fmla="*/ 7 w 64"/>
                <a:gd name="T9" fmla="*/ 4 h 127"/>
                <a:gd name="T10" fmla="*/ 5 w 64"/>
                <a:gd name="T11" fmla="*/ 5 h 127"/>
                <a:gd name="T12" fmla="*/ 0 w 64"/>
                <a:gd name="T13" fmla="*/ 35 h 127"/>
                <a:gd name="T14" fmla="*/ 6 w 64"/>
                <a:gd name="T15" fmla="*/ 74 h 127"/>
                <a:gd name="T16" fmla="*/ 6 w 64"/>
                <a:gd name="T17" fmla="*/ 118 h 127"/>
                <a:gd name="T18" fmla="*/ 20 w 64"/>
                <a:gd name="T19" fmla="*/ 118 h 127"/>
                <a:gd name="T20" fmla="*/ 20 w 64"/>
                <a:gd name="T21" fmla="*/ 72 h 127"/>
                <a:gd name="T22" fmla="*/ 23 w 64"/>
                <a:gd name="T23" fmla="*/ 72 h 127"/>
                <a:gd name="T24" fmla="*/ 24 w 64"/>
                <a:gd name="T25" fmla="*/ 66 h 127"/>
                <a:gd name="T26" fmla="*/ 25 w 64"/>
                <a:gd name="T27" fmla="*/ 44 h 127"/>
                <a:gd name="T28" fmla="*/ 56 w 64"/>
                <a:gd name="T29" fmla="*/ 40 h 127"/>
                <a:gd name="T30" fmla="*/ 48 w 64"/>
                <a:gd name="T31" fmla="*/ 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27">
                  <a:moveTo>
                    <a:pt x="48" y="27"/>
                  </a:moveTo>
                  <a:cubicBezTo>
                    <a:pt x="40" y="31"/>
                    <a:pt x="34" y="31"/>
                    <a:pt x="28" y="28"/>
                  </a:cubicBezTo>
                  <a:cubicBezTo>
                    <a:pt x="29" y="25"/>
                    <a:pt x="29" y="21"/>
                    <a:pt x="30" y="18"/>
                  </a:cubicBezTo>
                  <a:cubicBezTo>
                    <a:pt x="33" y="10"/>
                    <a:pt x="26" y="2"/>
                    <a:pt x="19" y="1"/>
                  </a:cubicBezTo>
                  <a:cubicBezTo>
                    <a:pt x="14" y="0"/>
                    <a:pt x="10" y="1"/>
                    <a:pt x="7" y="4"/>
                  </a:cubicBezTo>
                  <a:cubicBezTo>
                    <a:pt x="6" y="4"/>
                    <a:pt x="5" y="5"/>
                    <a:pt x="5" y="5"/>
                  </a:cubicBezTo>
                  <a:cubicBezTo>
                    <a:pt x="2" y="16"/>
                    <a:pt x="0" y="35"/>
                    <a:pt x="0" y="35"/>
                  </a:cubicBezTo>
                  <a:cubicBezTo>
                    <a:pt x="0" y="65"/>
                    <a:pt x="3" y="73"/>
                    <a:pt x="6" y="74"/>
                  </a:cubicBezTo>
                  <a:cubicBezTo>
                    <a:pt x="6" y="118"/>
                    <a:pt x="6" y="118"/>
                    <a:pt x="6" y="118"/>
                  </a:cubicBezTo>
                  <a:cubicBezTo>
                    <a:pt x="6" y="127"/>
                    <a:pt x="20" y="127"/>
                    <a:pt x="20" y="118"/>
                  </a:cubicBezTo>
                  <a:cubicBezTo>
                    <a:pt x="20" y="72"/>
                    <a:pt x="20" y="72"/>
                    <a:pt x="20" y="72"/>
                  </a:cubicBezTo>
                  <a:cubicBezTo>
                    <a:pt x="23" y="72"/>
                    <a:pt x="23" y="72"/>
                    <a:pt x="23" y="72"/>
                  </a:cubicBezTo>
                  <a:cubicBezTo>
                    <a:pt x="23" y="70"/>
                    <a:pt x="24" y="68"/>
                    <a:pt x="24" y="66"/>
                  </a:cubicBezTo>
                  <a:cubicBezTo>
                    <a:pt x="24" y="58"/>
                    <a:pt x="25" y="51"/>
                    <a:pt x="25" y="44"/>
                  </a:cubicBezTo>
                  <a:cubicBezTo>
                    <a:pt x="35" y="47"/>
                    <a:pt x="45" y="46"/>
                    <a:pt x="56" y="40"/>
                  </a:cubicBezTo>
                  <a:cubicBezTo>
                    <a:pt x="64" y="36"/>
                    <a:pt x="57" y="23"/>
                    <a:pt x="48" y="2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3" name="Freeform 13"/>
            <p:cNvSpPr>
              <a:spLocks/>
            </p:cNvSpPr>
            <p:nvPr/>
          </p:nvSpPr>
          <p:spPr bwMode="auto">
            <a:xfrm>
              <a:off x="330549" y="80963"/>
              <a:ext cx="406400" cy="527050"/>
            </a:xfrm>
            <a:custGeom>
              <a:avLst/>
              <a:gdLst>
                <a:gd name="T0" fmla="*/ 84 w 107"/>
                <a:gd name="T1" fmla="*/ 76 h 138"/>
                <a:gd name="T2" fmla="*/ 95 w 107"/>
                <a:gd name="T3" fmla="*/ 48 h 138"/>
                <a:gd name="T4" fmla="*/ 74 w 107"/>
                <a:gd name="T5" fmla="*/ 28 h 138"/>
                <a:gd name="T6" fmla="*/ 70 w 107"/>
                <a:gd name="T7" fmla="*/ 33 h 138"/>
                <a:gd name="T8" fmla="*/ 38 w 107"/>
                <a:gd name="T9" fmla="*/ 27 h 138"/>
                <a:gd name="T10" fmla="*/ 32 w 107"/>
                <a:gd name="T11" fmla="*/ 28 h 138"/>
                <a:gd name="T12" fmla="*/ 2 w 107"/>
                <a:gd name="T13" fmla="*/ 0 h 138"/>
                <a:gd name="T14" fmla="*/ 0 w 107"/>
                <a:gd name="T15" fmla="*/ 3 h 138"/>
                <a:gd name="T16" fmla="*/ 29 w 107"/>
                <a:gd name="T17" fmla="*/ 31 h 138"/>
                <a:gd name="T18" fmla="*/ 34 w 107"/>
                <a:gd name="T19" fmla="*/ 42 h 138"/>
                <a:gd name="T20" fmla="*/ 62 w 107"/>
                <a:gd name="T21" fmla="*/ 48 h 138"/>
                <a:gd name="T22" fmla="*/ 55 w 107"/>
                <a:gd name="T23" fmla="*/ 75 h 138"/>
                <a:gd name="T24" fmla="*/ 20 w 107"/>
                <a:gd name="T25" fmla="*/ 126 h 138"/>
                <a:gd name="T26" fmla="*/ 38 w 107"/>
                <a:gd name="T27" fmla="*/ 126 h 138"/>
                <a:gd name="T28" fmla="*/ 70 w 107"/>
                <a:gd name="T29" fmla="*/ 90 h 138"/>
                <a:gd name="T30" fmla="*/ 84 w 107"/>
                <a:gd name="T31"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7" h="138">
                  <a:moveTo>
                    <a:pt x="84" y="76"/>
                  </a:moveTo>
                  <a:cubicBezTo>
                    <a:pt x="84" y="66"/>
                    <a:pt x="87" y="56"/>
                    <a:pt x="95" y="48"/>
                  </a:cubicBezTo>
                  <a:cubicBezTo>
                    <a:pt x="107" y="35"/>
                    <a:pt x="87" y="15"/>
                    <a:pt x="74" y="28"/>
                  </a:cubicBezTo>
                  <a:cubicBezTo>
                    <a:pt x="73" y="30"/>
                    <a:pt x="71" y="32"/>
                    <a:pt x="70" y="33"/>
                  </a:cubicBezTo>
                  <a:cubicBezTo>
                    <a:pt x="59" y="32"/>
                    <a:pt x="48" y="31"/>
                    <a:pt x="38" y="27"/>
                  </a:cubicBezTo>
                  <a:cubicBezTo>
                    <a:pt x="35" y="26"/>
                    <a:pt x="33" y="27"/>
                    <a:pt x="32" y="28"/>
                  </a:cubicBezTo>
                  <a:cubicBezTo>
                    <a:pt x="2" y="0"/>
                    <a:pt x="2" y="0"/>
                    <a:pt x="2" y="0"/>
                  </a:cubicBezTo>
                  <a:cubicBezTo>
                    <a:pt x="0" y="3"/>
                    <a:pt x="0" y="3"/>
                    <a:pt x="0" y="3"/>
                  </a:cubicBezTo>
                  <a:cubicBezTo>
                    <a:pt x="29" y="31"/>
                    <a:pt x="29" y="31"/>
                    <a:pt x="29" y="31"/>
                  </a:cubicBezTo>
                  <a:cubicBezTo>
                    <a:pt x="27" y="35"/>
                    <a:pt x="28" y="40"/>
                    <a:pt x="34" y="42"/>
                  </a:cubicBezTo>
                  <a:cubicBezTo>
                    <a:pt x="43" y="45"/>
                    <a:pt x="52" y="47"/>
                    <a:pt x="62" y="48"/>
                  </a:cubicBezTo>
                  <a:cubicBezTo>
                    <a:pt x="58" y="56"/>
                    <a:pt x="56" y="65"/>
                    <a:pt x="55" y="75"/>
                  </a:cubicBezTo>
                  <a:cubicBezTo>
                    <a:pt x="34" y="83"/>
                    <a:pt x="23" y="102"/>
                    <a:pt x="20" y="126"/>
                  </a:cubicBezTo>
                  <a:cubicBezTo>
                    <a:pt x="18" y="138"/>
                    <a:pt x="37" y="138"/>
                    <a:pt x="38" y="126"/>
                  </a:cubicBezTo>
                  <a:cubicBezTo>
                    <a:pt x="41" y="107"/>
                    <a:pt x="52" y="94"/>
                    <a:pt x="70" y="90"/>
                  </a:cubicBezTo>
                  <a:cubicBezTo>
                    <a:pt x="78" y="90"/>
                    <a:pt x="83" y="84"/>
                    <a:pt x="84"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24" name="Oval 14"/>
            <p:cNvSpPr>
              <a:spLocks noChangeArrowheads="1"/>
            </p:cNvSpPr>
            <p:nvPr/>
          </p:nvSpPr>
          <p:spPr bwMode="auto">
            <a:xfrm>
              <a:off x="595662" y="53975"/>
              <a:ext cx="111125" cy="1111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8" name="Oval 27"/>
          <p:cNvSpPr/>
          <p:nvPr/>
        </p:nvSpPr>
        <p:spPr>
          <a:xfrm>
            <a:off x="2614277" y="2271697"/>
            <a:ext cx="808988" cy="808988"/>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accent6">
                  <a:lumMod val="75000"/>
                </a:schemeClr>
              </a:solidFill>
            </a:endParaRPr>
          </a:p>
        </p:txBody>
      </p:sp>
      <p:sp>
        <p:nvSpPr>
          <p:cNvPr id="30" name="Freeform 33"/>
          <p:cNvSpPr>
            <a:spLocks noEditPoints="1"/>
          </p:cNvSpPr>
          <p:nvPr/>
        </p:nvSpPr>
        <p:spPr bwMode="auto">
          <a:xfrm>
            <a:off x="2818675" y="2494507"/>
            <a:ext cx="400191" cy="354945"/>
          </a:xfrm>
          <a:custGeom>
            <a:avLst/>
            <a:gdLst>
              <a:gd name="T0" fmla="*/ 211 w 214"/>
              <a:gd name="T1" fmla="*/ 26 h 189"/>
              <a:gd name="T2" fmla="*/ 193 w 214"/>
              <a:gd name="T3" fmla="*/ 7 h 189"/>
              <a:gd name="T4" fmla="*/ 183 w 214"/>
              <a:gd name="T5" fmla="*/ 7 h 189"/>
              <a:gd name="T6" fmla="*/ 181 w 214"/>
              <a:gd name="T7" fmla="*/ 13 h 189"/>
              <a:gd name="T8" fmla="*/ 177 w 214"/>
              <a:gd name="T9" fmla="*/ 14 h 189"/>
              <a:gd name="T10" fmla="*/ 177 w 214"/>
              <a:gd name="T11" fmla="*/ 14 h 189"/>
              <a:gd name="T12" fmla="*/ 129 w 214"/>
              <a:gd name="T13" fmla="*/ 63 h 189"/>
              <a:gd name="T14" fmla="*/ 126 w 214"/>
              <a:gd name="T15" fmla="*/ 75 h 189"/>
              <a:gd name="T16" fmla="*/ 131 w 214"/>
              <a:gd name="T17" fmla="*/ 80 h 189"/>
              <a:gd name="T18" fmla="*/ 131 w 214"/>
              <a:gd name="T19" fmla="*/ 80 h 189"/>
              <a:gd name="T20" fmla="*/ 131 w 214"/>
              <a:gd name="T21" fmla="*/ 81 h 189"/>
              <a:gd name="T22" fmla="*/ 121 w 214"/>
              <a:gd name="T23" fmla="*/ 92 h 189"/>
              <a:gd name="T24" fmla="*/ 85 w 214"/>
              <a:gd name="T25" fmla="*/ 56 h 189"/>
              <a:gd name="T26" fmla="*/ 74 w 214"/>
              <a:gd name="T27" fmla="*/ 15 h 189"/>
              <a:gd name="T28" fmla="*/ 34 w 214"/>
              <a:gd name="T29" fmla="*/ 4 h 189"/>
              <a:gd name="T30" fmla="*/ 57 w 214"/>
              <a:gd name="T31" fmla="*/ 28 h 189"/>
              <a:gd name="T32" fmla="*/ 51 w 214"/>
              <a:gd name="T33" fmla="*/ 52 h 189"/>
              <a:gd name="T34" fmla="*/ 28 w 214"/>
              <a:gd name="T35" fmla="*/ 58 h 189"/>
              <a:gd name="T36" fmla="*/ 4 w 214"/>
              <a:gd name="T37" fmla="*/ 34 h 189"/>
              <a:gd name="T38" fmla="*/ 15 w 214"/>
              <a:gd name="T39" fmla="*/ 75 h 189"/>
              <a:gd name="T40" fmla="*/ 58 w 214"/>
              <a:gd name="T41" fmla="*/ 85 h 189"/>
              <a:gd name="T42" fmla="*/ 58 w 214"/>
              <a:gd name="T43" fmla="*/ 85 h 189"/>
              <a:gd name="T44" fmla="*/ 92 w 214"/>
              <a:gd name="T45" fmla="*/ 120 h 189"/>
              <a:gd name="T46" fmla="*/ 60 w 214"/>
              <a:gd name="T47" fmla="*/ 153 h 189"/>
              <a:gd name="T48" fmla="*/ 58 w 214"/>
              <a:gd name="T49" fmla="*/ 151 h 189"/>
              <a:gd name="T50" fmla="*/ 49 w 214"/>
              <a:gd name="T51" fmla="*/ 158 h 189"/>
              <a:gd name="T52" fmla="*/ 33 w 214"/>
              <a:gd name="T53" fmla="*/ 183 h 189"/>
              <a:gd name="T54" fmla="*/ 37 w 214"/>
              <a:gd name="T55" fmla="*/ 187 h 189"/>
              <a:gd name="T56" fmla="*/ 61 w 214"/>
              <a:gd name="T57" fmla="*/ 171 h 189"/>
              <a:gd name="T58" fmla="*/ 69 w 214"/>
              <a:gd name="T59" fmla="*/ 162 h 189"/>
              <a:gd name="T60" fmla="*/ 67 w 214"/>
              <a:gd name="T61" fmla="*/ 160 h 189"/>
              <a:gd name="T62" fmla="*/ 100 w 214"/>
              <a:gd name="T63" fmla="*/ 127 h 189"/>
              <a:gd name="T64" fmla="*/ 156 w 214"/>
              <a:gd name="T65" fmla="*/ 184 h 189"/>
              <a:gd name="T66" fmla="*/ 170 w 214"/>
              <a:gd name="T67" fmla="*/ 189 h 189"/>
              <a:gd name="T68" fmla="*/ 184 w 214"/>
              <a:gd name="T69" fmla="*/ 184 h 189"/>
              <a:gd name="T70" fmla="*/ 184 w 214"/>
              <a:gd name="T71" fmla="*/ 155 h 189"/>
              <a:gd name="T72" fmla="*/ 128 w 214"/>
              <a:gd name="T73" fmla="*/ 99 h 189"/>
              <a:gd name="T74" fmla="*/ 139 w 214"/>
              <a:gd name="T75" fmla="*/ 89 h 189"/>
              <a:gd name="T76" fmla="*/ 143 w 214"/>
              <a:gd name="T77" fmla="*/ 93 h 189"/>
              <a:gd name="T78" fmla="*/ 156 w 214"/>
              <a:gd name="T79" fmla="*/ 90 h 189"/>
              <a:gd name="T80" fmla="*/ 204 w 214"/>
              <a:gd name="T81" fmla="*/ 42 h 189"/>
              <a:gd name="T82" fmla="*/ 205 w 214"/>
              <a:gd name="T83" fmla="*/ 41 h 189"/>
              <a:gd name="T84" fmla="*/ 204 w 214"/>
              <a:gd name="T85" fmla="*/ 41 h 189"/>
              <a:gd name="T86" fmla="*/ 206 w 214"/>
              <a:gd name="T87" fmla="*/ 37 h 189"/>
              <a:gd name="T88" fmla="*/ 211 w 214"/>
              <a:gd name="T89" fmla="*/ 36 h 189"/>
              <a:gd name="T90" fmla="*/ 211 w 214"/>
              <a:gd name="T91" fmla="*/ 26 h 189"/>
              <a:gd name="T92" fmla="*/ 172 w 214"/>
              <a:gd name="T93" fmla="*/ 165 h 189"/>
              <a:gd name="T94" fmla="*/ 180 w 214"/>
              <a:gd name="T95" fmla="*/ 173 h 189"/>
              <a:gd name="T96" fmla="*/ 172 w 214"/>
              <a:gd name="T97" fmla="*/ 180 h 189"/>
              <a:gd name="T98" fmla="*/ 164 w 214"/>
              <a:gd name="T99" fmla="*/ 173 h 189"/>
              <a:gd name="T100" fmla="*/ 172 w 214"/>
              <a:gd name="T101" fmla="*/ 165 h 189"/>
              <a:gd name="T102" fmla="*/ 145 w 214"/>
              <a:gd name="T103" fmla="*/ 66 h 189"/>
              <a:gd name="T104" fmla="*/ 142 w 214"/>
              <a:gd name="T105" fmla="*/ 62 h 189"/>
              <a:gd name="T106" fmla="*/ 178 w 214"/>
              <a:gd name="T107" fmla="*/ 26 h 189"/>
              <a:gd name="T108" fmla="*/ 181 w 214"/>
              <a:gd name="T109" fmla="*/ 29 h 189"/>
              <a:gd name="T110" fmla="*/ 145 w 214"/>
              <a:gd name="T111" fmla="*/ 66 h 189"/>
              <a:gd name="T112" fmla="*/ 156 w 214"/>
              <a:gd name="T113" fmla="*/ 77 h 189"/>
              <a:gd name="T114" fmla="*/ 153 w 214"/>
              <a:gd name="T115" fmla="*/ 74 h 189"/>
              <a:gd name="T116" fmla="*/ 189 w 214"/>
              <a:gd name="T117" fmla="*/ 38 h 189"/>
              <a:gd name="T118" fmla="*/ 193 w 214"/>
              <a:gd name="T119" fmla="*/ 41 h 189"/>
              <a:gd name="T120" fmla="*/ 156 w 214"/>
              <a:gd name="T121" fmla="*/ 7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 h="189">
                <a:moveTo>
                  <a:pt x="211" y="26"/>
                </a:moveTo>
                <a:cubicBezTo>
                  <a:pt x="193" y="7"/>
                  <a:pt x="193" y="7"/>
                  <a:pt x="193" y="7"/>
                </a:cubicBezTo>
                <a:cubicBezTo>
                  <a:pt x="190" y="5"/>
                  <a:pt x="186" y="5"/>
                  <a:pt x="183" y="7"/>
                </a:cubicBezTo>
                <a:cubicBezTo>
                  <a:pt x="182" y="9"/>
                  <a:pt x="181" y="11"/>
                  <a:pt x="181" y="13"/>
                </a:cubicBezTo>
                <a:cubicBezTo>
                  <a:pt x="180" y="13"/>
                  <a:pt x="179" y="13"/>
                  <a:pt x="177" y="14"/>
                </a:cubicBezTo>
                <a:cubicBezTo>
                  <a:pt x="177" y="14"/>
                  <a:pt x="177" y="14"/>
                  <a:pt x="177" y="14"/>
                </a:cubicBezTo>
                <a:cubicBezTo>
                  <a:pt x="129" y="63"/>
                  <a:pt x="129" y="63"/>
                  <a:pt x="129" y="63"/>
                </a:cubicBezTo>
                <a:cubicBezTo>
                  <a:pt x="129" y="67"/>
                  <a:pt x="128" y="72"/>
                  <a:pt x="126" y="75"/>
                </a:cubicBezTo>
                <a:cubicBezTo>
                  <a:pt x="131" y="80"/>
                  <a:pt x="131" y="80"/>
                  <a:pt x="131" y="80"/>
                </a:cubicBezTo>
                <a:cubicBezTo>
                  <a:pt x="131" y="80"/>
                  <a:pt x="131" y="80"/>
                  <a:pt x="131" y="80"/>
                </a:cubicBezTo>
                <a:cubicBezTo>
                  <a:pt x="131" y="81"/>
                  <a:pt x="131" y="81"/>
                  <a:pt x="131" y="81"/>
                </a:cubicBezTo>
                <a:cubicBezTo>
                  <a:pt x="121" y="92"/>
                  <a:pt x="121" y="92"/>
                  <a:pt x="121" y="92"/>
                </a:cubicBezTo>
                <a:cubicBezTo>
                  <a:pt x="85" y="56"/>
                  <a:pt x="85" y="56"/>
                  <a:pt x="85" y="56"/>
                </a:cubicBezTo>
                <a:cubicBezTo>
                  <a:pt x="89" y="42"/>
                  <a:pt x="86" y="26"/>
                  <a:pt x="74" y="15"/>
                </a:cubicBezTo>
                <a:cubicBezTo>
                  <a:pt x="63" y="4"/>
                  <a:pt x="48" y="0"/>
                  <a:pt x="34" y="4"/>
                </a:cubicBezTo>
                <a:cubicBezTo>
                  <a:pt x="57" y="28"/>
                  <a:pt x="57" y="28"/>
                  <a:pt x="57" y="28"/>
                </a:cubicBezTo>
                <a:cubicBezTo>
                  <a:pt x="51" y="52"/>
                  <a:pt x="51" y="52"/>
                  <a:pt x="51" y="52"/>
                </a:cubicBezTo>
                <a:cubicBezTo>
                  <a:pt x="28" y="58"/>
                  <a:pt x="28" y="58"/>
                  <a:pt x="28" y="58"/>
                </a:cubicBezTo>
                <a:cubicBezTo>
                  <a:pt x="4" y="34"/>
                  <a:pt x="4" y="34"/>
                  <a:pt x="4" y="34"/>
                </a:cubicBezTo>
                <a:cubicBezTo>
                  <a:pt x="0" y="48"/>
                  <a:pt x="4" y="64"/>
                  <a:pt x="15" y="75"/>
                </a:cubicBezTo>
                <a:cubicBezTo>
                  <a:pt x="26" y="86"/>
                  <a:pt x="43" y="90"/>
                  <a:pt x="58" y="85"/>
                </a:cubicBezTo>
                <a:cubicBezTo>
                  <a:pt x="58" y="85"/>
                  <a:pt x="58" y="85"/>
                  <a:pt x="58" y="85"/>
                </a:cubicBezTo>
                <a:cubicBezTo>
                  <a:pt x="92" y="120"/>
                  <a:pt x="92" y="120"/>
                  <a:pt x="92" y="120"/>
                </a:cubicBezTo>
                <a:cubicBezTo>
                  <a:pt x="60" y="153"/>
                  <a:pt x="60" y="153"/>
                  <a:pt x="60" y="153"/>
                </a:cubicBezTo>
                <a:cubicBezTo>
                  <a:pt x="58" y="151"/>
                  <a:pt x="58" y="151"/>
                  <a:pt x="58" y="151"/>
                </a:cubicBezTo>
                <a:cubicBezTo>
                  <a:pt x="49" y="158"/>
                  <a:pt x="49" y="158"/>
                  <a:pt x="49" y="158"/>
                </a:cubicBezTo>
                <a:cubicBezTo>
                  <a:pt x="33" y="183"/>
                  <a:pt x="33" y="183"/>
                  <a:pt x="33" y="183"/>
                </a:cubicBezTo>
                <a:cubicBezTo>
                  <a:pt x="37" y="187"/>
                  <a:pt x="37" y="187"/>
                  <a:pt x="37" y="187"/>
                </a:cubicBezTo>
                <a:cubicBezTo>
                  <a:pt x="61" y="171"/>
                  <a:pt x="61" y="171"/>
                  <a:pt x="61" y="171"/>
                </a:cubicBezTo>
                <a:cubicBezTo>
                  <a:pt x="69" y="162"/>
                  <a:pt x="69" y="162"/>
                  <a:pt x="69" y="162"/>
                </a:cubicBezTo>
                <a:cubicBezTo>
                  <a:pt x="67" y="160"/>
                  <a:pt x="67" y="160"/>
                  <a:pt x="67" y="160"/>
                </a:cubicBezTo>
                <a:cubicBezTo>
                  <a:pt x="100" y="127"/>
                  <a:pt x="100" y="127"/>
                  <a:pt x="100" y="127"/>
                </a:cubicBezTo>
                <a:cubicBezTo>
                  <a:pt x="156" y="184"/>
                  <a:pt x="156" y="184"/>
                  <a:pt x="156" y="184"/>
                </a:cubicBezTo>
                <a:cubicBezTo>
                  <a:pt x="160" y="188"/>
                  <a:pt x="165" y="189"/>
                  <a:pt x="170" y="189"/>
                </a:cubicBezTo>
                <a:cubicBezTo>
                  <a:pt x="175" y="189"/>
                  <a:pt x="180" y="188"/>
                  <a:pt x="184" y="184"/>
                </a:cubicBezTo>
                <a:cubicBezTo>
                  <a:pt x="192" y="176"/>
                  <a:pt x="192" y="163"/>
                  <a:pt x="184" y="155"/>
                </a:cubicBezTo>
                <a:cubicBezTo>
                  <a:pt x="128" y="99"/>
                  <a:pt x="128" y="99"/>
                  <a:pt x="128" y="99"/>
                </a:cubicBezTo>
                <a:cubicBezTo>
                  <a:pt x="139" y="89"/>
                  <a:pt x="139" y="89"/>
                  <a:pt x="139" y="89"/>
                </a:cubicBezTo>
                <a:cubicBezTo>
                  <a:pt x="143" y="93"/>
                  <a:pt x="143" y="93"/>
                  <a:pt x="143" y="93"/>
                </a:cubicBezTo>
                <a:cubicBezTo>
                  <a:pt x="147" y="91"/>
                  <a:pt x="151" y="90"/>
                  <a:pt x="156" y="90"/>
                </a:cubicBezTo>
                <a:cubicBezTo>
                  <a:pt x="204" y="42"/>
                  <a:pt x="204" y="42"/>
                  <a:pt x="204" y="42"/>
                </a:cubicBezTo>
                <a:cubicBezTo>
                  <a:pt x="205" y="41"/>
                  <a:pt x="205" y="41"/>
                  <a:pt x="205" y="41"/>
                </a:cubicBezTo>
                <a:cubicBezTo>
                  <a:pt x="204" y="41"/>
                  <a:pt x="204" y="41"/>
                  <a:pt x="204" y="41"/>
                </a:cubicBezTo>
                <a:cubicBezTo>
                  <a:pt x="205" y="40"/>
                  <a:pt x="206" y="39"/>
                  <a:pt x="206" y="37"/>
                </a:cubicBezTo>
                <a:cubicBezTo>
                  <a:pt x="208" y="38"/>
                  <a:pt x="210" y="37"/>
                  <a:pt x="211" y="36"/>
                </a:cubicBezTo>
                <a:cubicBezTo>
                  <a:pt x="214" y="33"/>
                  <a:pt x="214" y="29"/>
                  <a:pt x="211" y="26"/>
                </a:cubicBezTo>
                <a:moveTo>
                  <a:pt x="172" y="165"/>
                </a:moveTo>
                <a:cubicBezTo>
                  <a:pt x="176" y="165"/>
                  <a:pt x="180" y="168"/>
                  <a:pt x="180" y="173"/>
                </a:cubicBezTo>
                <a:cubicBezTo>
                  <a:pt x="180" y="177"/>
                  <a:pt x="176" y="180"/>
                  <a:pt x="172" y="180"/>
                </a:cubicBezTo>
                <a:cubicBezTo>
                  <a:pt x="168" y="180"/>
                  <a:pt x="164" y="177"/>
                  <a:pt x="164" y="173"/>
                </a:cubicBezTo>
                <a:cubicBezTo>
                  <a:pt x="164" y="168"/>
                  <a:pt x="168" y="165"/>
                  <a:pt x="172" y="165"/>
                </a:cubicBezTo>
                <a:moveTo>
                  <a:pt x="145" y="66"/>
                </a:moveTo>
                <a:cubicBezTo>
                  <a:pt x="142" y="62"/>
                  <a:pt x="142" y="62"/>
                  <a:pt x="142" y="62"/>
                </a:cubicBezTo>
                <a:cubicBezTo>
                  <a:pt x="178" y="26"/>
                  <a:pt x="178" y="26"/>
                  <a:pt x="178" y="26"/>
                </a:cubicBezTo>
                <a:cubicBezTo>
                  <a:pt x="181" y="29"/>
                  <a:pt x="181" y="29"/>
                  <a:pt x="181" y="29"/>
                </a:cubicBezTo>
                <a:lnTo>
                  <a:pt x="145" y="66"/>
                </a:lnTo>
                <a:close/>
                <a:moveTo>
                  <a:pt x="156" y="77"/>
                </a:moveTo>
                <a:cubicBezTo>
                  <a:pt x="153" y="74"/>
                  <a:pt x="153" y="74"/>
                  <a:pt x="153" y="74"/>
                </a:cubicBezTo>
                <a:cubicBezTo>
                  <a:pt x="189" y="38"/>
                  <a:pt x="189" y="38"/>
                  <a:pt x="189" y="38"/>
                </a:cubicBezTo>
                <a:cubicBezTo>
                  <a:pt x="193" y="41"/>
                  <a:pt x="193" y="41"/>
                  <a:pt x="193" y="41"/>
                </a:cubicBezTo>
                <a:lnTo>
                  <a:pt x="156" y="77"/>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sz="1350">
              <a:solidFill>
                <a:schemeClr val="accent6">
                  <a:lumMod val="75000"/>
                </a:schemeClr>
              </a:solidFill>
            </a:endParaRPr>
          </a:p>
        </p:txBody>
      </p:sp>
      <p:sp>
        <p:nvSpPr>
          <p:cNvPr id="31" name="Rectangle 30"/>
          <p:cNvSpPr/>
          <p:nvPr/>
        </p:nvSpPr>
        <p:spPr>
          <a:xfrm>
            <a:off x="5549733" y="3495523"/>
            <a:ext cx="2385119" cy="871392"/>
          </a:xfrm>
          <a:prstGeom prst="rect">
            <a:avLst/>
          </a:prstGeom>
        </p:spPr>
        <p:txBody>
          <a:bodyPr wrap="square">
            <a:spAutoFit/>
          </a:bodyPr>
          <a:lstStyle/>
          <a:p>
            <a:pPr>
              <a:lnSpc>
                <a:spcPct val="150000"/>
              </a:lnSpc>
            </a:pPr>
            <a:r>
              <a:rPr lang="en-US" sz="1125" b="1" dirty="0">
                <a:solidFill>
                  <a:schemeClr val="tx1">
                    <a:lumMod val="65000"/>
                    <a:lumOff val="35000"/>
                  </a:schemeClr>
                </a:solidFill>
                <a:latin typeface="+mj-lt"/>
                <a:ea typeface="Open Sans Extrabold" pitchFamily="34" charset="0"/>
                <a:cs typeface="Open Sans Extrabold" pitchFamily="34" charset="0"/>
              </a:rPr>
              <a:t>Testing &amp; Scaling</a:t>
            </a:r>
          </a:p>
          <a:p>
            <a:r>
              <a:rPr lang="en-US" sz="1125" dirty="0">
                <a:solidFill>
                  <a:schemeClr val="tx1">
                    <a:lumMod val="65000"/>
                    <a:lumOff val="35000"/>
                  </a:schemeClr>
                </a:solidFill>
                <a:latin typeface="+mj-lt"/>
                <a:ea typeface="Open Sans" pitchFamily="34" charset="0"/>
                <a:cs typeface="Open Sans" pitchFamily="34" charset="0"/>
              </a:rPr>
              <a:t>Designing and scaling models that differentiates them and raises the bar for the nation</a:t>
            </a:r>
          </a:p>
        </p:txBody>
      </p:sp>
      <p:pic>
        <p:nvPicPr>
          <p:cNvPr id="3" name="Picture 2"/>
          <p:cNvPicPr>
            <a:picLocks noChangeAspect="1"/>
          </p:cNvPicPr>
          <p:nvPr/>
        </p:nvPicPr>
        <p:blipFill>
          <a:blip r:embed="rId3"/>
          <a:stretch>
            <a:fillRect/>
          </a:stretch>
        </p:blipFill>
        <p:spPr>
          <a:xfrm>
            <a:off x="5725626" y="2743942"/>
            <a:ext cx="664369" cy="628650"/>
          </a:xfrm>
          <a:prstGeom prst="rect">
            <a:avLst/>
          </a:prstGeom>
        </p:spPr>
      </p:pic>
      <p:sp>
        <p:nvSpPr>
          <p:cNvPr id="32" name="Oval 31"/>
          <p:cNvSpPr/>
          <p:nvPr/>
        </p:nvSpPr>
        <p:spPr>
          <a:xfrm>
            <a:off x="5653317" y="2686535"/>
            <a:ext cx="808988" cy="808988"/>
          </a:xfrm>
          <a:prstGeom prst="ellipse">
            <a:avLst/>
          </a:prstGeom>
          <a:noFill/>
          <a:ln w="19050">
            <a:solidFill>
              <a:schemeClr val="tx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accent6">
                  <a:lumMod val="75000"/>
                </a:schemeClr>
              </a:solidFill>
            </a:endParaRPr>
          </a:p>
        </p:txBody>
      </p:sp>
    </p:spTree>
    <p:extLst>
      <p:ext uri="{BB962C8B-B14F-4D97-AF65-F5344CB8AC3E}">
        <p14:creationId xmlns:p14="http://schemas.microsoft.com/office/powerpoint/2010/main" val="37951926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7" grpId="0"/>
      <p:bldP spid="10" grpId="0" animBg="1"/>
      <p:bldP spid="28" grpId="0" animBg="1"/>
      <p:bldP spid="30" grpId="0" animBg="1"/>
      <p:bldP spid="31" grpId="0"/>
      <p:bldP spid="32"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6940" y="37431"/>
            <a:ext cx="6288774" cy="550385"/>
          </a:xfrm>
        </p:spPr>
        <p:txBody>
          <a:bodyPr>
            <a:normAutofit/>
          </a:bodyPr>
          <a:lstStyle/>
          <a:p>
            <a:r>
              <a:rPr lang="en-US" sz="1800" b="1" dirty="0"/>
              <a:t>Success in Journey to Value-Based Care</a:t>
            </a:r>
          </a:p>
        </p:txBody>
      </p:sp>
      <p:sp>
        <p:nvSpPr>
          <p:cNvPr id="41" name="Right Arrow 40"/>
          <p:cNvSpPr/>
          <p:nvPr/>
        </p:nvSpPr>
        <p:spPr bwMode="auto">
          <a:xfrm>
            <a:off x="1269547" y="1827177"/>
            <a:ext cx="6731453" cy="615026"/>
          </a:xfrm>
          <a:prstGeom prst="rightArrow">
            <a:avLst>
              <a:gd name="adj1" fmla="val 50000"/>
              <a:gd name="adj2" fmla="val 35525"/>
            </a:avLst>
          </a:prstGeom>
          <a:solidFill>
            <a:srgbClr val="612141"/>
          </a:solidFill>
          <a:ln w="9525" cap="flat" cmpd="sng" algn="ctr">
            <a:noFill/>
            <a:prstDash val="solid"/>
            <a:round/>
            <a:headEnd type="none" w="med" len="med"/>
            <a:tailEnd type="none" w="med" len="med"/>
          </a:ln>
          <a:effectLst/>
        </p:spPr>
        <p:txBody>
          <a:bodyPr vert="horz" wrap="square" lIns="68580" tIns="34290" rIns="68580" bIns="34290" numCol="1" rtlCol="0" anchor="b" anchorCtr="0" compatLnSpc="1">
            <a:prstTxWarp prst="textNoShape">
              <a:avLst/>
            </a:prstTxWarp>
          </a:bodyPr>
          <a:lstStyle/>
          <a:p>
            <a:pPr defTabSz="914378">
              <a:defRPr/>
            </a:pPr>
            <a:r>
              <a:rPr lang="en-US" sz="1200" b="1" kern="0" cap="all" dirty="0">
                <a:solidFill>
                  <a:srgbClr val="FFFFFF"/>
                </a:solidFill>
                <a:latin typeface="Calibri" pitchFamily="34" charset="0"/>
                <a:cs typeface="Calibri" pitchFamily="34" charset="0"/>
              </a:rPr>
              <a:t>FEE-FOR-SERVICE MOVING  to integrated care, new payment models &amp; risk</a:t>
            </a:r>
          </a:p>
        </p:txBody>
      </p:sp>
      <p:grpSp>
        <p:nvGrpSpPr>
          <p:cNvPr id="42" name="Group 41"/>
          <p:cNvGrpSpPr/>
          <p:nvPr/>
        </p:nvGrpSpPr>
        <p:grpSpPr>
          <a:xfrm>
            <a:off x="1458472" y="921544"/>
            <a:ext cx="2708963" cy="1124092"/>
            <a:chOff x="420629" y="1524000"/>
            <a:chExt cx="3611950" cy="1498789"/>
          </a:xfrm>
        </p:grpSpPr>
        <p:cxnSp>
          <p:nvCxnSpPr>
            <p:cNvPr id="43" name="Straight Connector 42"/>
            <p:cNvCxnSpPr/>
            <p:nvPr/>
          </p:nvCxnSpPr>
          <p:spPr bwMode="auto">
            <a:xfrm>
              <a:off x="2898908" y="2372127"/>
              <a:ext cx="1" cy="548726"/>
            </a:xfrm>
            <a:prstGeom prst="line">
              <a:avLst/>
            </a:prstGeom>
            <a:solidFill>
              <a:srgbClr val="58A618"/>
            </a:solidFill>
            <a:ln w="28575" cap="flat" cmpd="sng" algn="ctr">
              <a:solidFill>
                <a:srgbClr val="2A6EBB"/>
              </a:solidFill>
              <a:prstDash val="sysDash"/>
              <a:round/>
              <a:headEnd type="none" w="med" len="med"/>
              <a:tailEnd type="none" w="med" len="med"/>
            </a:ln>
            <a:effectLst/>
          </p:spPr>
        </p:cxnSp>
        <p:cxnSp>
          <p:nvCxnSpPr>
            <p:cNvPr id="44" name="Straight Connector 43"/>
            <p:cNvCxnSpPr>
              <a:stCxn id="46" idx="2"/>
            </p:cNvCxnSpPr>
            <p:nvPr/>
          </p:nvCxnSpPr>
          <p:spPr bwMode="auto">
            <a:xfrm>
              <a:off x="1569850" y="2102261"/>
              <a:ext cx="1" cy="716677"/>
            </a:xfrm>
            <a:prstGeom prst="line">
              <a:avLst/>
            </a:prstGeom>
            <a:solidFill>
              <a:srgbClr val="58A618"/>
            </a:solidFill>
            <a:ln w="28575" cap="flat" cmpd="sng" algn="ctr">
              <a:solidFill>
                <a:srgbClr val="2A6EBB"/>
              </a:solidFill>
              <a:prstDash val="sysDash"/>
              <a:round/>
              <a:headEnd type="none" w="med" len="med"/>
              <a:tailEnd type="none" w="med" len="med"/>
            </a:ln>
            <a:effectLst/>
          </p:spPr>
        </p:cxnSp>
        <p:sp>
          <p:nvSpPr>
            <p:cNvPr id="45" name="Flowchart: Connector 44"/>
            <p:cNvSpPr/>
            <p:nvPr/>
          </p:nvSpPr>
          <p:spPr bwMode="auto">
            <a:xfrm>
              <a:off x="1493274" y="2870399"/>
              <a:ext cx="153152" cy="152390"/>
            </a:xfrm>
            <a:prstGeom prst="flowChartConnector">
              <a:avLst/>
            </a:prstGeom>
            <a:solidFill>
              <a:srgbClr val="2A6EBB"/>
            </a:solidFill>
            <a:ln w="2857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eaLnBrk="0" fontAlgn="base" hangingPunct="0">
                <a:spcBef>
                  <a:spcPct val="0"/>
                </a:spcBef>
                <a:spcAft>
                  <a:spcPct val="0"/>
                </a:spcAft>
                <a:defRPr/>
              </a:pPr>
              <a:endParaRPr lang="en-US" kern="0" dirty="0">
                <a:solidFill>
                  <a:srgbClr val="404545"/>
                </a:solidFill>
                <a:latin typeface="Calibri" pitchFamily="34" charset="0"/>
                <a:ea typeface="ＭＳ Ｐゴシック" pitchFamily="16" charset="-128"/>
                <a:cs typeface="Calibri" pitchFamily="34" charset="0"/>
              </a:endParaRPr>
            </a:p>
          </p:txBody>
        </p:sp>
        <p:sp>
          <p:nvSpPr>
            <p:cNvPr id="46" name="Rectangle 45"/>
            <p:cNvSpPr/>
            <p:nvPr/>
          </p:nvSpPr>
          <p:spPr>
            <a:xfrm>
              <a:off x="420629" y="1524000"/>
              <a:ext cx="2298442" cy="578261"/>
            </a:xfrm>
            <a:prstGeom prst="rect">
              <a:avLst/>
            </a:prstGeom>
            <a:solidFill>
              <a:srgbClr val="612141"/>
            </a:solidFill>
            <a:ln w="25400" cap="flat" cmpd="sng" algn="ctr">
              <a:noFill/>
              <a:prstDash val="solid"/>
            </a:ln>
            <a:effectLst/>
          </p:spPr>
          <p:txBody>
            <a:bodyPr rtlCol="0" anchor="ctr"/>
            <a:lstStyle/>
            <a:p>
              <a:pPr algn="ctr" defTabSz="914378">
                <a:defRPr/>
              </a:pPr>
              <a:r>
                <a:rPr lang="en-US" sz="1050" b="1" kern="0" dirty="0">
                  <a:solidFill>
                    <a:srgbClr val="FFFFFF"/>
                  </a:solidFill>
                  <a:latin typeface="Calibri" pitchFamily="34" charset="0"/>
                  <a:cs typeface="Calibri" pitchFamily="34" charset="0"/>
                </a:rPr>
                <a:t>Value-based purchasing:</a:t>
              </a:r>
            </a:p>
            <a:p>
              <a:pPr algn="ctr" defTabSz="914378">
                <a:defRPr/>
              </a:pPr>
              <a:r>
                <a:rPr lang="en-US" sz="900" kern="0" dirty="0">
                  <a:solidFill>
                    <a:srgbClr val="FFFFFF"/>
                  </a:solidFill>
                  <a:latin typeface="Calibri" pitchFamily="34" charset="0"/>
                  <a:cs typeface="Calibri" pitchFamily="34" charset="0"/>
                </a:rPr>
                <a:t>HACs, quality, efficiency, cuts</a:t>
              </a:r>
            </a:p>
          </p:txBody>
        </p:sp>
        <p:sp>
          <p:nvSpPr>
            <p:cNvPr id="47" name="Rectangle 46"/>
            <p:cNvSpPr/>
            <p:nvPr/>
          </p:nvSpPr>
          <p:spPr>
            <a:xfrm>
              <a:off x="1765240" y="2244152"/>
              <a:ext cx="2267339" cy="487357"/>
            </a:xfrm>
            <a:prstGeom prst="rect">
              <a:avLst/>
            </a:prstGeom>
            <a:solidFill>
              <a:srgbClr val="612141"/>
            </a:solidFill>
            <a:ln w="25400" cap="flat" cmpd="sng" algn="ctr">
              <a:noFill/>
              <a:prstDash val="solid"/>
            </a:ln>
            <a:effectLst/>
          </p:spPr>
          <p:txBody>
            <a:bodyPr rtlCol="0" anchor="ctr"/>
            <a:lstStyle/>
            <a:p>
              <a:pPr algn="ctr" defTabSz="914378">
                <a:defRPr/>
              </a:pPr>
              <a:r>
                <a:rPr lang="en-US" sz="1050" b="1" kern="0" dirty="0">
                  <a:solidFill>
                    <a:srgbClr val="FFFFFF"/>
                  </a:solidFill>
                  <a:latin typeface="Calibri" pitchFamily="34" charset="0"/>
                  <a:cs typeface="Calibri" pitchFamily="34" charset="0"/>
                </a:rPr>
                <a:t>HAC &amp; readmissions penalties</a:t>
              </a:r>
            </a:p>
          </p:txBody>
        </p:sp>
        <p:sp>
          <p:nvSpPr>
            <p:cNvPr id="48" name="Flowchart: Connector 47"/>
            <p:cNvSpPr/>
            <p:nvPr/>
          </p:nvSpPr>
          <p:spPr bwMode="auto">
            <a:xfrm>
              <a:off x="2822333" y="2870399"/>
              <a:ext cx="153152" cy="152390"/>
            </a:xfrm>
            <a:prstGeom prst="flowChartConnector">
              <a:avLst/>
            </a:prstGeom>
            <a:solidFill>
              <a:srgbClr val="2A6EBB"/>
            </a:solidFill>
            <a:ln w="2857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eaLnBrk="0" fontAlgn="base" hangingPunct="0">
                <a:spcBef>
                  <a:spcPct val="0"/>
                </a:spcBef>
                <a:spcAft>
                  <a:spcPct val="0"/>
                </a:spcAft>
                <a:defRPr/>
              </a:pPr>
              <a:endParaRPr lang="en-US" kern="0" dirty="0">
                <a:solidFill>
                  <a:srgbClr val="404545"/>
                </a:solidFill>
                <a:latin typeface="Calibri" pitchFamily="34" charset="0"/>
                <a:ea typeface="ＭＳ Ｐゴシック" pitchFamily="16" charset="-128"/>
                <a:cs typeface="Calibri" pitchFamily="34" charset="0"/>
              </a:endParaRPr>
            </a:p>
          </p:txBody>
        </p:sp>
      </p:grpSp>
      <p:grpSp>
        <p:nvGrpSpPr>
          <p:cNvPr id="49" name="Group 48"/>
          <p:cNvGrpSpPr/>
          <p:nvPr/>
        </p:nvGrpSpPr>
        <p:grpSpPr>
          <a:xfrm>
            <a:off x="5207648" y="921544"/>
            <a:ext cx="2617188" cy="1124092"/>
            <a:chOff x="5419531" y="1524000"/>
            <a:chExt cx="3489584" cy="1498789"/>
          </a:xfrm>
        </p:grpSpPr>
        <p:grpSp>
          <p:nvGrpSpPr>
            <p:cNvPr id="50" name="Group 49"/>
            <p:cNvGrpSpPr/>
            <p:nvPr/>
          </p:nvGrpSpPr>
          <p:grpSpPr>
            <a:xfrm>
              <a:off x="6949739" y="1524000"/>
              <a:ext cx="1959376" cy="1498789"/>
              <a:chOff x="6949739" y="1524000"/>
              <a:chExt cx="1959376" cy="1498789"/>
            </a:xfrm>
          </p:grpSpPr>
          <p:cxnSp>
            <p:nvCxnSpPr>
              <p:cNvPr id="54" name="Straight Connector 53"/>
              <p:cNvCxnSpPr/>
              <p:nvPr/>
            </p:nvCxnSpPr>
            <p:spPr bwMode="auto">
              <a:xfrm>
                <a:off x="7843699" y="1926336"/>
                <a:ext cx="16553" cy="1020258"/>
              </a:xfrm>
              <a:prstGeom prst="line">
                <a:avLst/>
              </a:prstGeom>
              <a:solidFill>
                <a:srgbClr val="58A618"/>
              </a:solidFill>
              <a:ln w="28575" cap="flat" cmpd="sng" algn="ctr">
                <a:solidFill>
                  <a:srgbClr val="2A6EBB"/>
                </a:solidFill>
                <a:prstDash val="sysDash"/>
                <a:round/>
                <a:headEnd type="none" w="med" len="med"/>
                <a:tailEnd type="none" w="med" len="med"/>
              </a:ln>
              <a:effectLst/>
            </p:spPr>
          </p:cxnSp>
          <p:sp>
            <p:nvSpPr>
              <p:cNvPr id="55" name="Rectangle 54"/>
              <p:cNvSpPr/>
              <p:nvPr/>
            </p:nvSpPr>
            <p:spPr>
              <a:xfrm>
                <a:off x="6949739" y="1524000"/>
                <a:ext cx="1959376" cy="402336"/>
              </a:xfrm>
              <a:prstGeom prst="rect">
                <a:avLst/>
              </a:prstGeom>
              <a:solidFill>
                <a:srgbClr val="612141"/>
              </a:solidFill>
              <a:ln w="25400" cap="flat" cmpd="sng" algn="ctr">
                <a:noFill/>
                <a:prstDash val="solid"/>
              </a:ln>
              <a:effectLst/>
            </p:spPr>
            <p:txBody>
              <a:bodyPr rtlCol="0" anchor="ctr"/>
              <a:lstStyle/>
              <a:p>
                <a:pPr algn="ctr" defTabSz="914378">
                  <a:defRPr/>
                </a:pPr>
                <a:r>
                  <a:rPr lang="en-US" sz="1050" b="1" kern="0" dirty="0">
                    <a:solidFill>
                      <a:srgbClr val="FFFFFF"/>
                    </a:solidFill>
                    <a:latin typeface="Calibri" pitchFamily="34" charset="0"/>
                    <a:cs typeface="Calibri" pitchFamily="34" charset="0"/>
                  </a:rPr>
                  <a:t>Global payment</a:t>
                </a:r>
              </a:p>
            </p:txBody>
          </p:sp>
          <p:sp>
            <p:nvSpPr>
              <p:cNvPr id="56" name="Flowchart: Connector 55"/>
              <p:cNvSpPr/>
              <p:nvPr/>
            </p:nvSpPr>
            <p:spPr bwMode="auto">
              <a:xfrm>
                <a:off x="7792828" y="2870399"/>
                <a:ext cx="153152" cy="152390"/>
              </a:xfrm>
              <a:prstGeom prst="flowChartConnector">
                <a:avLst/>
              </a:prstGeom>
              <a:solidFill>
                <a:srgbClr val="2A6EBB"/>
              </a:solidFill>
              <a:ln w="2857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eaLnBrk="0" fontAlgn="base" hangingPunct="0">
                  <a:spcBef>
                    <a:spcPct val="0"/>
                  </a:spcBef>
                  <a:spcAft>
                    <a:spcPct val="0"/>
                  </a:spcAft>
                  <a:defRPr/>
                </a:pPr>
                <a:endParaRPr lang="en-US" kern="0" dirty="0">
                  <a:solidFill>
                    <a:srgbClr val="404545"/>
                  </a:solidFill>
                  <a:latin typeface="Calibri" pitchFamily="34" charset="0"/>
                  <a:ea typeface="ＭＳ Ｐゴシック" pitchFamily="16" charset="-128"/>
                  <a:cs typeface="Calibri" pitchFamily="34" charset="0"/>
                </a:endParaRPr>
              </a:p>
            </p:txBody>
          </p:sp>
        </p:grpSp>
        <p:cxnSp>
          <p:nvCxnSpPr>
            <p:cNvPr id="51" name="Straight Connector 50"/>
            <p:cNvCxnSpPr/>
            <p:nvPr/>
          </p:nvCxnSpPr>
          <p:spPr bwMode="auto">
            <a:xfrm>
              <a:off x="6339196" y="2386587"/>
              <a:ext cx="1" cy="548726"/>
            </a:xfrm>
            <a:prstGeom prst="line">
              <a:avLst/>
            </a:prstGeom>
            <a:solidFill>
              <a:srgbClr val="58A618"/>
            </a:solidFill>
            <a:ln w="28575" cap="flat" cmpd="sng" algn="ctr">
              <a:solidFill>
                <a:srgbClr val="2A6EBB"/>
              </a:solidFill>
              <a:prstDash val="sysDash"/>
              <a:round/>
              <a:headEnd type="none" w="med" len="med"/>
              <a:tailEnd type="none" w="med" len="med"/>
            </a:ln>
            <a:effectLst/>
          </p:spPr>
        </p:cxnSp>
        <p:sp>
          <p:nvSpPr>
            <p:cNvPr id="52" name="Rectangle 51"/>
            <p:cNvSpPr/>
            <p:nvPr/>
          </p:nvSpPr>
          <p:spPr>
            <a:xfrm>
              <a:off x="5419531" y="2244154"/>
              <a:ext cx="1839331" cy="402336"/>
            </a:xfrm>
            <a:prstGeom prst="rect">
              <a:avLst/>
            </a:prstGeom>
            <a:solidFill>
              <a:srgbClr val="612141"/>
            </a:solidFill>
            <a:ln w="25400" cap="flat" cmpd="sng" algn="ctr">
              <a:noFill/>
              <a:prstDash val="solid"/>
            </a:ln>
            <a:effectLst/>
          </p:spPr>
          <p:txBody>
            <a:bodyPr rtlCol="0" anchor="ctr"/>
            <a:lstStyle/>
            <a:p>
              <a:pPr algn="ctr" defTabSz="914378">
                <a:defRPr/>
              </a:pPr>
              <a:r>
                <a:rPr lang="en-US" sz="1050" b="1" kern="0" dirty="0">
                  <a:solidFill>
                    <a:srgbClr val="FFFFFF"/>
                  </a:solidFill>
                  <a:latin typeface="Calibri" pitchFamily="34" charset="0"/>
                  <a:cs typeface="Calibri" pitchFamily="34" charset="0"/>
                </a:rPr>
                <a:t>Shared savings</a:t>
              </a:r>
            </a:p>
          </p:txBody>
        </p:sp>
        <p:sp>
          <p:nvSpPr>
            <p:cNvPr id="53" name="Flowchart: Connector 52"/>
            <p:cNvSpPr/>
            <p:nvPr/>
          </p:nvSpPr>
          <p:spPr bwMode="auto">
            <a:xfrm>
              <a:off x="6262620" y="2870399"/>
              <a:ext cx="153152" cy="152390"/>
            </a:xfrm>
            <a:prstGeom prst="flowChartConnector">
              <a:avLst/>
            </a:prstGeom>
            <a:solidFill>
              <a:srgbClr val="2A6EBB"/>
            </a:solidFill>
            <a:ln w="2857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eaLnBrk="0" fontAlgn="base" hangingPunct="0">
                <a:spcBef>
                  <a:spcPct val="0"/>
                </a:spcBef>
                <a:spcAft>
                  <a:spcPct val="0"/>
                </a:spcAft>
                <a:defRPr/>
              </a:pPr>
              <a:endParaRPr lang="en-US" kern="0" dirty="0">
                <a:solidFill>
                  <a:srgbClr val="404545"/>
                </a:solidFill>
                <a:latin typeface="Calibri" pitchFamily="34" charset="0"/>
                <a:ea typeface="ＭＳ Ｐゴシック" pitchFamily="16" charset="-128"/>
                <a:cs typeface="Calibri" pitchFamily="34" charset="0"/>
              </a:endParaRPr>
            </a:p>
          </p:txBody>
        </p:sp>
      </p:grpSp>
      <p:grpSp>
        <p:nvGrpSpPr>
          <p:cNvPr id="57" name="Group 56"/>
          <p:cNvGrpSpPr/>
          <p:nvPr/>
        </p:nvGrpSpPr>
        <p:grpSpPr>
          <a:xfrm>
            <a:off x="4024621" y="921544"/>
            <a:ext cx="1379498" cy="1124092"/>
            <a:chOff x="3842160" y="1524000"/>
            <a:chExt cx="1839331" cy="1498789"/>
          </a:xfrm>
        </p:grpSpPr>
        <p:sp>
          <p:nvSpPr>
            <p:cNvPr id="58" name="Flowchart: Connector 57"/>
            <p:cNvSpPr/>
            <p:nvPr/>
          </p:nvSpPr>
          <p:spPr bwMode="auto">
            <a:xfrm>
              <a:off x="4685249" y="2870399"/>
              <a:ext cx="153152" cy="152390"/>
            </a:xfrm>
            <a:prstGeom prst="flowChartConnector">
              <a:avLst/>
            </a:prstGeom>
            <a:solidFill>
              <a:srgbClr val="2A6EBB"/>
            </a:solidFill>
            <a:ln w="28575" cap="flat" cmpd="sng" algn="ctr">
              <a:solidFill>
                <a:srgbClr val="FFFFFF"/>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eaLnBrk="0" fontAlgn="base" hangingPunct="0">
                <a:spcBef>
                  <a:spcPct val="0"/>
                </a:spcBef>
                <a:spcAft>
                  <a:spcPct val="0"/>
                </a:spcAft>
                <a:defRPr/>
              </a:pPr>
              <a:endParaRPr lang="en-US" kern="0" dirty="0">
                <a:solidFill>
                  <a:srgbClr val="404545"/>
                </a:solidFill>
                <a:latin typeface="Calibri" pitchFamily="34" charset="0"/>
                <a:ea typeface="ＭＳ Ｐゴシック" pitchFamily="16" charset="-128"/>
                <a:cs typeface="Calibri" pitchFamily="34" charset="0"/>
              </a:endParaRPr>
            </a:p>
          </p:txBody>
        </p:sp>
        <p:cxnSp>
          <p:nvCxnSpPr>
            <p:cNvPr id="59" name="Straight Connector 58"/>
            <p:cNvCxnSpPr>
              <a:stCxn id="60" idx="2"/>
            </p:cNvCxnSpPr>
            <p:nvPr/>
          </p:nvCxnSpPr>
          <p:spPr bwMode="auto">
            <a:xfrm flipH="1">
              <a:off x="4759192" y="1926336"/>
              <a:ext cx="2634" cy="1008977"/>
            </a:xfrm>
            <a:prstGeom prst="line">
              <a:avLst/>
            </a:prstGeom>
            <a:solidFill>
              <a:srgbClr val="58A618"/>
            </a:solidFill>
            <a:ln w="28575" cap="flat" cmpd="sng" algn="ctr">
              <a:solidFill>
                <a:srgbClr val="2A6EBB"/>
              </a:solidFill>
              <a:prstDash val="sysDash"/>
              <a:round/>
              <a:headEnd type="none" w="med" len="med"/>
              <a:tailEnd type="none" w="med" len="med"/>
            </a:ln>
            <a:effectLst/>
          </p:spPr>
        </p:cxnSp>
        <p:sp>
          <p:nvSpPr>
            <p:cNvPr id="60" name="Rectangle 59"/>
            <p:cNvSpPr/>
            <p:nvPr/>
          </p:nvSpPr>
          <p:spPr>
            <a:xfrm>
              <a:off x="3842160" y="1524000"/>
              <a:ext cx="1839331" cy="402336"/>
            </a:xfrm>
            <a:prstGeom prst="rect">
              <a:avLst/>
            </a:prstGeom>
            <a:solidFill>
              <a:srgbClr val="612141"/>
            </a:solidFill>
            <a:ln w="25400" cap="flat" cmpd="sng" algn="ctr">
              <a:noFill/>
              <a:prstDash val="solid"/>
            </a:ln>
            <a:effectLst/>
          </p:spPr>
          <p:txBody>
            <a:bodyPr rtlCol="0" anchor="ctr"/>
            <a:lstStyle/>
            <a:p>
              <a:pPr algn="ctr" defTabSz="914378">
                <a:defRPr/>
              </a:pPr>
              <a:r>
                <a:rPr lang="en-US" sz="1050" b="1" kern="0" dirty="0">
                  <a:solidFill>
                    <a:srgbClr val="FFFFFF"/>
                  </a:solidFill>
                  <a:latin typeface="Calibri" pitchFamily="34" charset="0"/>
                  <a:cs typeface="Calibri" pitchFamily="34" charset="0"/>
                </a:rPr>
                <a:t>Bundled payment</a:t>
              </a:r>
            </a:p>
          </p:txBody>
        </p:sp>
      </p:grpSp>
      <p:grpSp>
        <p:nvGrpSpPr>
          <p:cNvPr id="61" name="Group 60"/>
          <p:cNvGrpSpPr/>
          <p:nvPr/>
        </p:nvGrpSpPr>
        <p:grpSpPr>
          <a:xfrm>
            <a:off x="5807734" y="2373012"/>
            <a:ext cx="2001340" cy="2856063"/>
            <a:chOff x="6219645" y="3411665"/>
            <a:chExt cx="2668453" cy="3808083"/>
          </a:xfrm>
        </p:grpSpPr>
        <p:pic>
          <p:nvPicPr>
            <p:cNvPr id="62" name="Picture 6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04901" y="3411665"/>
              <a:ext cx="1842375" cy="1170828"/>
            </a:xfrm>
            <a:prstGeom prst="rect">
              <a:avLst/>
            </a:prstGeom>
          </p:spPr>
        </p:pic>
        <p:sp>
          <p:nvSpPr>
            <p:cNvPr id="63" name="TextBox 62"/>
            <p:cNvSpPr txBox="1"/>
            <p:nvPr/>
          </p:nvSpPr>
          <p:spPr>
            <a:xfrm>
              <a:off x="6219645" y="4587404"/>
              <a:ext cx="2668453" cy="2632344"/>
            </a:xfrm>
            <a:prstGeom prst="rect">
              <a:avLst/>
            </a:prstGeom>
            <a:noFill/>
          </p:spPr>
          <p:txBody>
            <a:bodyPr wrap="square" rtlCol="0">
              <a:spAutoFit/>
            </a:bodyPr>
            <a:lstStyle/>
            <a:p>
              <a:pPr defTabSz="914378">
                <a:spcAft>
                  <a:spcPts val="2"/>
                </a:spcAft>
              </a:pPr>
              <a:r>
                <a:rPr lang="en-US" sz="1013" b="1" dirty="0">
                  <a:solidFill>
                    <a:srgbClr val="404545"/>
                  </a:solidFill>
                  <a:latin typeface="Calibri Light" panose="020F0302020204030204" pitchFamily="34" charset="0"/>
                  <a:cs typeface="Calibri" pitchFamily="34" charset="0"/>
                </a:rPr>
                <a:t>Population management</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Performed 2X better than all other ACOs</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6% of ACOs each yr. since 2012, yet generated 20% of savings to Medicare</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Performed 57% better in achieving shared savings than all other ACOs</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Superior quality performance</a:t>
              </a:r>
            </a:p>
            <a:p>
              <a:pPr marL="128588" indent="-128588" defTabSz="914378">
                <a:spcAft>
                  <a:spcPts val="2"/>
                </a:spcAft>
                <a:buFont typeface="Arial" pitchFamily="34" charset="0"/>
                <a:buChar char="•"/>
              </a:pPr>
              <a:endParaRPr lang="en-US" sz="1050" dirty="0">
                <a:solidFill>
                  <a:srgbClr val="404545"/>
                </a:solidFill>
                <a:latin typeface="Calibri" pitchFamily="34" charset="0"/>
                <a:cs typeface="Calibri" pitchFamily="34" charset="0"/>
              </a:endParaRPr>
            </a:p>
            <a:p>
              <a:pPr marL="128588" indent="-128588" defTabSz="914378">
                <a:spcAft>
                  <a:spcPts val="2"/>
                </a:spcAft>
                <a:buFont typeface="Arial" pitchFamily="34" charset="0"/>
                <a:buChar char="•"/>
              </a:pPr>
              <a:endParaRPr lang="en-US" sz="1050" dirty="0">
                <a:solidFill>
                  <a:srgbClr val="404545"/>
                </a:solidFill>
                <a:latin typeface="Calibri" pitchFamily="34" charset="0"/>
                <a:cs typeface="Calibri" pitchFamily="34" charset="0"/>
              </a:endParaRPr>
            </a:p>
          </p:txBody>
        </p:sp>
      </p:grpSp>
      <p:grpSp>
        <p:nvGrpSpPr>
          <p:cNvPr id="64" name="Group 63"/>
          <p:cNvGrpSpPr/>
          <p:nvPr/>
        </p:nvGrpSpPr>
        <p:grpSpPr>
          <a:xfrm>
            <a:off x="3769023" y="2391037"/>
            <a:ext cx="2077762" cy="2213900"/>
            <a:chOff x="3499267" y="3437554"/>
            <a:chExt cx="2770349" cy="2951866"/>
          </a:xfrm>
        </p:grpSpPr>
        <p:sp>
          <p:nvSpPr>
            <p:cNvPr id="65" name="Plus 64"/>
            <p:cNvSpPr/>
            <p:nvPr/>
          </p:nvSpPr>
          <p:spPr bwMode="auto">
            <a:xfrm>
              <a:off x="5546284" y="3778298"/>
              <a:ext cx="723332" cy="709683"/>
            </a:xfrm>
            <a:prstGeom prst="mathPlus">
              <a:avLst/>
            </a:prstGeom>
            <a:solidFill>
              <a:srgbClr val="000000">
                <a:lumMod val="60000"/>
                <a:lumOff val="40000"/>
              </a:srgbClr>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a:defRPr/>
              </a:pPr>
              <a:endParaRPr lang="en-US" sz="1200" kern="0" dirty="0">
                <a:solidFill>
                  <a:srgbClr val="404545"/>
                </a:solidFill>
                <a:latin typeface="Calibri" pitchFamily="34" charset="0"/>
                <a:ea typeface="ＭＳ Ｐゴシック" pitchFamily="16" charset="-128"/>
                <a:cs typeface="Calibri" pitchFamily="34" charset="0"/>
              </a:endParaRPr>
            </a:p>
          </p:txBody>
        </p:sp>
        <p:pic>
          <p:nvPicPr>
            <p:cNvPr id="66" name="Picture 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2767" y="3437554"/>
              <a:ext cx="1776764" cy="1115054"/>
            </a:xfrm>
            <a:prstGeom prst="rect">
              <a:avLst/>
            </a:prstGeom>
          </p:spPr>
        </p:pic>
        <p:sp>
          <p:nvSpPr>
            <p:cNvPr id="67" name="TextBox 66"/>
            <p:cNvSpPr txBox="1"/>
            <p:nvPr/>
          </p:nvSpPr>
          <p:spPr>
            <a:xfrm>
              <a:off x="3499267" y="4603632"/>
              <a:ext cx="2251736" cy="1785788"/>
            </a:xfrm>
            <a:prstGeom prst="rect">
              <a:avLst/>
            </a:prstGeom>
            <a:noFill/>
          </p:spPr>
          <p:txBody>
            <a:bodyPr wrap="square" rtlCol="0">
              <a:spAutoFit/>
            </a:bodyPr>
            <a:lstStyle/>
            <a:p>
              <a:pPr defTabSz="914378">
                <a:spcAft>
                  <a:spcPts val="2"/>
                </a:spcAft>
                <a:defRPr/>
              </a:pPr>
              <a:r>
                <a:rPr lang="en-US" sz="1013" b="1" kern="0" dirty="0">
                  <a:solidFill>
                    <a:srgbClr val="404545"/>
                  </a:solidFill>
                  <a:latin typeface="Calibri Light" panose="020F0302020204030204" pitchFamily="34" charset="0"/>
                  <a:cs typeface="Calibri" pitchFamily="34" charset="0"/>
                </a:rPr>
                <a:t>High-value episodes</a:t>
              </a:r>
            </a:p>
            <a:p>
              <a:pPr marL="128588" indent="-128588" defTabSz="914378">
                <a:spcAft>
                  <a:spcPts val="2"/>
                </a:spcAft>
                <a:buFont typeface="Arial" pitchFamily="34" charset="0"/>
                <a:buChar char="•"/>
                <a:defRPr/>
              </a:pPr>
              <a:r>
                <a:rPr lang="en-US" sz="1013" kern="0" dirty="0">
                  <a:solidFill>
                    <a:srgbClr val="404545"/>
                  </a:solidFill>
                  <a:latin typeface="Calibri Light" panose="020F0302020204030204" pitchFamily="34" charset="0"/>
                  <a:cs typeface="Calibri" pitchFamily="34" charset="0"/>
                </a:rPr>
                <a:t>Outperformed peers by 35%</a:t>
              </a:r>
            </a:p>
            <a:p>
              <a:pPr marL="128588" indent="-128588" defTabSz="914378">
                <a:spcAft>
                  <a:spcPts val="2"/>
                </a:spcAft>
                <a:buFont typeface="Arial" pitchFamily="34" charset="0"/>
                <a:buChar char="•"/>
                <a:defRPr/>
              </a:pPr>
              <a:r>
                <a:rPr lang="en-US" sz="1013" kern="0" dirty="0">
                  <a:solidFill>
                    <a:srgbClr val="404545"/>
                  </a:solidFill>
                  <a:latin typeface="Calibri Light" panose="020F0302020204030204" pitchFamily="34" charset="0"/>
                  <a:cs typeface="Calibri" pitchFamily="34" charset="0"/>
                </a:rPr>
                <a:t>75% achieved savings</a:t>
              </a:r>
            </a:p>
            <a:p>
              <a:pPr marL="128588" indent="-128588" defTabSz="914378">
                <a:spcAft>
                  <a:spcPts val="2"/>
                </a:spcAft>
                <a:buFont typeface="Arial" pitchFamily="34" charset="0"/>
                <a:buChar char="•"/>
                <a:defRPr/>
              </a:pPr>
              <a:r>
                <a:rPr lang="en-US" sz="1013" kern="0" dirty="0">
                  <a:solidFill>
                    <a:srgbClr val="404545"/>
                  </a:solidFill>
                  <a:latin typeface="Calibri Light" panose="020F0302020204030204" pitchFamily="34" charset="0"/>
                  <a:cs typeface="Calibri" pitchFamily="34" charset="0"/>
                </a:rPr>
                <a:t>&gt; half achieved at least 10% savings</a:t>
              </a:r>
            </a:p>
            <a:p>
              <a:pPr marL="128588" indent="-128588" defTabSz="914378">
                <a:spcAft>
                  <a:spcPts val="2"/>
                </a:spcAft>
                <a:buFont typeface="Arial" pitchFamily="34" charset="0"/>
                <a:buChar char="•"/>
                <a:defRPr/>
              </a:pPr>
              <a:r>
                <a:rPr lang="en-US" sz="1013" kern="0" dirty="0">
                  <a:solidFill>
                    <a:srgbClr val="404545"/>
                  </a:solidFill>
                  <a:latin typeface="Calibri Light" panose="020F0302020204030204" pitchFamily="34" charset="0"/>
                  <a:cs typeface="Calibri" pitchFamily="34" charset="0"/>
                </a:rPr>
                <a:t>80% achieved good or excellent quality scores</a:t>
              </a:r>
            </a:p>
          </p:txBody>
        </p:sp>
        <p:cxnSp>
          <p:nvCxnSpPr>
            <p:cNvPr id="68" name="Straight Connector 67"/>
            <p:cNvCxnSpPr/>
            <p:nvPr/>
          </p:nvCxnSpPr>
          <p:spPr bwMode="auto">
            <a:xfrm>
              <a:off x="5917721" y="4604064"/>
              <a:ext cx="0" cy="1644336"/>
            </a:xfrm>
            <a:prstGeom prst="line">
              <a:avLst/>
            </a:prstGeom>
            <a:solidFill>
              <a:srgbClr val="58A618"/>
            </a:solidFill>
            <a:ln w="9525" cap="flat" cmpd="sng" algn="ctr">
              <a:solidFill>
                <a:srgbClr val="BABABA"/>
              </a:solidFill>
              <a:prstDash val="solid"/>
              <a:round/>
              <a:headEnd type="none" w="med" len="med"/>
              <a:tailEnd type="none" w="med" len="med"/>
            </a:ln>
            <a:effectLst/>
          </p:spPr>
        </p:cxnSp>
      </p:grpSp>
      <p:grpSp>
        <p:nvGrpSpPr>
          <p:cNvPr id="69" name="Group 68"/>
          <p:cNvGrpSpPr/>
          <p:nvPr/>
        </p:nvGrpSpPr>
        <p:grpSpPr>
          <a:xfrm>
            <a:off x="1294165" y="2394289"/>
            <a:ext cx="2529641" cy="2123926"/>
            <a:chOff x="201554" y="3440035"/>
            <a:chExt cx="3372854" cy="2831901"/>
          </a:xfrm>
        </p:grpSpPr>
        <p:sp>
          <p:nvSpPr>
            <p:cNvPr id="70" name="Plus 69"/>
            <p:cNvSpPr/>
            <p:nvPr/>
          </p:nvSpPr>
          <p:spPr bwMode="auto">
            <a:xfrm>
              <a:off x="2851076" y="3725405"/>
              <a:ext cx="723332" cy="709683"/>
            </a:xfrm>
            <a:prstGeom prst="mathPlus">
              <a:avLst/>
            </a:prstGeom>
            <a:solidFill>
              <a:srgbClr val="000000">
                <a:lumMod val="60000"/>
                <a:lumOff val="40000"/>
              </a:srgbClr>
            </a:solidFill>
            <a:ln w="9525" cap="flat" cmpd="sng" algn="ctr">
              <a:no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914378">
                <a:defRPr/>
              </a:pPr>
              <a:endParaRPr lang="en-US" sz="1200" kern="0" dirty="0">
                <a:solidFill>
                  <a:srgbClr val="404545"/>
                </a:solidFill>
                <a:latin typeface="Calibri" pitchFamily="34" charset="0"/>
                <a:ea typeface="ＭＳ Ｐゴシック" pitchFamily="16" charset="-128"/>
                <a:cs typeface="Calibri" pitchFamily="34" charset="0"/>
              </a:endParaRPr>
            </a:p>
          </p:txBody>
        </p:sp>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95126" y="3440035"/>
              <a:ext cx="1084974" cy="1187565"/>
            </a:xfrm>
            <a:prstGeom prst="rect">
              <a:avLst/>
            </a:prstGeom>
          </p:spPr>
        </p:pic>
        <p:sp>
          <p:nvSpPr>
            <p:cNvPr id="72" name="TextBox 71"/>
            <p:cNvSpPr txBox="1"/>
            <p:nvPr/>
          </p:nvSpPr>
          <p:spPr>
            <a:xfrm>
              <a:off x="201554" y="4599595"/>
              <a:ext cx="2774559" cy="1377728"/>
            </a:xfrm>
            <a:prstGeom prst="rect">
              <a:avLst/>
            </a:prstGeom>
            <a:noFill/>
          </p:spPr>
          <p:txBody>
            <a:bodyPr wrap="square" rtlCol="0">
              <a:spAutoFit/>
            </a:bodyPr>
            <a:lstStyle/>
            <a:p>
              <a:pPr defTabSz="914378">
                <a:spcAft>
                  <a:spcPts val="2"/>
                </a:spcAft>
                <a:defRPr/>
              </a:pPr>
              <a:r>
                <a:rPr lang="en-US" sz="1013" b="1" kern="0" dirty="0">
                  <a:solidFill>
                    <a:srgbClr val="404545"/>
                  </a:solidFill>
                  <a:latin typeface="Calibri Light" panose="020F0302020204030204" pitchFamily="34" charset="0"/>
                  <a:cs typeface="Calibri" pitchFamily="34" charset="0"/>
                </a:rPr>
                <a:t>QUEST (350 hospitals, 8 years)</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198,000 deaths avoided</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$17 billion saved</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5.4% fewer readmissions (3 yrs.)</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Performing 45% better on VBP</a:t>
              </a:r>
            </a:p>
            <a:p>
              <a:pPr marL="128588" indent="-128588" defTabSz="914378">
                <a:spcAft>
                  <a:spcPts val="2"/>
                </a:spcAft>
                <a:buFont typeface="Arial" pitchFamily="34" charset="0"/>
                <a:buChar char="•"/>
              </a:pPr>
              <a:endParaRPr lang="en-US" sz="1050" dirty="0">
                <a:solidFill>
                  <a:srgbClr val="404545"/>
                </a:solidFill>
                <a:latin typeface="Calibri Light" panose="020F0302020204030204" pitchFamily="34" charset="0"/>
                <a:cs typeface="Calibri" pitchFamily="34" charset="0"/>
              </a:endParaRPr>
            </a:p>
          </p:txBody>
        </p:sp>
        <p:cxnSp>
          <p:nvCxnSpPr>
            <p:cNvPr id="73" name="Straight Connector 72"/>
            <p:cNvCxnSpPr/>
            <p:nvPr/>
          </p:nvCxnSpPr>
          <p:spPr bwMode="auto">
            <a:xfrm>
              <a:off x="3238738" y="4627600"/>
              <a:ext cx="0" cy="1644336"/>
            </a:xfrm>
            <a:prstGeom prst="line">
              <a:avLst/>
            </a:prstGeom>
            <a:solidFill>
              <a:srgbClr val="58A618"/>
            </a:solidFill>
            <a:ln w="9525" cap="flat" cmpd="sng" algn="ctr">
              <a:solidFill>
                <a:srgbClr val="BABABA"/>
              </a:solidFill>
              <a:prstDash val="solid"/>
              <a:round/>
              <a:headEnd type="none" w="med" len="med"/>
              <a:tailEnd type="none" w="med" len="med"/>
            </a:ln>
            <a:effectLst/>
          </p:spPr>
        </p:cxnSp>
        <p:pic>
          <p:nvPicPr>
            <p:cNvPr id="74" name="Picture 14" descr="image001"/>
            <p:cNvPicPr>
              <a:picLocks noChangeAspect="1" noChangeArrowheads="1"/>
            </p:cNvPicPr>
            <p:nvPr/>
          </p:nvPicPr>
          <p:blipFill>
            <a:blip r:embed="rId5" cstate="print">
              <a:duotone>
                <a:srgbClr val="58A618">
                  <a:shade val="45000"/>
                  <a:satMod val="135000"/>
                </a:srgbClr>
                <a:prstClr val="white"/>
              </a:duotone>
              <a:extLst>
                <a:ext uri="{BEBA8EAE-BF5A-486C-A8C5-ECC9F3942E4B}">
                  <a14:imgProps xmlns:a14="http://schemas.microsoft.com/office/drawing/2010/main">
                    <a14:imgLayer r:embed="rId6">
                      <a14:imgEffect>
                        <a14:saturation sat="50000"/>
                      </a14:imgEffect>
                    </a14:imgLayer>
                  </a14:imgProps>
                </a:ext>
                <a:ext uri="{28A0092B-C50C-407E-A947-70E740481C1C}">
                  <a14:useLocalDpi xmlns:a14="http://schemas.microsoft.com/office/drawing/2010/main" val="0"/>
                </a:ext>
              </a:extLst>
            </a:blip>
            <a:srcRect/>
            <a:stretch>
              <a:fillRect/>
            </a:stretch>
          </p:blipFill>
          <p:spPr bwMode="auto">
            <a:xfrm>
              <a:off x="409815" y="3501405"/>
              <a:ext cx="7239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75" name="Straight Connector 74"/>
          <p:cNvCxnSpPr/>
          <p:nvPr/>
        </p:nvCxnSpPr>
        <p:spPr>
          <a:xfrm>
            <a:off x="2000250" y="760810"/>
            <a:ext cx="5657850" cy="0"/>
          </a:xfrm>
          <a:prstGeom prst="line">
            <a:avLst/>
          </a:prstGeom>
          <a:noFill/>
          <a:ln w="25400" cap="flat" cmpd="sng" algn="ctr">
            <a:solidFill>
              <a:srgbClr val="FFFFFF">
                <a:lumMod val="75000"/>
              </a:srgbClr>
            </a:solidFill>
            <a:prstDash val="solid"/>
          </a:ln>
          <a:effectLst/>
          <a:scene3d>
            <a:camera prst="orthographicFront"/>
            <a:lightRig rig="threePt" dir="t"/>
          </a:scene3d>
          <a:sp3d>
            <a:bevelT/>
          </a:sp3d>
        </p:spPr>
      </p:cxnSp>
      <p:cxnSp>
        <p:nvCxnSpPr>
          <p:cNvPr id="38" name="Straight Connector 37"/>
          <p:cNvCxnSpPr/>
          <p:nvPr/>
        </p:nvCxnSpPr>
        <p:spPr bwMode="auto">
          <a:xfrm flipH="1">
            <a:off x="1458473" y="4136330"/>
            <a:ext cx="1506183" cy="8181"/>
          </a:xfrm>
          <a:prstGeom prst="line">
            <a:avLst/>
          </a:prstGeom>
          <a:solidFill>
            <a:srgbClr val="58A618"/>
          </a:solidFill>
          <a:ln w="9525" cap="flat" cmpd="sng" algn="ctr">
            <a:solidFill>
              <a:srgbClr val="BABABA"/>
            </a:solidFill>
            <a:prstDash val="solid"/>
            <a:round/>
            <a:headEnd type="none" w="med" len="med"/>
            <a:tailEnd type="none" w="med" len="med"/>
          </a:ln>
          <a:effectLst/>
        </p:spPr>
      </p:cxnSp>
      <p:sp>
        <p:nvSpPr>
          <p:cNvPr id="76" name="TextBox 75"/>
          <p:cNvSpPr txBox="1"/>
          <p:nvPr/>
        </p:nvSpPr>
        <p:spPr>
          <a:xfrm>
            <a:off x="1294166" y="4104754"/>
            <a:ext cx="2249988" cy="1027589"/>
          </a:xfrm>
          <a:prstGeom prst="rect">
            <a:avLst/>
          </a:prstGeom>
          <a:noFill/>
        </p:spPr>
        <p:txBody>
          <a:bodyPr wrap="square" rtlCol="0">
            <a:spAutoFit/>
          </a:bodyPr>
          <a:lstStyle/>
          <a:p>
            <a:pPr defTabSz="914378">
              <a:spcAft>
                <a:spcPts val="2"/>
              </a:spcAft>
              <a:defRPr/>
            </a:pPr>
            <a:r>
              <a:rPr lang="en-US" sz="1013" b="1" kern="0" dirty="0">
                <a:solidFill>
                  <a:srgbClr val="404545"/>
                </a:solidFill>
                <a:latin typeface="Calibri Light" panose="020F0302020204030204" pitchFamily="34" charset="0"/>
                <a:cs typeface="Calibri" pitchFamily="34" charset="0"/>
              </a:rPr>
              <a:t>Partnership for Patients (450 hospitals, 4 years) </a:t>
            </a:r>
          </a:p>
          <a:p>
            <a:pPr marL="128588" indent="-128588" defTabSz="914378">
              <a:spcAft>
                <a:spcPts val="2"/>
              </a:spcAft>
              <a:buFont typeface="Arial" panose="020B0604020202020204" pitchFamily="34" charset="0"/>
              <a:buChar char="•"/>
              <a:defRPr/>
            </a:pPr>
            <a:r>
              <a:rPr lang="en-US" sz="1013" dirty="0">
                <a:solidFill>
                  <a:srgbClr val="404545"/>
                </a:solidFill>
                <a:latin typeface="Calibri Light" panose="020F0302020204030204" pitchFamily="34" charset="0"/>
                <a:cs typeface="Calibri" pitchFamily="34" charset="0"/>
              </a:rPr>
              <a:t>74,693  readmissions avoided</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28,214  harms prevented</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$1.03 billion cost avoided</a:t>
            </a:r>
          </a:p>
          <a:p>
            <a:pPr marL="128588" indent="-128588" defTabSz="914378">
              <a:spcAft>
                <a:spcPts val="2"/>
              </a:spcAft>
              <a:buFont typeface="Arial" pitchFamily="34" charset="0"/>
              <a:buChar char="•"/>
            </a:pPr>
            <a:r>
              <a:rPr lang="en-US" sz="1013" dirty="0">
                <a:solidFill>
                  <a:srgbClr val="404545"/>
                </a:solidFill>
                <a:latin typeface="Calibri Light" panose="020F0302020204030204" pitchFamily="34" charset="0"/>
                <a:cs typeface="Calibri" pitchFamily="34" charset="0"/>
              </a:rPr>
              <a:t>Work with thousands of physicians</a:t>
            </a:r>
          </a:p>
        </p:txBody>
      </p:sp>
    </p:spTree>
    <p:extLst>
      <p:ext uri="{BB962C8B-B14F-4D97-AF65-F5344CB8AC3E}">
        <p14:creationId xmlns:p14="http://schemas.microsoft.com/office/powerpoint/2010/main" val="2020972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par>
                                <p:cTn id="8" presetID="1" presetClass="entr" presetSubtype="0" fill="hold" nodeType="withEffect">
                                  <p:stCondLst>
                                    <p:cond delay="0"/>
                                  </p:stCondLst>
                                  <p:childTnLst>
                                    <p:set>
                                      <p:cBhvr>
                                        <p:cTn id="9" dur="1" fill="hold">
                                          <p:stCondLst>
                                            <p:cond delay="0"/>
                                          </p:stCondLst>
                                        </p:cTn>
                                        <p:tgtEl>
                                          <p:spTgt spid="38"/>
                                        </p:tgtEl>
                                        <p:attrNameLst>
                                          <p:attrName>style.visibility</p:attrName>
                                        </p:attrNameLst>
                                      </p:cBhvr>
                                      <p:to>
                                        <p:strVal val="visible"/>
                                      </p:to>
                                    </p:set>
                                  </p:childTnLst>
                                </p:cTn>
                              </p:par>
                              <p:par>
                                <p:cTn id="10" presetID="22" presetClass="entr" presetSubtype="1" fill="hold"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up)">
                                      <p:cBhvr>
                                        <p:cTn id="12" dur="500"/>
                                        <p:tgtEl>
                                          <p:spTgt spid="69"/>
                                        </p:tgtEl>
                                      </p:cBhvr>
                                    </p:animEffect>
                                  </p:childTnLst>
                                </p:cTn>
                              </p:par>
                              <p:par>
                                <p:cTn id="13" presetID="1" presetClass="entr" presetSubtype="0" fill="hold" grpId="0" nodeType="withEffect">
                                  <p:stCondLst>
                                    <p:cond delay="0"/>
                                  </p:stCondLst>
                                  <p:childTnLst>
                                    <p:set>
                                      <p:cBhvr>
                                        <p:cTn id="14" dur="1" fill="hold">
                                          <p:stCondLst>
                                            <p:cond delay="0"/>
                                          </p:stCondLst>
                                        </p:cTn>
                                        <p:tgtEl>
                                          <p:spTgt spid="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500"/>
                                        <p:tgtEl>
                                          <p:spTgt spid="57"/>
                                        </p:tgtEl>
                                      </p:cBhvr>
                                    </p:animEffect>
                                  </p:childTnLst>
                                </p:cTn>
                              </p:par>
                              <p:par>
                                <p:cTn id="20" presetID="22" presetClass="entr" presetSubtype="1" fill="hold" nodeType="with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up)">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down)">
                                      <p:cBhvr>
                                        <p:cTn id="27" dur="500"/>
                                        <p:tgtEl>
                                          <p:spTgt spid="49"/>
                                        </p:tgtEl>
                                      </p:cBhvr>
                                    </p:animEffect>
                                  </p:childTnLst>
                                </p:cTn>
                              </p:par>
                              <p:par>
                                <p:cTn id="28" presetID="22" presetClass="entr" presetSubtype="1" fill="hold" nodeType="with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up)">
                                      <p:cBhvr>
                                        <p:cTn id="3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prstGeom prst="rect">
            <a:avLst/>
          </a:prstGeom>
        </p:spPr>
        <p:txBody>
          <a:bodyPr>
            <a:normAutofit/>
          </a:bodyPr>
          <a:lstStyle/>
          <a:p>
            <a:r>
              <a:rPr lang="en-US" dirty="0">
                <a:solidFill>
                  <a:schemeClr val="bg1"/>
                </a:solidFill>
              </a:rPr>
              <a:t>ACO Growth by Payer</a:t>
            </a:r>
          </a:p>
        </p:txBody>
      </p:sp>
      <p:graphicFrame>
        <p:nvGraphicFramePr>
          <p:cNvPr id="6" name="Content Placeholder 8"/>
          <p:cNvGraphicFramePr>
            <a:graphicFrameLocks noGrp="1"/>
          </p:cNvGraphicFramePr>
          <p:nvPr>
            <p:ph sz="quarter" idx="19"/>
            <p:extLst/>
          </p:nvPr>
        </p:nvGraphicFramePr>
        <p:xfrm>
          <a:off x="411148" y="1156403"/>
          <a:ext cx="7772400"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3" y="4892118"/>
            <a:ext cx="6503543" cy="230711"/>
          </a:xfrm>
          <a:prstGeom prst="rect">
            <a:avLst/>
          </a:prstGeom>
          <a:noFill/>
        </p:spPr>
        <p:txBody>
          <a:bodyPr wrap="square" lIns="91320" tIns="45660" rIns="91320" bIns="45660" rtlCol="0">
            <a:spAutoFit/>
          </a:bodyPr>
          <a:lstStyle/>
          <a:p>
            <a:pPr defTabSz="456434">
              <a:defRPr/>
            </a:pPr>
            <a:r>
              <a:rPr lang="en-US" sz="900" kern="0" dirty="0">
                <a:solidFill>
                  <a:prstClr val="black"/>
                </a:solidFill>
                <a:latin typeface="Calibri"/>
              </a:rPr>
              <a:t>Source: </a:t>
            </a:r>
            <a:r>
              <a:rPr lang="en-US" sz="900" i="1" kern="0" dirty="0">
                <a:solidFill>
                  <a:prstClr val="black"/>
                </a:solidFill>
                <a:latin typeface="Calibri"/>
              </a:rPr>
              <a:t>Leavitt Partners Center for Accountable Care Intelligence </a:t>
            </a:r>
          </a:p>
        </p:txBody>
      </p:sp>
      <p:sp>
        <p:nvSpPr>
          <p:cNvPr id="3" name="TextBox 2"/>
          <p:cNvSpPr txBox="1"/>
          <p:nvPr/>
        </p:nvSpPr>
        <p:spPr>
          <a:xfrm rot="16200000">
            <a:off x="-655423" y="2438672"/>
            <a:ext cx="1959541" cy="276999"/>
          </a:xfrm>
          <a:prstGeom prst="rect">
            <a:avLst/>
          </a:prstGeom>
          <a:noFill/>
        </p:spPr>
        <p:txBody>
          <a:bodyPr wrap="square" rtlCol="0">
            <a:spAutoFit/>
          </a:bodyPr>
          <a:lstStyle/>
          <a:p>
            <a:pPr defTabSz="456434">
              <a:defRPr/>
            </a:pPr>
            <a:r>
              <a:rPr lang="en-US" sz="1200" b="1" kern="0" dirty="0">
                <a:solidFill>
                  <a:prstClr val="black"/>
                </a:solidFill>
                <a:latin typeface="Calibri"/>
              </a:rPr>
              <a:t>Payment Arrangements</a:t>
            </a:r>
          </a:p>
        </p:txBody>
      </p:sp>
      <p:sp>
        <p:nvSpPr>
          <p:cNvPr id="4" name="TextBox 3"/>
          <p:cNvSpPr txBox="1"/>
          <p:nvPr/>
        </p:nvSpPr>
        <p:spPr>
          <a:xfrm>
            <a:off x="1691260" y="915069"/>
            <a:ext cx="3683977" cy="307777"/>
          </a:xfrm>
          <a:prstGeom prst="rect">
            <a:avLst/>
          </a:prstGeom>
          <a:noFill/>
        </p:spPr>
        <p:txBody>
          <a:bodyPr wrap="square" rtlCol="0">
            <a:spAutoFit/>
          </a:bodyPr>
          <a:lstStyle/>
          <a:p>
            <a:pPr defTabSz="914333">
              <a:defRPr/>
            </a:pPr>
            <a:r>
              <a:rPr lang="en-US" sz="1400" b="1" kern="0" dirty="0">
                <a:solidFill>
                  <a:sysClr val="windowText" lastClr="000000"/>
                </a:solidFill>
                <a:latin typeface="Calibri"/>
              </a:rPr>
              <a:t>Payment Arrangement Growth by Payer Type</a:t>
            </a:r>
          </a:p>
        </p:txBody>
      </p:sp>
      <p:graphicFrame>
        <p:nvGraphicFramePr>
          <p:cNvPr id="8" name="Chart 7"/>
          <p:cNvGraphicFramePr/>
          <p:nvPr>
            <p:extLst/>
          </p:nvPr>
        </p:nvGraphicFramePr>
        <p:xfrm>
          <a:off x="6243902" y="1803684"/>
          <a:ext cx="3116388" cy="2363038"/>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p:cNvSpPr txBox="1"/>
          <p:nvPr/>
        </p:nvSpPr>
        <p:spPr>
          <a:xfrm>
            <a:off x="6831093" y="1508262"/>
            <a:ext cx="3015277" cy="276999"/>
          </a:xfrm>
          <a:prstGeom prst="rect">
            <a:avLst/>
          </a:prstGeom>
          <a:noFill/>
        </p:spPr>
        <p:txBody>
          <a:bodyPr wrap="square" rtlCol="0">
            <a:spAutoFit/>
          </a:bodyPr>
          <a:lstStyle/>
          <a:p>
            <a:pPr defTabSz="914333">
              <a:defRPr/>
            </a:pPr>
            <a:r>
              <a:rPr lang="en-US" sz="1200" b="1" kern="0" dirty="0">
                <a:solidFill>
                  <a:sysClr val="windowText" lastClr="000000"/>
                </a:solidFill>
                <a:latin typeface="Calibri"/>
              </a:rPr>
              <a:t>ACO Lives Per Payer (in Millions)</a:t>
            </a:r>
          </a:p>
        </p:txBody>
      </p:sp>
      <p:sp>
        <p:nvSpPr>
          <p:cNvPr id="12" name="Title 5"/>
          <p:cNvSpPr txBox="1">
            <a:spLocks/>
          </p:cNvSpPr>
          <p:nvPr/>
        </p:nvSpPr>
        <p:spPr>
          <a:xfrm>
            <a:off x="449263" y="216866"/>
            <a:ext cx="8229600" cy="457200"/>
          </a:xfrm>
          <a:prstGeom prst="rect">
            <a:avLst/>
          </a:prstGeom>
        </p:spPr>
        <p:txBody>
          <a:bodyPr vert="horz" lIns="68580" tIns="34290" rIns="68580" bIns="34290" rtlCol="0" anchor="b">
            <a:normAutofit/>
          </a:bodyPr>
          <a:lstStyle>
            <a:lvl1pPr>
              <a:lnSpc>
                <a:spcPct val="80000"/>
              </a:lnSpc>
              <a:spcBef>
                <a:spcPct val="0"/>
              </a:spcBef>
              <a:buNone/>
              <a:defRPr sz="3733" b="1">
                <a:solidFill>
                  <a:srgbClr val="10253F"/>
                </a:solidFill>
                <a:latin typeface="Segoe UI Semilight" panose="020B0402040204020203" pitchFamily="34" charset="0"/>
                <a:ea typeface="+mj-ea"/>
                <a:cs typeface="Segoe UI Semilight" panose="020B0402040204020203" pitchFamily="34" charset="0"/>
              </a:defRPr>
            </a:lvl1pPr>
          </a:lstStyle>
          <a:p>
            <a:pPr defTabSz="457189">
              <a:defRPr/>
            </a:pPr>
            <a:r>
              <a:rPr lang="en-US" sz="2800" dirty="0">
                <a:latin typeface="Calibri"/>
              </a:rPr>
              <a:t>ACO GROWTH BY PAYER</a:t>
            </a:r>
          </a:p>
        </p:txBody>
      </p:sp>
      <p:sp>
        <p:nvSpPr>
          <p:cNvPr id="10" name="Slide Number Placeholder 2"/>
          <p:cNvSpPr>
            <a:spLocks noGrp="1"/>
          </p:cNvSpPr>
          <p:nvPr>
            <p:ph type="sldNum" sz="quarter" idx="12"/>
          </p:nvPr>
        </p:nvSpPr>
        <p:spPr>
          <a:xfrm>
            <a:off x="6553200" y="4767264"/>
            <a:ext cx="2133600" cy="273844"/>
          </a:xfrm>
        </p:spPr>
        <p:txBody>
          <a:bodyPr/>
          <a:lstStyle/>
          <a:p>
            <a:pPr defTabSz="457189">
              <a:defRPr/>
            </a:pPr>
            <a:fld id="{C930D2CD-9BC2-1545-9CA9-436CF28268A4}" type="slidenum">
              <a:rPr lang="en-US">
                <a:solidFill>
                  <a:prstClr val="black">
                    <a:tint val="75000"/>
                  </a:prstClr>
                </a:solidFill>
                <a:latin typeface="Calibri"/>
              </a:rPr>
              <a:pPr defTabSz="457189">
                <a:defRPr/>
              </a:pPr>
              <a:t>6</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086850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1446" y="289367"/>
            <a:ext cx="8382554" cy="92597"/>
          </a:xfrm>
        </p:spPr>
        <p:txBody>
          <a:bodyPr/>
          <a:lstStyle/>
          <a:p>
            <a:r>
              <a:rPr lang="en-US" sz="2700" dirty="0"/>
              <a:t>Fixing Healthcare: Need for New Leadership &amp; Action</a:t>
            </a:r>
          </a:p>
        </p:txBody>
      </p:sp>
      <p:sp>
        <p:nvSpPr>
          <p:cNvPr id="3" name="TextBox 2"/>
          <p:cNvSpPr txBox="1"/>
          <p:nvPr/>
        </p:nvSpPr>
        <p:spPr>
          <a:xfrm>
            <a:off x="1427018" y="748145"/>
            <a:ext cx="6241473" cy="4512774"/>
          </a:xfrm>
          <a:prstGeom prst="rect">
            <a:avLst/>
          </a:prstGeom>
          <a:noFill/>
        </p:spPr>
        <p:txBody>
          <a:bodyPr wrap="square" rtlCol="0">
            <a:spAutoFit/>
          </a:bodyPr>
          <a:lstStyle/>
          <a:p>
            <a:pPr algn="ctr"/>
            <a:r>
              <a:rPr lang="en-US" b="1" dirty="0"/>
              <a:t>Change Needed to Achieve Transformation</a:t>
            </a:r>
          </a:p>
          <a:p>
            <a:pPr algn="ctr"/>
            <a:endParaRPr lang="en-US" sz="900" b="1" dirty="0"/>
          </a:p>
          <a:p>
            <a:pPr marL="257175" indent="-257175">
              <a:buFont typeface="Arial" panose="020B0604020202020204" pitchFamily="34" charset="0"/>
              <a:buChar char="•"/>
            </a:pPr>
            <a:r>
              <a:rPr lang="en-US" sz="1500" b="1" i="1" dirty="0"/>
              <a:t>Creation of rational market = Producers of goods and services compete to serve consumers</a:t>
            </a:r>
            <a:r>
              <a:rPr lang="en-US" sz="1500" dirty="0"/>
              <a:t>.  This requires:</a:t>
            </a:r>
          </a:p>
          <a:p>
            <a:endParaRPr lang="en-US" sz="1500" dirty="0"/>
          </a:p>
          <a:p>
            <a:pPr marL="600075" lvl="1" indent="-257175">
              <a:buFont typeface="+mj-lt"/>
              <a:buAutoNum type="arabicPeriod"/>
            </a:pPr>
            <a:r>
              <a:rPr lang="en-US" sz="1350" dirty="0"/>
              <a:t>Aligned Incentives and Provider accountability</a:t>
            </a:r>
          </a:p>
          <a:p>
            <a:pPr marL="942975" lvl="2" indent="-257175">
              <a:buFont typeface="Wingdings" panose="05000000000000000000" pitchFamily="2" charset="2"/>
              <a:buChar char="ü"/>
            </a:pPr>
            <a:r>
              <a:rPr lang="en-US" sz="1350" dirty="0"/>
              <a:t>Strong incentives in APMs </a:t>
            </a:r>
          </a:p>
          <a:p>
            <a:pPr marL="942975" lvl="2" indent="-257175">
              <a:buFont typeface="Wingdings" panose="05000000000000000000" pitchFamily="2" charset="2"/>
              <a:buChar char="ü"/>
            </a:pPr>
            <a:r>
              <a:rPr lang="en-US" sz="1350" dirty="0"/>
              <a:t>Financial and clinical risk</a:t>
            </a:r>
          </a:p>
          <a:p>
            <a:pPr marL="942975" lvl="2" indent="-257175">
              <a:buFont typeface="Wingdings" panose="05000000000000000000" pitchFamily="2" charset="2"/>
              <a:buChar char="ü"/>
            </a:pPr>
            <a:r>
              <a:rPr lang="en-US" sz="1350" dirty="0"/>
              <a:t>Alignment of public &amp; private payer measures and models </a:t>
            </a:r>
          </a:p>
          <a:p>
            <a:pPr marL="942975" lvl="2" indent="-257175">
              <a:buFont typeface="Wingdings" panose="05000000000000000000" pitchFamily="2" charset="2"/>
              <a:buChar char="ü"/>
            </a:pPr>
            <a:r>
              <a:rPr lang="en-US" sz="1350" dirty="0"/>
              <a:t>Data access</a:t>
            </a:r>
          </a:p>
          <a:p>
            <a:pPr lvl="2"/>
            <a:endParaRPr lang="en-US" sz="825" dirty="0"/>
          </a:p>
          <a:p>
            <a:pPr marL="600075" lvl="1" indent="-257175">
              <a:buFont typeface="+mj-lt"/>
              <a:buAutoNum type="arabicPeriod"/>
            </a:pPr>
            <a:r>
              <a:rPr lang="en-US" sz="1350" dirty="0"/>
              <a:t>Empowered consumers</a:t>
            </a:r>
          </a:p>
          <a:p>
            <a:pPr marL="942975" lvl="2" indent="-257175">
              <a:buFont typeface="Wingdings" panose="05000000000000000000" pitchFamily="2" charset="2"/>
              <a:buChar char="ü"/>
            </a:pPr>
            <a:r>
              <a:rPr lang="en-US" sz="1350" dirty="0"/>
              <a:t>Meaningful measures</a:t>
            </a:r>
          </a:p>
          <a:p>
            <a:pPr marL="942975" lvl="2" indent="-257175">
              <a:buFont typeface="Wingdings" panose="05000000000000000000" pitchFamily="2" charset="2"/>
              <a:buChar char="ü"/>
            </a:pPr>
            <a:r>
              <a:rPr lang="en-US" sz="1350" dirty="0"/>
              <a:t>Measure transparency</a:t>
            </a:r>
          </a:p>
          <a:p>
            <a:pPr marL="942975" lvl="2" indent="-257175">
              <a:buFont typeface="Wingdings" panose="05000000000000000000" pitchFamily="2" charset="2"/>
              <a:buChar char="ü"/>
            </a:pPr>
            <a:endParaRPr lang="en-US" sz="900" dirty="0"/>
          </a:p>
          <a:p>
            <a:pPr marL="600075" lvl="1" indent="-257175">
              <a:buFont typeface="+mj-lt"/>
              <a:buAutoNum type="arabicPeriod"/>
            </a:pPr>
            <a:r>
              <a:rPr lang="en-US" sz="1350" dirty="0"/>
              <a:t>Remove regulatory barriers</a:t>
            </a:r>
          </a:p>
          <a:p>
            <a:pPr marL="942975" lvl="2" indent="-257175">
              <a:buFont typeface="Wingdings" panose="05000000000000000000" pitchFamily="2" charset="2"/>
              <a:buChar char="ü"/>
            </a:pPr>
            <a:r>
              <a:rPr lang="en-US" sz="1350" dirty="0"/>
              <a:t>Legal waivers</a:t>
            </a:r>
          </a:p>
          <a:p>
            <a:pPr marL="942975" lvl="2" indent="-257175">
              <a:buFont typeface="Wingdings" panose="05000000000000000000" pitchFamily="2" charset="2"/>
              <a:buChar char="ü"/>
            </a:pPr>
            <a:r>
              <a:rPr lang="en-US" sz="1350" dirty="0"/>
              <a:t>Burdensome fee-for-service requirements and micro-management</a:t>
            </a:r>
          </a:p>
          <a:p>
            <a:pPr marL="942975" lvl="2" indent="-257175">
              <a:buFont typeface="Wingdings" panose="05000000000000000000" pitchFamily="2" charset="2"/>
              <a:buChar char="ü"/>
            </a:pPr>
            <a:r>
              <a:rPr lang="en-US" sz="1350" dirty="0"/>
              <a:t>Data access</a:t>
            </a:r>
          </a:p>
          <a:p>
            <a:pPr marL="600075" lvl="1" indent="-257175">
              <a:buFont typeface="Arial" panose="020B0604020202020204" pitchFamily="34" charset="0"/>
              <a:buChar char="•"/>
            </a:pPr>
            <a:endParaRPr lang="en-US" sz="900" dirty="0"/>
          </a:p>
          <a:p>
            <a:pPr algn="ctr"/>
            <a:endParaRPr lang="en-US" b="1" dirty="0"/>
          </a:p>
          <a:p>
            <a:pPr algn="ctr"/>
            <a:endParaRPr lang="en-US" sz="900" b="1" dirty="0"/>
          </a:p>
        </p:txBody>
      </p:sp>
    </p:spTree>
    <p:extLst>
      <p:ext uri="{BB962C8B-B14F-4D97-AF65-F5344CB8AC3E}">
        <p14:creationId xmlns:p14="http://schemas.microsoft.com/office/powerpoint/2010/main" val="12419016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2226" y="23143"/>
            <a:ext cx="6198197" cy="550385"/>
          </a:xfrm>
        </p:spPr>
        <p:txBody>
          <a:bodyPr>
            <a:normAutofit/>
          </a:bodyPr>
          <a:lstStyle/>
          <a:p>
            <a:r>
              <a:rPr lang="en-US" sz="1800" b="1" dirty="0"/>
              <a:t>Reduce Physician Burn Out; Supporting Private Practice </a:t>
            </a:r>
          </a:p>
        </p:txBody>
      </p:sp>
      <p:sp>
        <p:nvSpPr>
          <p:cNvPr id="3" name="Text Placeholder 2"/>
          <p:cNvSpPr>
            <a:spLocks noGrp="1"/>
          </p:cNvSpPr>
          <p:nvPr>
            <p:ph type="body" sz="quarter" idx="4294967295"/>
          </p:nvPr>
        </p:nvSpPr>
        <p:spPr>
          <a:xfrm>
            <a:off x="1460791" y="777765"/>
            <a:ext cx="6311609" cy="4105500"/>
          </a:xfrm>
          <a:prstGeom prst="rect">
            <a:avLst/>
          </a:prstGeom>
        </p:spPr>
        <p:txBody>
          <a:bodyPr>
            <a:noAutofit/>
          </a:bodyPr>
          <a:lstStyle/>
          <a:p>
            <a:pPr marL="0" indent="0">
              <a:lnSpc>
                <a:spcPts val="2100"/>
              </a:lnSpc>
              <a:spcBef>
                <a:spcPts val="0"/>
              </a:spcBef>
              <a:buNone/>
            </a:pPr>
            <a:r>
              <a:rPr lang="en-US" sz="1350" b="1" dirty="0"/>
              <a:t>Causes:</a:t>
            </a:r>
          </a:p>
          <a:p>
            <a:pPr>
              <a:lnSpc>
                <a:spcPts val="2100"/>
              </a:lnSpc>
              <a:spcBef>
                <a:spcPts val="0"/>
              </a:spcBef>
            </a:pPr>
            <a:r>
              <a:rPr lang="en-US" sz="1350" dirty="0"/>
              <a:t>Lack of IT infrastructure and support</a:t>
            </a:r>
          </a:p>
          <a:p>
            <a:pPr>
              <a:lnSpc>
                <a:spcPts val="2100"/>
              </a:lnSpc>
              <a:spcBef>
                <a:spcPts val="0"/>
              </a:spcBef>
            </a:pPr>
            <a:r>
              <a:rPr lang="en-US" sz="1350" dirty="0"/>
              <a:t>Interoperability challenges</a:t>
            </a:r>
          </a:p>
          <a:p>
            <a:pPr>
              <a:lnSpc>
                <a:spcPts val="2100"/>
              </a:lnSpc>
              <a:spcBef>
                <a:spcPts val="0"/>
              </a:spcBef>
            </a:pPr>
            <a:r>
              <a:rPr lang="en-US" sz="1350" dirty="0"/>
              <a:t>Lack of scale to pick, track, benchmark and report stable measures</a:t>
            </a:r>
          </a:p>
          <a:p>
            <a:pPr>
              <a:lnSpc>
                <a:spcPts val="2100"/>
              </a:lnSpc>
              <a:spcBef>
                <a:spcPts val="0"/>
              </a:spcBef>
            </a:pPr>
            <a:r>
              <a:rPr lang="en-US" sz="1350" dirty="0"/>
              <a:t>Burden of government reporting mechanisms </a:t>
            </a:r>
          </a:p>
          <a:p>
            <a:pPr>
              <a:lnSpc>
                <a:spcPts val="2100"/>
              </a:lnSpc>
              <a:spcBef>
                <a:spcPts val="0"/>
              </a:spcBef>
              <a:spcAft>
                <a:spcPts val="450"/>
              </a:spcAft>
            </a:pPr>
            <a:r>
              <a:rPr lang="en-US" sz="1350" dirty="0"/>
              <a:t>Inconsistent measurement across payers</a:t>
            </a:r>
            <a:endParaRPr lang="en-US" sz="100" dirty="0"/>
          </a:p>
          <a:p>
            <a:pPr marL="0" indent="0">
              <a:lnSpc>
                <a:spcPts val="2100"/>
              </a:lnSpc>
              <a:spcBef>
                <a:spcPts val="0"/>
              </a:spcBef>
              <a:buNone/>
            </a:pPr>
            <a:r>
              <a:rPr lang="en-US" sz="1350" b="1" dirty="0"/>
              <a:t>Solutions: </a:t>
            </a:r>
          </a:p>
          <a:p>
            <a:pPr>
              <a:lnSpc>
                <a:spcPts val="2100"/>
              </a:lnSpc>
              <a:spcBef>
                <a:spcPts val="0"/>
              </a:spcBef>
            </a:pPr>
            <a:r>
              <a:rPr lang="en-US" sz="1350" dirty="0"/>
              <a:t>Implement “virtual” reporting groups for small practices. </a:t>
            </a:r>
          </a:p>
          <a:p>
            <a:pPr>
              <a:lnSpc>
                <a:spcPts val="2100"/>
              </a:lnSpc>
              <a:spcBef>
                <a:spcPts val="0"/>
              </a:spcBef>
            </a:pPr>
            <a:r>
              <a:rPr lang="en-US" sz="1350" dirty="0"/>
              <a:t>Keep measures and threshold score low, but don’t increase exclusions.</a:t>
            </a:r>
          </a:p>
          <a:p>
            <a:pPr>
              <a:lnSpc>
                <a:spcPts val="2100"/>
              </a:lnSpc>
              <a:spcBef>
                <a:spcPts val="0"/>
              </a:spcBef>
            </a:pPr>
            <a:r>
              <a:rPr lang="en-US" sz="1350" dirty="0"/>
              <a:t>Allow registries reporting for ACOs/large groups rather than the Web Interface. </a:t>
            </a:r>
          </a:p>
          <a:p>
            <a:pPr>
              <a:lnSpc>
                <a:spcPts val="2100"/>
              </a:lnSpc>
              <a:spcBef>
                <a:spcPts val="0"/>
              </a:spcBef>
            </a:pPr>
            <a:r>
              <a:rPr lang="en-US" sz="1350" dirty="0"/>
              <a:t>Press all payers to align on the measures following Premier’s framework.</a:t>
            </a:r>
          </a:p>
          <a:p>
            <a:pPr>
              <a:lnSpc>
                <a:spcPts val="2100"/>
              </a:lnSpc>
              <a:spcBef>
                <a:spcPts val="0"/>
              </a:spcBef>
            </a:pPr>
            <a:r>
              <a:rPr lang="en-US" sz="1350" dirty="0"/>
              <a:t>Make permanent existing anti-kickback and Stark exceptions for donation and financial support of EHR software, technologies, and training beyond 2021.</a:t>
            </a:r>
          </a:p>
          <a:p>
            <a:pPr>
              <a:lnSpc>
                <a:spcPts val="2100"/>
              </a:lnSpc>
              <a:spcBef>
                <a:spcPts val="0"/>
              </a:spcBef>
            </a:pPr>
            <a:r>
              <a:rPr lang="en-US" sz="1350" dirty="0"/>
              <a:t>Aggressively implement the 21</a:t>
            </a:r>
            <a:r>
              <a:rPr lang="en-US" sz="1350" baseline="30000" dirty="0"/>
              <a:t>st</a:t>
            </a:r>
            <a:r>
              <a:rPr lang="en-US" sz="1350" dirty="0"/>
              <a:t> Century Cures legislation; continue to drive open APIs, and bring maximum transparency to data blocking by vendors.</a:t>
            </a:r>
          </a:p>
        </p:txBody>
      </p:sp>
    </p:spTree>
    <p:extLst>
      <p:ext uri="{BB962C8B-B14F-4D97-AF65-F5344CB8AC3E}">
        <p14:creationId xmlns:p14="http://schemas.microsoft.com/office/powerpoint/2010/main" val="25070177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MSSP Track 1+ Improvements </a:t>
            </a:r>
          </a:p>
        </p:txBody>
      </p:sp>
      <p:sp>
        <p:nvSpPr>
          <p:cNvPr id="3" name="Text Placeholder 2"/>
          <p:cNvSpPr>
            <a:spLocks noGrp="1"/>
          </p:cNvSpPr>
          <p:nvPr>
            <p:ph type="body" sz="quarter" idx="4294967295"/>
          </p:nvPr>
        </p:nvSpPr>
        <p:spPr>
          <a:xfrm>
            <a:off x="1366356" y="853676"/>
            <a:ext cx="6422713" cy="3261124"/>
          </a:xfrm>
          <a:prstGeom prst="rect">
            <a:avLst/>
          </a:prstGeom>
        </p:spPr>
        <p:txBody>
          <a:bodyPr/>
          <a:lstStyle/>
          <a:p>
            <a:pPr marL="257175" indent="-257175"/>
            <a:r>
              <a:rPr lang="en-US" dirty="0"/>
              <a:t>Appreciate lower risk option, but refinements are needed:</a:t>
            </a:r>
          </a:p>
          <a:p>
            <a:pPr marL="771525" lvl="1" indent="-257175"/>
            <a:r>
              <a:rPr lang="en-US" sz="1650" dirty="0"/>
              <a:t>Lower total risk from 4% to 3% parallel to QPP requirements</a:t>
            </a:r>
          </a:p>
          <a:p>
            <a:pPr marL="771525" lvl="1" indent="-257175"/>
            <a:r>
              <a:rPr lang="en-US" sz="1650" dirty="0"/>
              <a:t>Participation and risk requirements should be agnostic to convener</a:t>
            </a:r>
          </a:p>
          <a:p>
            <a:pPr marL="771525" lvl="1" indent="-257175"/>
            <a:r>
              <a:rPr lang="en-US" sz="1650" dirty="0"/>
              <a:t>60% sharing rate, given taking risk</a:t>
            </a:r>
          </a:p>
          <a:p>
            <a:pPr marL="771525" lvl="1" indent="-257175"/>
            <a:r>
              <a:rPr lang="en-US" sz="1650" dirty="0"/>
              <a:t>Allow renewals under Track 1+</a:t>
            </a:r>
          </a:p>
          <a:p>
            <a:pPr marL="771525" lvl="1" indent="-257175"/>
            <a:r>
              <a:rPr lang="en-US" sz="1650" dirty="0"/>
              <a:t>See changes in Black/Welsh bill</a:t>
            </a:r>
          </a:p>
        </p:txBody>
      </p:sp>
    </p:spTree>
    <p:extLst>
      <p:ext uri="{BB962C8B-B14F-4D97-AF65-F5344CB8AC3E}">
        <p14:creationId xmlns:p14="http://schemas.microsoft.com/office/powerpoint/2010/main" val="378583427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7630" y="267239"/>
            <a:ext cx="7928658" cy="453269"/>
          </a:xfrm>
        </p:spPr>
        <p:txBody>
          <a:bodyPr/>
          <a:lstStyle/>
          <a:p>
            <a:r>
              <a:rPr lang="en-US" sz="2700" dirty="0"/>
              <a:t>Bundled Payment for Care Improvement-Advanced</a:t>
            </a:r>
          </a:p>
        </p:txBody>
      </p:sp>
      <p:sp>
        <p:nvSpPr>
          <p:cNvPr id="3" name="Text Placeholder 2"/>
          <p:cNvSpPr>
            <a:spLocks noGrp="1"/>
          </p:cNvSpPr>
          <p:nvPr>
            <p:ph type="body" sz="quarter" idx="4294967295"/>
          </p:nvPr>
        </p:nvSpPr>
        <p:spPr>
          <a:xfrm>
            <a:off x="1366356" y="720508"/>
            <a:ext cx="6422713" cy="1361912"/>
          </a:xfrm>
          <a:prstGeom prst="rect">
            <a:avLst/>
          </a:prstGeom>
        </p:spPr>
        <p:txBody>
          <a:bodyPr/>
          <a:lstStyle/>
          <a:p>
            <a:pPr marL="257175" indent="-257175"/>
            <a:r>
              <a:rPr lang="en-US" sz="1350" dirty="0"/>
              <a:t>Allow providers an option to begin the model with no or lower downside risk</a:t>
            </a:r>
          </a:p>
          <a:p>
            <a:pPr marL="600075" lvl="1" indent="-257175">
              <a:spcBef>
                <a:spcPct val="20000"/>
              </a:spcBef>
              <a:spcAft>
                <a:spcPts val="450"/>
              </a:spcAft>
            </a:pPr>
            <a:r>
              <a:rPr lang="en-US" sz="1200" dirty="0"/>
              <a:t>Lower the stop-loss limits in the initial year from 20 percent to 10 percent to ease the transition to greater risk</a:t>
            </a:r>
          </a:p>
          <a:p>
            <a:pPr marL="257175" indent="-257175"/>
            <a:r>
              <a:rPr lang="en-US" sz="1350" dirty="0"/>
              <a:t>Create a level playing field for all conveners</a:t>
            </a:r>
          </a:p>
          <a:p>
            <a:pPr marL="600075" lvl="1" indent="-257175">
              <a:spcBef>
                <a:spcPct val="20000"/>
              </a:spcBef>
              <a:spcAft>
                <a:spcPts val="450"/>
              </a:spcAft>
            </a:pPr>
            <a:r>
              <a:rPr lang="en-US" sz="1200" dirty="0"/>
              <a:t>Equitable attribution approaches: role of hospital and physician group physicians, plurality of services</a:t>
            </a:r>
          </a:p>
          <a:p>
            <a:pPr marL="257175" indent="-257175"/>
            <a:r>
              <a:rPr lang="en-US" sz="1350" dirty="0"/>
              <a:t>Release detailed episode and data specifications as soon as possible</a:t>
            </a:r>
          </a:p>
          <a:p>
            <a:pPr marL="600075" lvl="1" indent="-257175">
              <a:spcBef>
                <a:spcPct val="20000"/>
              </a:spcBef>
              <a:spcAft>
                <a:spcPts val="450"/>
              </a:spcAft>
            </a:pPr>
            <a:r>
              <a:rPr lang="en-US" sz="1200" dirty="0"/>
              <a:t>Provide detailed specifications on target price setting</a:t>
            </a:r>
          </a:p>
          <a:p>
            <a:pPr marL="257175" indent="-257175"/>
            <a:r>
              <a:rPr lang="en-US" sz="1350" dirty="0"/>
              <a:t>Provide detailed information on the CQS Adjustment approach</a:t>
            </a:r>
          </a:p>
          <a:p>
            <a:pPr marL="600075" lvl="1" indent="-257175">
              <a:spcBef>
                <a:spcPct val="20000"/>
              </a:spcBef>
              <a:spcAft>
                <a:spcPts val="450"/>
              </a:spcAft>
            </a:pPr>
            <a:r>
              <a:rPr lang="en-US" sz="1200" dirty="0"/>
              <a:t>Reward good and exceptional quality performance with a lowered discount on the target price</a:t>
            </a:r>
          </a:p>
          <a:p>
            <a:pPr marL="600075" lvl="1" indent="-257175">
              <a:spcBef>
                <a:spcPct val="20000"/>
              </a:spcBef>
              <a:spcAft>
                <a:spcPts val="450"/>
              </a:spcAft>
            </a:pPr>
            <a:r>
              <a:rPr lang="en-US" sz="1200" dirty="0"/>
              <a:t>Provide a detailed CQS methodology that is specific to each type of episode initiator and includes benchmarks, scoring and data collection requirements</a:t>
            </a:r>
          </a:p>
          <a:p>
            <a:pPr marL="600075" lvl="1" indent="-257175">
              <a:spcBef>
                <a:spcPct val="20000"/>
              </a:spcBef>
              <a:spcAft>
                <a:spcPts val="450"/>
              </a:spcAft>
            </a:pPr>
            <a:r>
              <a:rPr lang="en-US" sz="1200" dirty="0"/>
              <a:t>Allow participants to attest to participation in non-CMS learning systems or improvement activities that are specific to bundled payments</a:t>
            </a:r>
          </a:p>
          <a:p>
            <a:pPr marL="257175" indent="-257175"/>
            <a:r>
              <a:rPr lang="en-US" sz="1350" dirty="0"/>
              <a:t>Use a consistent approach for who is considered a participant under Advanced APMs and MIPS APMs</a:t>
            </a:r>
          </a:p>
          <a:p>
            <a:pPr marL="257175" indent="-257175"/>
            <a:endParaRPr lang="en-US" sz="1500" dirty="0"/>
          </a:p>
        </p:txBody>
      </p:sp>
    </p:spTree>
    <p:extLst>
      <p:ext uri="{BB962C8B-B14F-4D97-AF65-F5344CB8AC3E}">
        <p14:creationId xmlns:p14="http://schemas.microsoft.com/office/powerpoint/2010/main" val="1418320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Layered Payment Model Demonstration</a:t>
            </a:r>
          </a:p>
        </p:txBody>
      </p:sp>
      <p:sp>
        <p:nvSpPr>
          <p:cNvPr id="3" name="Text Placeholder 2"/>
          <p:cNvSpPr>
            <a:spLocks noGrp="1"/>
          </p:cNvSpPr>
          <p:nvPr>
            <p:ph type="body" sz="quarter" idx="4294967295"/>
          </p:nvPr>
        </p:nvSpPr>
        <p:spPr>
          <a:xfrm>
            <a:off x="1366356" y="853676"/>
            <a:ext cx="6422713" cy="4104086"/>
          </a:xfrm>
          <a:prstGeom prst="rect">
            <a:avLst/>
          </a:prstGeom>
        </p:spPr>
        <p:txBody>
          <a:bodyPr>
            <a:normAutofit fontScale="92500" lnSpcReduction="20000"/>
          </a:bodyPr>
          <a:lstStyle/>
          <a:p>
            <a:pPr marL="257175" indent="-257175"/>
            <a:r>
              <a:rPr lang="en-US" b="1" i="1" dirty="0"/>
              <a:t>Problem:</a:t>
            </a:r>
          </a:p>
          <a:p>
            <a:pPr marL="771525" lvl="1" indent="-257175"/>
            <a:r>
              <a:rPr lang="en-US" dirty="0"/>
              <a:t>CMS has not tested a combination model based on both capitation and bundled payment – two mechanisms that, together, could better engage PCPs and specialists</a:t>
            </a:r>
          </a:p>
          <a:p>
            <a:pPr marL="771525" lvl="1" indent="-257175"/>
            <a:r>
              <a:rPr lang="en-US" dirty="0"/>
              <a:t>Examples:</a:t>
            </a:r>
          </a:p>
          <a:p>
            <a:pPr marL="1070372" lvl="2" indent="-257175"/>
            <a:r>
              <a:rPr lang="en-US" dirty="0"/>
              <a:t>ACOs do not provide upfront capital for PCPs to hire staff, technology, etc. making investment difficult</a:t>
            </a:r>
          </a:p>
          <a:p>
            <a:pPr marL="1070372" lvl="2" indent="-257175"/>
            <a:r>
              <a:rPr lang="en-US" dirty="0"/>
              <a:t>Shared savings provides limited opportunities to engage with specialists, providing only nominal rewards</a:t>
            </a:r>
            <a:br>
              <a:rPr lang="en-US" dirty="0"/>
            </a:br>
            <a:r>
              <a:rPr lang="en-US" dirty="0"/>
              <a:t>Current models not future proofed for a world where providers won’t be able to reduce costs further than prior year spending</a:t>
            </a:r>
          </a:p>
          <a:p>
            <a:pPr marL="257175" indent="-257175"/>
            <a:r>
              <a:rPr lang="en-US" b="1" i="1" dirty="0"/>
              <a:t>Policy solutions:</a:t>
            </a:r>
          </a:p>
          <a:p>
            <a:pPr marL="771525" lvl="1" indent="-257175"/>
            <a:r>
              <a:rPr lang="en-US" dirty="0">
                <a:solidFill>
                  <a:schemeClr val="tx1"/>
                </a:solidFill>
              </a:rPr>
              <a:t>Pilot to test primary care capitation + bundled payment for specialties within ACOs</a:t>
            </a:r>
          </a:p>
          <a:p>
            <a:pPr marL="771525" lvl="1" indent="-257175"/>
            <a:r>
              <a:rPr lang="en-US" dirty="0">
                <a:solidFill>
                  <a:schemeClr val="tx1"/>
                </a:solidFill>
              </a:rPr>
              <a:t>Tests for all-payer ACOs, particularly Medicare-Medicaid ACOs, that include primary care capitation + bundling</a:t>
            </a:r>
          </a:p>
          <a:p>
            <a:pPr marL="771525" lvl="1" indent="-257175"/>
            <a:r>
              <a:rPr lang="en-US" dirty="0">
                <a:solidFill>
                  <a:schemeClr val="tx1"/>
                </a:solidFill>
              </a:rPr>
              <a:t>Adjustable payments to match costs as hospitalization and outpatient service decline</a:t>
            </a:r>
            <a:endParaRPr lang="en-US" sz="1350" dirty="0"/>
          </a:p>
          <a:p>
            <a:pPr marL="771525" lvl="1" indent="-257175"/>
            <a:endParaRPr lang="en-US" dirty="0">
              <a:solidFill>
                <a:schemeClr val="tx1"/>
              </a:solidFill>
            </a:endParaRPr>
          </a:p>
          <a:p>
            <a:pPr marL="771525" lvl="1" indent="-257175"/>
            <a:endParaRPr lang="en-US" dirty="0">
              <a:solidFill>
                <a:schemeClr val="tx1"/>
              </a:solidFill>
            </a:endParaRPr>
          </a:p>
          <a:p>
            <a:pPr marL="771525" lvl="1" indent="-257175"/>
            <a:endParaRPr lang="en-US" dirty="0">
              <a:solidFill>
                <a:schemeClr val="tx1"/>
              </a:solidFill>
            </a:endParaRPr>
          </a:p>
          <a:p>
            <a:pPr marL="771525" lvl="1" indent="-257175"/>
            <a:endParaRPr lang="en-US" dirty="0">
              <a:solidFill>
                <a:schemeClr val="tx1"/>
              </a:solidFill>
            </a:endParaRPr>
          </a:p>
          <a:p>
            <a:pPr marL="771525" lvl="1" indent="-257175"/>
            <a:endParaRPr lang="en-US" dirty="0">
              <a:solidFill>
                <a:schemeClr val="tx1"/>
              </a:solidFill>
            </a:endParaRPr>
          </a:p>
          <a:p>
            <a:pPr marL="257175" indent="-257175"/>
            <a:endParaRPr lang="en-US" dirty="0"/>
          </a:p>
          <a:p>
            <a:pPr marL="771525" lvl="1" indent="-257175"/>
            <a:endParaRPr lang="en-US" dirty="0"/>
          </a:p>
          <a:p>
            <a:pPr marL="257175" indent="-257175"/>
            <a:endParaRPr lang="en-US" dirty="0"/>
          </a:p>
        </p:txBody>
      </p:sp>
    </p:spTree>
    <p:extLst>
      <p:ext uri="{BB962C8B-B14F-4D97-AF65-F5344CB8AC3E}">
        <p14:creationId xmlns:p14="http://schemas.microsoft.com/office/powerpoint/2010/main" val="7398920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AAPM for Critical Access Hospitals</a:t>
            </a:r>
          </a:p>
        </p:txBody>
      </p:sp>
      <p:sp>
        <p:nvSpPr>
          <p:cNvPr id="3" name="Text Placeholder 2"/>
          <p:cNvSpPr>
            <a:spLocks noGrp="1"/>
          </p:cNvSpPr>
          <p:nvPr>
            <p:ph type="body" sz="quarter" idx="4294967295"/>
          </p:nvPr>
        </p:nvSpPr>
        <p:spPr>
          <a:xfrm>
            <a:off x="1366356" y="853676"/>
            <a:ext cx="6422713" cy="4096943"/>
          </a:xfrm>
          <a:prstGeom prst="rect">
            <a:avLst/>
          </a:prstGeom>
        </p:spPr>
        <p:txBody>
          <a:bodyPr>
            <a:normAutofit fontScale="92500" lnSpcReduction="20000"/>
          </a:bodyPr>
          <a:lstStyle/>
          <a:p>
            <a:pPr marL="257175" indent="-257175"/>
            <a:r>
              <a:rPr lang="en-US" b="1" i="1" dirty="0"/>
              <a:t>Problem</a:t>
            </a:r>
            <a:r>
              <a:rPr lang="en-US" dirty="0"/>
              <a:t>: </a:t>
            </a:r>
          </a:p>
          <a:p>
            <a:pPr marL="771525" lvl="1" indent="-257175"/>
            <a:r>
              <a:rPr lang="en-US" dirty="0"/>
              <a:t>Large, urban hospitals are revamping quality and moving toward value-based payment, while CAHs have largely been left behind.</a:t>
            </a:r>
          </a:p>
          <a:p>
            <a:pPr marL="771525" lvl="1" indent="-257175"/>
            <a:r>
              <a:rPr lang="en-US" dirty="0"/>
              <a:t>Examples:</a:t>
            </a:r>
          </a:p>
          <a:p>
            <a:pPr marL="1070372" lvl="2" indent="-257175"/>
            <a:r>
              <a:rPr lang="en-US" dirty="0"/>
              <a:t>Almost no ACOs in non-metropolitan areas</a:t>
            </a:r>
          </a:p>
          <a:p>
            <a:pPr marL="1070372" lvl="2" indent="-257175"/>
            <a:r>
              <a:rPr lang="en-US" dirty="0"/>
              <a:t>Two-tiered system with quality and accountability the norm in urban areas, volume and poorer outcomes in </a:t>
            </a:r>
            <a:r>
              <a:rPr lang="en-US" dirty="0" err="1"/>
              <a:t>rurals</a:t>
            </a:r>
            <a:endParaRPr lang="en-US" dirty="0"/>
          </a:p>
          <a:p>
            <a:pPr marL="1070372" lvl="2" indent="-257175"/>
            <a:r>
              <a:rPr lang="en-US" dirty="0"/>
              <a:t>No on-ramps or incentives for rural facilities that may want to move toward value</a:t>
            </a:r>
          </a:p>
          <a:p>
            <a:pPr marL="257175" indent="-257175"/>
            <a:r>
              <a:rPr lang="en-US" dirty="0"/>
              <a:t> </a:t>
            </a:r>
            <a:r>
              <a:rPr lang="en-US" b="1" i="1" dirty="0"/>
              <a:t>Policy solutions:</a:t>
            </a:r>
          </a:p>
          <a:p>
            <a:pPr marL="771525" lvl="1" indent="-257175"/>
            <a:r>
              <a:rPr lang="en-US" dirty="0"/>
              <a:t>Create an AAPM for CAHs</a:t>
            </a:r>
          </a:p>
          <a:p>
            <a:pPr marL="771525" lvl="1" indent="-257175"/>
            <a:r>
              <a:rPr lang="en-US" dirty="0"/>
              <a:t>Up to 2% bonus payment tied to performance on evidence-based care, mortality, safety, patient experience, care coordination and spending</a:t>
            </a:r>
          </a:p>
          <a:p>
            <a:pPr marL="771525" lvl="1" indent="-257175"/>
            <a:r>
              <a:rPr lang="en-US" dirty="0"/>
              <a:t>If, after 3 years, spending is reduced, high performers can earn shared savings incentives </a:t>
            </a:r>
          </a:p>
          <a:p>
            <a:pPr marL="771525" lvl="1" indent="-257175"/>
            <a:r>
              <a:rPr lang="en-US" dirty="0"/>
              <a:t>Initial focus on priority conditions, including CHF, AMI, Diabetes, stroke, behavioral health, obesity, COPD</a:t>
            </a:r>
            <a:endParaRPr lang="en-US" sz="1350" dirty="0"/>
          </a:p>
          <a:p>
            <a:pPr marL="771525" lvl="1" indent="-257175"/>
            <a:endParaRPr lang="en-US" dirty="0"/>
          </a:p>
          <a:p>
            <a:pPr marL="771525" lvl="1" indent="-257175"/>
            <a:endParaRPr lang="en-US" dirty="0"/>
          </a:p>
          <a:p>
            <a:pPr marL="257175" indent="-257175"/>
            <a:endParaRPr lang="en-US" dirty="0"/>
          </a:p>
          <a:p>
            <a:pPr marL="257175" indent="-257175"/>
            <a:endParaRPr lang="en-US" dirty="0"/>
          </a:p>
          <a:p>
            <a:pPr marL="257175" indent="-257175"/>
            <a:endParaRPr lang="en-US" dirty="0"/>
          </a:p>
          <a:p>
            <a:pPr marL="257175" indent="-257175"/>
            <a:endParaRPr lang="en-US" dirty="0"/>
          </a:p>
        </p:txBody>
      </p:sp>
    </p:spTree>
    <p:extLst>
      <p:ext uri="{BB962C8B-B14F-4D97-AF65-F5344CB8AC3E}">
        <p14:creationId xmlns:p14="http://schemas.microsoft.com/office/powerpoint/2010/main" val="107522558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851240" y="964406"/>
            <a:ext cx="7886700" cy="4179094"/>
          </a:xfrm>
          <a:prstGeom prst="rect">
            <a:avLst/>
          </a:prstGeom>
        </p:spPr>
        <p:txBody>
          <a:bodyPr/>
          <a:lstStyle/>
          <a:p>
            <a:pPr>
              <a:buFont typeface="Arial" panose="020B0604020202020204" pitchFamily="34" charset="0"/>
              <a:buChar char="•"/>
            </a:pPr>
            <a:r>
              <a:rPr lang="en-US" sz="1800" dirty="0"/>
              <a:t>Waivers for all tracks on cost-sharing, telemedicine &amp; remote monitoring</a:t>
            </a:r>
          </a:p>
          <a:p>
            <a:pPr>
              <a:buFont typeface="Arial" panose="020B0604020202020204" pitchFamily="34" charset="0"/>
              <a:buChar char="•"/>
            </a:pPr>
            <a:r>
              <a:rPr lang="en-US" sz="1800" dirty="0"/>
              <a:t>Waivers for 2-sided tracks on skilled nursing facilities and homebound care requirements</a:t>
            </a:r>
          </a:p>
          <a:p>
            <a:pPr>
              <a:buFont typeface="Arial" panose="020B0604020202020204" pitchFamily="34" charset="0"/>
              <a:buChar char="•"/>
            </a:pPr>
            <a:r>
              <a:rPr lang="en-US" sz="1800" dirty="0"/>
              <a:t>Bonus payments for quality achievement and for quality improvement</a:t>
            </a:r>
          </a:p>
          <a:p>
            <a:pPr>
              <a:buFont typeface="Arial" panose="020B0604020202020204" pitchFamily="34" charset="0"/>
              <a:buChar char="•"/>
            </a:pPr>
            <a:r>
              <a:rPr lang="en-US" sz="1800" dirty="0"/>
              <a:t>Improve the risk adjustment methodology to better account for changes in patient health status over time</a:t>
            </a:r>
          </a:p>
          <a:p>
            <a:pPr>
              <a:buFont typeface="Arial" panose="020B0604020202020204" pitchFamily="34" charset="0"/>
              <a:buChar char="•"/>
            </a:pPr>
            <a:r>
              <a:rPr lang="en-US" sz="1800" dirty="0"/>
              <a:t>Allowing certain non-physician providers and health centers to be assigned beneficiaries</a:t>
            </a:r>
          </a:p>
          <a:p>
            <a:pPr>
              <a:buFont typeface="Arial" panose="020B0604020202020204" pitchFamily="34" charset="0"/>
              <a:buChar char="•"/>
            </a:pPr>
            <a:r>
              <a:rPr lang="en-US" sz="1800" dirty="0"/>
              <a:t>BBA 2018 addressed some of our previous asks:</a:t>
            </a:r>
          </a:p>
          <a:p>
            <a:pPr lvl="1">
              <a:buFont typeface="Arial" panose="020B0604020202020204" pitchFamily="34" charset="0"/>
              <a:buChar char="•"/>
            </a:pPr>
            <a:r>
              <a:rPr lang="en-US" dirty="0"/>
              <a:t>Choice of prospective or retrospective assignment of beneficiaries</a:t>
            </a:r>
          </a:p>
          <a:p>
            <a:pPr lvl="1">
              <a:buFont typeface="Arial" panose="020B0604020202020204" pitchFamily="34" charset="0"/>
              <a:buChar char="•"/>
            </a:pPr>
            <a:r>
              <a:rPr lang="en-US" dirty="0"/>
              <a:t>Voluntary beneficiary incentive program</a:t>
            </a:r>
          </a:p>
          <a:p>
            <a:pPr lvl="1">
              <a:buFont typeface="Arial" panose="020B0604020202020204" pitchFamily="34" charset="0"/>
              <a:buChar char="•"/>
            </a:pPr>
            <a:r>
              <a:rPr lang="en-US" dirty="0"/>
              <a:t>Telehealth waiver expanded to all two-sided, prospective tracks </a:t>
            </a:r>
          </a:p>
          <a:p>
            <a:pPr>
              <a:buFont typeface="Arial" panose="020B0604020202020204" pitchFamily="34" charset="0"/>
              <a:buChar char="•"/>
            </a:pPr>
            <a:endParaRPr lang="en-US" dirty="0"/>
          </a:p>
          <a:p>
            <a:pPr>
              <a:buFont typeface="Arial" panose="020B0604020202020204" pitchFamily="34" charset="0"/>
              <a:buChar char="•"/>
            </a:pPr>
            <a:endParaRPr lang="en-US" dirty="0"/>
          </a:p>
        </p:txBody>
      </p:sp>
      <p:sp>
        <p:nvSpPr>
          <p:cNvPr id="4" name="Title 3"/>
          <p:cNvSpPr>
            <a:spLocks noGrp="1"/>
          </p:cNvSpPr>
          <p:nvPr>
            <p:ph type="title"/>
          </p:nvPr>
        </p:nvSpPr>
        <p:spPr>
          <a:xfrm>
            <a:off x="640225" y="228921"/>
            <a:ext cx="7886700" cy="453269"/>
          </a:xfrm>
        </p:spPr>
        <p:txBody>
          <a:bodyPr>
            <a:normAutofit fontScale="90000"/>
          </a:bodyPr>
          <a:lstStyle/>
          <a:p>
            <a:r>
              <a:rPr lang="en-US" dirty="0"/>
              <a:t>ACO Progress: ACO Improvement Act of 2016</a:t>
            </a:r>
            <a:br>
              <a:rPr lang="en-US" dirty="0"/>
            </a:br>
            <a:r>
              <a:rPr lang="en-US" sz="1350" dirty="0"/>
              <a:t>Rep. Black (R-TN) &amp; Rep. Welch (D-VT)</a:t>
            </a:r>
          </a:p>
        </p:txBody>
      </p:sp>
    </p:spTree>
    <p:extLst>
      <p:ext uri="{BB962C8B-B14F-4D97-AF65-F5344CB8AC3E}">
        <p14:creationId xmlns:p14="http://schemas.microsoft.com/office/powerpoint/2010/main" val="25790141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b="1" dirty="0"/>
              <a:t>Expand Access to Data</a:t>
            </a:r>
          </a:p>
        </p:txBody>
      </p:sp>
      <p:sp>
        <p:nvSpPr>
          <p:cNvPr id="3" name="Content Placeholder 2"/>
          <p:cNvSpPr>
            <a:spLocks noGrp="1"/>
          </p:cNvSpPr>
          <p:nvPr>
            <p:ph type="body" sz="quarter" idx="4294967295"/>
          </p:nvPr>
        </p:nvSpPr>
        <p:spPr>
          <a:xfrm>
            <a:off x="1366356" y="853676"/>
            <a:ext cx="6422713" cy="3963252"/>
          </a:xfrm>
          <a:prstGeom prst="rect">
            <a:avLst/>
          </a:prstGeom>
        </p:spPr>
        <p:txBody>
          <a:bodyPr>
            <a:normAutofit lnSpcReduction="10000"/>
          </a:bodyPr>
          <a:lstStyle/>
          <a:p>
            <a:r>
              <a:rPr lang="en-US" sz="1350" b="1" dirty="0"/>
              <a:t>Cause:</a:t>
            </a:r>
          </a:p>
          <a:p>
            <a:pPr marL="214313" indent="-214313"/>
            <a:r>
              <a:rPr lang="en-US" sz="1350" dirty="0"/>
              <a:t>No real time data across the continuum</a:t>
            </a:r>
          </a:p>
          <a:p>
            <a:pPr marL="214313" indent="-214313"/>
            <a:r>
              <a:rPr lang="en-US" sz="1350" dirty="0"/>
              <a:t>Different files for each program’s operation and research</a:t>
            </a:r>
          </a:p>
          <a:p>
            <a:pPr marL="214313" indent="-214313"/>
            <a:r>
              <a:rPr lang="en-US" sz="1350" dirty="0"/>
              <a:t>Substance Use Disorder data scrubbed from files</a:t>
            </a:r>
          </a:p>
          <a:p>
            <a:pPr marL="214313" indent="-214313"/>
            <a:r>
              <a:rPr lang="en-US" sz="1350" dirty="0"/>
              <a:t>Difficult to access Medicaid data that is old and of poor quality</a:t>
            </a:r>
          </a:p>
          <a:p>
            <a:pPr marL="214313" indent="-214313"/>
            <a:r>
              <a:rPr lang="en-US" sz="1350" dirty="0"/>
              <a:t>Constraints on analyses depending on type of organization</a:t>
            </a:r>
          </a:p>
          <a:p>
            <a:pPr marL="214313" indent="-214313">
              <a:spcAft>
                <a:spcPts val="450"/>
              </a:spcAft>
            </a:pPr>
            <a:r>
              <a:rPr lang="en-US" sz="1350" dirty="0"/>
              <a:t>Lack of access to DOD and VHA data</a:t>
            </a:r>
          </a:p>
          <a:p>
            <a:endParaRPr lang="en-US" sz="525" b="1" dirty="0"/>
          </a:p>
          <a:p>
            <a:r>
              <a:rPr lang="en-US" sz="1350" b="1" dirty="0"/>
              <a:t>Solutions:</a:t>
            </a:r>
          </a:p>
          <a:p>
            <a:pPr marL="214313" indent="-214313"/>
            <a:r>
              <a:rPr lang="en-US" sz="1350" dirty="0"/>
              <a:t>Upgrade CMS data systems</a:t>
            </a:r>
          </a:p>
          <a:p>
            <a:pPr marL="214313" indent="-214313"/>
            <a:r>
              <a:rPr lang="en-US" sz="1350" dirty="0"/>
              <a:t>Modernize Data Use Agreements and allow broader use for research, care coordination and commercial purposes all in one location</a:t>
            </a:r>
          </a:p>
          <a:p>
            <a:pPr marL="214313" indent="-214313"/>
            <a:r>
              <a:rPr lang="en-US" sz="1350" dirty="0"/>
              <a:t>Alter SAMHSA regulations to restore Substance Use Data for care management</a:t>
            </a:r>
          </a:p>
          <a:p>
            <a:pPr marL="214313" indent="-214313"/>
            <a:r>
              <a:rPr lang="en-US" sz="1350" dirty="0"/>
              <a:t>Work with states to improve data submitted to CMS</a:t>
            </a:r>
          </a:p>
          <a:p>
            <a:pPr marL="214313" indent="-214313"/>
            <a:r>
              <a:rPr lang="en-US" sz="1350" dirty="0"/>
              <a:t>Work with DOD and VHS to add data to CMS Virtual Research Data Center</a:t>
            </a:r>
          </a:p>
          <a:p>
            <a:endParaRPr lang="en-US" dirty="0"/>
          </a:p>
          <a:p>
            <a:endParaRPr lang="en-US" dirty="0"/>
          </a:p>
          <a:p>
            <a:endParaRPr lang="en-US" dirty="0"/>
          </a:p>
        </p:txBody>
      </p:sp>
    </p:spTree>
    <p:extLst>
      <p:ext uri="{BB962C8B-B14F-4D97-AF65-F5344CB8AC3E}">
        <p14:creationId xmlns:p14="http://schemas.microsoft.com/office/powerpoint/2010/main" val="40800893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189" y="163954"/>
            <a:ext cx="8475785" cy="588561"/>
          </a:xfrm>
        </p:spPr>
        <p:txBody>
          <a:bodyPr/>
          <a:lstStyle/>
          <a:p>
            <a:r>
              <a:rPr lang="en-US" sz="2700" dirty="0"/>
              <a:t>Treat Hospital Affiliated/Independent Clinicians Equally</a:t>
            </a:r>
            <a:br>
              <a:rPr lang="en-US" dirty="0"/>
            </a:br>
            <a:r>
              <a:rPr lang="en-US" sz="1500" i="1" dirty="0"/>
              <a:t>Unintended Result: Driving Physician Employment</a:t>
            </a:r>
          </a:p>
        </p:txBody>
      </p:sp>
      <p:sp>
        <p:nvSpPr>
          <p:cNvPr id="3" name="Text Placeholder 2"/>
          <p:cNvSpPr>
            <a:spLocks noGrp="1"/>
          </p:cNvSpPr>
          <p:nvPr>
            <p:ph type="body" sz="quarter" idx="4294967295"/>
          </p:nvPr>
        </p:nvSpPr>
        <p:spPr>
          <a:xfrm>
            <a:off x="597876" y="1104207"/>
            <a:ext cx="8216097" cy="4390985"/>
          </a:xfrm>
          <a:prstGeom prst="rect">
            <a:avLst/>
          </a:prstGeom>
        </p:spPr>
        <p:txBody>
          <a:bodyPr/>
          <a:lstStyle/>
          <a:p>
            <a:pPr marL="192881" indent="-192881"/>
            <a:r>
              <a:rPr lang="en-US" sz="1650" b="1" i="1" dirty="0"/>
              <a:t>Cause</a:t>
            </a:r>
            <a:r>
              <a:rPr lang="en-US" sz="1650" dirty="0"/>
              <a:t>: AAPMs disadvantage hospital affiliated clinicians </a:t>
            </a:r>
          </a:p>
          <a:p>
            <a:pPr marL="707231" lvl="1" indent="-192881"/>
            <a:r>
              <a:rPr lang="en-US" sz="1350" b="1" dirty="0"/>
              <a:t>MIPS APM models</a:t>
            </a:r>
            <a:r>
              <a:rPr lang="en-US" sz="1350" dirty="0"/>
              <a:t>: No hospital-based models</a:t>
            </a:r>
          </a:p>
          <a:p>
            <a:pPr marL="707231" lvl="1" indent="-192881"/>
            <a:r>
              <a:rPr lang="en-US" sz="1350" b="1" dirty="0"/>
              <a:t>CPC+</a:t>
            </a:r>
            <a:r>
              <a:rPr lang="en-US" sz="1350" dirty="0"/>
              <a:t>: 50 or fewer clinicians at the parent level </a:t>
            </a:r>
          </a:p>
          <a:p>
            <a:pPr marL="707231" lvl="1" indent="-192881"/>
            <a:r>
              <a:rPr lang="en-US" sz="1350" b="1" dirty="0"/>
              <a:t>Bundling precedence</a:t>
            </a:r>
            <a:r>
              <a:rPr lang="en-US" sz="1350" dirty="0"/>
              <a:t>: Physicians take precedence over hospitals in BPCI and BPCI take precedence over CJR and EPM</a:t>
            </a:r>
          </a:p>
          <a:p>
            <a:pPr marL="707231" lvl="1" indent="-192881"/>
            <a:r>
              <a:rPr lang="en-US" sz="1350" b="1" dirty="0"/>
              <a:t>Nominal risk definition</a:t>
            </a:r>
            <a:r>
              <a:rPr lang="en-US" sz="1350" dirty="0"/>
              <a:t>: 3% total A/B expected expenditures risk versus 8% A/B revenue </a:t>
            </a:r>
          </a:p>
          <a:p>
            <a:pPr marL="707231" lvl="1" indent="-192881"/>
            <a:r>
              <a:rPr lang="en-US" sz="1350" b="1" dirty="0"/>
              <a:t>Advanced APM</a:t>
            </a:r>
            <a:r>
              <a:rPr lang="en-US" sz="1350" dirty="0"/>
              <a:t>: When mixed physicians/hospital model, no affiliates list </a:t>
            </a:r>
          </a:p>
          <a:p>
            <a:pPr marL="707231" lvl="1" indent="-192881"/>
            <a:r>
              <a:rPr lang="en-US" sz="1350" b="1" dirty="0"/>
              <a:t>Oncology Care Model</a:t>
            </a:r>
            <a:r>
              <a:rPr lang="en-US" sz="1350" dirty="0"/>
              <a:t>: Can only be lead by Physician TINs</a:t>
            </a:r>
          </a:p>
          <a:p>
            <a:pPr marL="707231" lvl="1" indent="-192881"/>
            <a:r>
              <a:rPr lang="en-US" sz="1350" b="1" dirty="0"/>
              <a:t>Site Neutral</a:t>
            </a:r>
            <a:r>
              <a:rPr lang="en-US" sz="1350" dirty="0"/>
              <a:t>: Physician groups may add care sites, hospitals cannot add outpatient sites without severe cuts</a:t>
            </a:r>
          </a:p>
          <a:p>
            <a:pPr marL="192881" indent="-192881"/>
            <a:r>
              <a:rPr lang="en-US" sz="1650" b="1" i="1" dirty="0"/>
              <a:t>Solution</a:t>
            </a:r>
            <a:r>
              <a:rPr lang="en-US" sz="1650" dirty="0"/>
              <a:t>: Assure a level playing field on payment models and transparency among participants in the models.</a:t>
            </a:r>
          </a:p>
          <a:p>
            <a:pPr marL="192881" indent="-192881"/>
            <a:endParaRPr lang="en-US" dirty="0"/>
          </a:p>
          <a:p>
            <a:pPr marL="192881" indent="-192881"/>
            <a:endParaRPr lang="en-US" dirty="0"/>
          </a:p>
          <a:p>
            <a:pPr marL="192881" indent="-192881"/>
            <a:endParaRPr lang="en-US" dirty="0"/>
          </a:p>
          <a:p>
            <a:pPr marL="192881" indent="-192881"/>
            <a:endParaRPr lang="en-US" dirty="0"/>
          </a:p>
        </p:txBody>
      </p:sp>
    </p:spTree>
    <p:extLst>
      <p:ext uri="{BB962C8B-B14F-4D97-AF65-F5344CB8AC3E}">
        <p14:creationId xmlns:p14="http://schemas.microsoft.com/office/powerpoint/2010/main" val="2803428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 Entrances and Exits</a:t>
            </a:r>
          </a:p>
        </p:txBody>
      </p:sp>
      <p:sp>
        <p:nvSpPr>
          <p:cNvPr id="3" name="Slide Number Placeholder 2"/>
          <p:cNvSpPr>
            <a:spLocks noGrp="1"/>
          </p:cNvSpPr>
          <p:nvPr>
            <p:ph type="sldNum" sz="quarter" idx="12"/>
          </p:nvPr>
        </p:nvSpPr>
        <p:spPr/>
        <p:txBody>
          <a:bodyPr/>
          <a:lstStyle/>
          <a:p>
            <a:fld id="{C930D2CD-9BC2-1545-9CA9-436CF28268A4}" type="slidenum">
              <a:rPr lang="en-US" smtClean="0">
                <a:solidFill>
                  <a:prstClr val="black">
                    <a:tint val="75000"/>
                  </a:prstClr>
                </a:solidFill>
              </a:rPr>
              <a:pPr/>
              <a:t>7</a:t>
            </a:fld>
            <a:endParaRPr lang="en-US" dirty="0">
              <a:solidFill>
                <a:prstClr val="black">
                  <a:tint val="75000"/>
                </a:prstClr>
              </a:solidFill>
            </a:endParaRPr>
          </a:p>
        </p:txBody>
      </p:sp>
      <p:graphicFrame>
        <p:nvGraphicFramePr>
          <p:cNvPr id="6" name="Content Placeholder 5"/>
          <p:cNvGraphicFramePr>
            <a:graphicFrameLocks noGrp="1"/>
          </p:cNvGraphicFramePr>
          <p:nvPr>
            <p:ph sz="quarter" idx="19"/>
            <p:extLst>
              <p:ext uri="{D42A27DB-BD31-4B8C-83A1-F6EECF244321}">
                <p14:modId xmlns:p14="http://schemas.microsoft.com/office/powerpoint/2010/main" val="4260767827"/>
              </p:ext>
            </p:extLst>
          </p:nvPr>
        </p:nvGraphicFramePr>
        <p:xfrm>
          <a:off x="449263" y="1046219"/>
          <a:ext cx="8229600" cy="375438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3300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F787362F-80F0-4B6E-9D73-D317E4AB61D6}"/>
              </a:ext>
            </a:extLst>
          </p:cNvPr>
          <p:cNvGrpSpPr/>
          <p:nvPr/>
        </p:nvGrpSpPr>
        <p:grpSpPr>
          <a:xfrm>
            <a:off x="1904843" y="1292957"/>
            <a:ext cx="5260700" cy="3487930"/>
            <a:chOff x="2561883" y="1716393"/>
            <a:chExt cx="7031662" cy="4662106"/>
          </a:xfrm>
        </p:grpSpPr>
        <p:pic>
          <p:nvPicPr>
            <p:cNvPr id="28" name="Picture 27">
              <a:extLst>
                <a:ext uri="{FF2B5EF4-FFF2-40B4-BE49-F238E27FC236}">
                  <a16:creationId xmlns:a16="http://schemas.microsoft.com/office/drawing/2014/main" id="{8434C736-6991-4298-8898-3ED7F9C8AC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1883" y="1962615"/>
              <a:ext cx="7031662" cy="4415884"/>
            </a:xfrm>
            <a:prstGeom prst="rect">
              <a:avLst/>
            </a:prstGeom>
          </p:spPr>
        </p:pic>
        <p:sp>
          <p:nvSpPr>
            <p:cNvPr id="29" name="TextBox 28">
              <a:extLst>
                <a:ext uri="{FF2B5EF4-FFF2-40B4-BE49-F238E27FC236}">
                  <a16:creationId xmlns:a16="http://schemas.microsoft.com/office/drawing/2014/main" id="{459C7D69-698D-4FA9-B93A-5264194923E1}"/>
                </a:ext>
              </a:extLst>
            </p:cNvPr>
            <p:cNvSpPr txBox="1"/>
            <p:nvPr/>
          </p:nvSpPr>
          <p:spPr>
            <a:xfrm>
              <a:off x="5263675" y="1716393"/>
              <a:ext cx="1628080" cy="523490"/>
            </a:xfrm>
            <a:prstGeom prst="rect">
              <a:avLst/>
            </a:prstGeom>
            <a:noFill/>
          </p:spPr>
          <p:txBody>
            <a:bodyPr wrap="square" rtlCol="0">
              <a:spAutoFit/>
            </a:bodyPr>
            <a:lstStyle/>
            <a:p>
              <a:pPr algn="ctr"/>
              <a:r>
                <a:rPr lang="en-US" sz="1945" dirty="0"/>
                <a:t>2010</a:t>
              </a:r>
            </a:p>
          </p:txBody>
        </p:sp>
      </p:grpSp>
      <p:grpSp>
        <p:nvGrpSpPr>
          <p:cNvPr id="30" name="Group 29">
            <a:extLst>
              <a:ext uri="{FF2B5EF4-FFF2-40B4-BE49-F238E27FC236}">
                <a16:creationId xmlns:a16="http://schemas.microsoft.com/office/drawing/2014/main" id="{2BBAF10D-3E9D-4F75-9707-9AF7C49889EF}"/>
              </a:ext>
            </a:extLst>
          </p:cNvPr>
          <p:cNvGrpSpPr/>
          <p:nvPr/>
        </p:nvGrpSpPr>
        <p:grpSpPr>
          <a:xfrm>
            <a:off x="1920260" y="1287873"/>
            <a:ext cx="5245283" cy="3487930"/>
            <a:chOff x="2561883" y="1716393"/>
            <a:chExt cx="7011054" cy="4662106"/>
          </a:xfrm>
        </p:grpSpPr>
        <p:pic>
          <p:nvPicPr>
            <p:cNvPr id="31" name="Picture 30">
              <a:extLst>
                <a:ext uri="{FF2B5EF4-FFF2-40B4-BE49-F238E27FC236}">
                  <a16:creationId xmlns:a16="http://schemas.microsoft.com/office/drawing/2014/main" id="{EF3406BC-7EB8-452B-9ED3-D6CB79578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1883" y="1975557"/>
              <a:ext cx="7011054" cy="4402942"/>
            </a:xfrm>
            <a:prstGeom prst="rect">
              <a:avLst/>
            </a:prstGeom>
          </p:spPr>
        </p:pic>
        <p:sp>
          <p:nvSpPr>
            <p:cNvPr id="32" name="TextBox 31">
              <a:extLst>
                <a:ext uri="{FF2B5EF4-FFF2-40B4-BE49-F238E27FC236}">
                  <a16:creationId xmlns:a16="http://schemas.microsoft.com/office/drawing/2014/main" id="{D4AA8DFE-C6F2-4E59-9E58-CF6C1D223943}"/>
                </a:ext>
              </a:extLst>
            </p:cNvPr>
            <p:cNvSpPr txBox="1"/>
            <p:nvPr/>
          </p:nvSpPr>
          <p:spPr>
            <a:xfrm>
              <a:off x="5263674" y="1716393"/>
              <a:ext cx="1628079" cy="523490"/>
            </a:xfrm>
            <a:prstGeom prst="rect">
              <a:avLst/>
            </a:prstGeom>
            <a:solidFill>
              <a:schemeClr val="bg1"/>
            </a:solidFill>
          </p:spPr>
          <p:txBody>
            <a:bodyPr wrap="square" rtlCol="0">
              <a:spAutoFit/>
            </a:bodyPr>
            <a:lstStyle/>
            <a:p>
              <a:pPr algn="ctr"/>
              <a:r>
                <a:rPr lang="en-US" sz="1945" dirty="0"/>
                <a:t>2011</a:t>
              </a:r>
            </a:p>
          </p:txBody>
        </p:sp>
      </p:grpSp>
      <p:grpSp>
        <p:nvGrpSpPr>
          <p:cNvPr id="36" name="Group 35">
            <a:extLst>
              <a:ext uri="{FF2B5EF4-FFF2-40B4-BE49-F238E27FC236}">
                <a16:creationId xmlns:a16="http://schemas.microsoft.com/office/drawing/2014/main" id="{DD08A321-58C8-4192-B679-13BB6B8707F5}"/>
              </a:ext>
            </a:extLst>
          </p:cNvPr>
          <p:cNvGrpSpPr/>
          <p:nvPr/>
        </p:nvGrpSpPr>
        <p:grpSpPr>
          <a:xfrm>
            <a:off x="1912551" y="1292956"/>
            <a:ext cx="5260701" cy="3487930"/>
            <a:chOff x="2541273" y="1716393"/>
            <a:chExt cx="7031664" cy="4662106"/>
          </a:xfrm>
        </p:grpSpPr>
        <p:pic>
          <p:nvPicPr>
            <p:cNvPr id="37" name="Picture 36">
              <a:extLst>
                <a:ext uri="{FF2B5EF4-FFF2-40B4-BE49-F238E27FC236}">
                  <a16:creationId xmlns:a16="http://schemas.microsoft.com/office/drawing/2014/main" id="{6B0839BE-1B78-4CF0-BF18-B8FBF0F711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38" name="TextBox 37">
              <a:extLst>
                <a:ext uri="{FF2B5EF4-FFF2-40B4-BE49-F238E27FC236}">
                  <a16:creationId xmlns:a16="http://schemas.microsoft.com/office/drawing/2014/main" id="{C1150ED5-9019-4D85-A956-3ED8BBA92635}"/>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2012</a:t>
              </a:r>
            </a:p>
          </p:txBody>
        </p:sp>
      </p:grpSp>
      <p:grpSp>
        <p:nvGrpSpPr>
          <p:cNvPr id="39" name="Group 38">
            <a:extLst>
              <a:ext uri="{FF2B5EF4-FFF2-40B4-BE49-F238E27FC236}">
                <a16:creationId xmlns:a16="http://schemas.microsoft.com/office/drawing/2014/main" id="{429DDF5B-50D0-418E-A2A5-F941A7422C3F}"/>
              </a:ext>
            </a:extLst>
          </p:cNvPr>
          <p:cNvGrpSpPr/>
          <p:nvPr/>
        </p:nvGrpSpPr>
        <p:grpSpPr>
          <a:xfrm>
            <a:off x="1912551" y="1293936"/>
            <a:ext cx="5260701" cy="3487930"/>
            <a:chOff x="2541273" y="1716393"/>
            <a:chExt cx="7031664" cy="4662106"/>
          </a:xfrm>
        </p:grpSpPr>
        <p:pic>
          <p:nvPicPr>
            <p:cNvPr id="40" name="Picture 39">
              <a:extLst>
                <a:ext uri="{FF2B5EF4-FFF2-40B4-BE49-F238E27FC236}">
                  <a16:creationId xmlns:a16="http://schemas.microsoft.com/office/drawing/2014/main" id="{575B8AF3-D24C-42A9-84DB-30A3266D35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41" name="TextBox 40">
              <a:extLst>
                <a:ext uri="{FF2B5EF4-FFF2-40B4-BE49-F238E27FC236}">
                  <a16:creationId xmlns:a16="http://schemas.microsoft.com/office/drawing/2014/main" id="{ED84B3D1-16DD-451C-BD87-094F4F456061}"/>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2013</a:t>
              </a:r>
            </a:p>
          </p:txBody>
        </p:sp>
      </p:grpSp>
      <p:grpSp>
        <p:nvGrpSpPr>
          <p:cNvPr id="42" name="Group 41">
            <a:extLst>
              <a:ext uri="{FF2B5EF4-FFF2-40B4-BE49-F238E27FC236}">
                <a16:creationId xmlns:a16="http://schemas.microsoft.com/office/drawing/2014/main" id="{CEF59584-82F0-4DF5-B121-44A39A7AE542}"/>
              </a:ext>
            </a:extLst>
          </p:cNvPr>
          <p:cNvGrpSpPr/>
          <p:nvPr/>
        </p:nvGrpSpPr>
        <p:grpSpPr>
          <a:xfrm>
            <a:off x="1912551" y="1293446"/>
            <a:ext cx="5260701" cy="3487930"/>
            <a:chOff x="2541273" y="1716393"/>
            <a:chExt cx="7031664" cy="4662106"/>
          </a:xfrm>
        </p:grpSpPr>
        <p:pic>
          <p:nvPicPr>
            <p:cNvPr id="43" name="Picture 42">
              <a:extLst>
                <a:ext uri="{FF2B5EF4-FFF2-40B4-BE49-F238E27FC236}">
                  <a16:creationId xmlns:a16="http://schemas.microsoft.com/office/drawing/2014/main" id="{195ECFA5-B0CD-4AAF-97DF-8C4295B4FA9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44" name="TextBox 43">
              <a:extLst>
                <a:ext uri="{FF2B5EF4-FFF2-40B4-BE49-F238E27FC236}">
                  <a16:creationId xmlns:a16="http://schemas.microsoft.com/office/drawing/2014/main" id="{7953EF2D-6318-433A-9CA0-8460B32D581C}"/>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2014</a:t>
              </a:r>
            </a:p>
          </p:txBody>
        </p:sp>
      </p:grpSp>
      <p:grpSp>
        <p:nvGrpSpPr>
          <p:cNvPr id="45" name="Group 44">
            <a:extLst>
              <a:ext uri="{FF2B5EF4-FFF2-40B4-BE49-F238E27FC236}">
                <a16:creationId xmlns:a16="http://schemas.microsoft.com/office/drawing/2014/main" id="{1BACC49B-CE09-43DE-A7A5-6A2498D0FE5C}"/>
              </a:ext>
            </a:extLst>
          </p:cNvPr>
          <p:cNvGrpSpPr/>
          <p:nvPr/>
        </p:nvGrpSpPr>
        <p:grpSpPr>
          <a:xfrm>
            <a:off x="1912551" y="1292956"/>
            <a:ext cx="5260701" cy="3487930"/>
            <a:chOff x="2541273" y="1716393"/>
            <a:chExt cx="7031664" cy="4662106"/>
          </a:xfrm>
        </p:grpSpPr>
        <p:pic>
          <p:nvPicPr>
            <p:cNvPr id="46" name="Picture 45">
              <a:extLst>
                <a:ext uri="{FF2B5EF4-FFF2-40B4-BE49-F238E27FC236}">
                  <a16:creationId xmlns:a16="http://schemas.microsoft.com/office/drawing/2014/main" id="{549A1AD1-BED2-4815-BC05-E7BBEA0CBF3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47" name="TextBox 46">
              <a:extLst>
                <a:ext uri="{FF2B5EF4-FFF2-40B4-BE49-F238E27FC236}">
                  <a16:creationId xmlns:a16="http://schemas.microsoft.com/office/drawing/2014/main" id="{07E0C0BF-09D7-4CFF-A2CA-9E32B02F3B2A}"/>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2015</a:t>
              </a:r>
            </a:p>
          </p:txBody>
        </p:sp>
      </p:grpSp>
      <p:grpSp>
        <p:nvGrpSpPr>
          <p:cNvPr id="48" name="Group 47">
            <a:extLst>
              <a:ext uri="{FF2B5EF4-FFF2-40B4-BE49-F238E27FC236}">
                <a16:creationId xmlns:a16="http://schemas.microsoft.com/office/drawing/2014/main" id="{E9FDCEF8-B1E6-4638-A123-7C57A655384B}"/>
              </a:ext>
            </a:extLst>
          </p:cNvPr>
          <p:cNvGrpSpPr/>
          <p:nvPr/>
        </p:nvGrpSpPr>
        <p:grpSpPr>
          <a:xfrm>
            <a:off x="1912551" y="1292957"/>
            <a:ext cx="5260701" cy="3487930"/>
            <a:chOff x="2541273" y="1716393"/>
            <a:chExt cx="7031664" cy="4662106"/>
          </a:xfrm>
        </p:grpSpPr>
        <p:pic>
          <p:nvPicPr>
            <p:cNvPr id="49" name="Picture 48">
              <a:extLst>
                <a:ext uri="{FF2B5EF4-FFF2-40B4-BE49-F238E27FC236}">
                  <a16:creationId xmlns:a16="http://schemas.microsoft.com/office/drawing/2014/main" id="{D661402F-2017-4863-AED7-FE5F9EE672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50" name="TextBox 49">
              <a:extLst>
                <a:ext uri="{FF2B5EF4-FFF2-40B4-BE49-F238E27FC236}">
                  <a16:creationId xmlns:a16="http://schemas.microsoft.com/office/drawing/2014/main" id="{E9964F21-0AF7-432D-BCCA-44F5B4F57F67}"/>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2016</a:t>
              </a:r>
            </a:p>
          </p:txBody>
        </p:sp>
      </p:grpSp>
      <p:grpSp>
        <p:nvGrpSpPr>
          <p:cNvPr id="51" name="Group 50">
            <a:extLst>
              <a:ext uri="{FF2B5EF4-FFF2-40B4-BE49-F238E27FC236}">
                <a16:creationId xmlns:a16="http://schemas.microsoft.com/office/drawing/2014/main" id="{3F1DE2DB-9DDB-4C4E-8AEE-0DA2CA6A0434}"/>
              </a:ext>
            </a:extLst>
          </p:cNvPr>
          <p:cNvGrpSpPr/>
          <p:nvPr/>
        </p:nvGrpSpPr>
        <p:grpSpPr>
          <a:xfrm>
            <a:off x="1912551" y="1293447"/>
            <a:ext cx="5260701" cy="3487930"/>
            <a:chOff x="2541273" y="1716393"/>
            <a:chExt cx="7031664" cy="4662106"/>
          </a:xfrm>
        </p:grpSpPr>
        <p:pic>
          <p:nvPicPr>
            <p:cNvPr id="52" name="Picture 51">
              <a:extLst>
                <a:ext uri="{FF2B5EF4-FFF2-40B4-BE49-F238E27FC236}">
                  <a16:creationId xmlns:a16="http://schemas.microsoft.com/office/drawing/2014/main" id="{8A5C9536-E19F-43E4-88EB-8C23F469F5D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41273" y="1962614"/>
              <a:ext cx="7031664" cy="4415885"/>
            </a:xfrm>
            <a:prstGeom prst="rect">
              <a:avLst/>
            </a:prstGeom>
          </p:spPr>
        </p:pic>
        <p:sp>
          <p:nvSpPr>
            <p:cNvPr id="53" name="TextBox 52">
              <a:extLst>
                <a:ext uri="{FF2B5EF4-FFF2-40B4-BE49-F238E27FC236}">
                  <a16:creationId xmlns:a16="http://schemas.microsoft.com/office/drawing/2014/main" id="{FC0FC116-C06C-4C11-BE8D-A7C5EDA63844}"/>
                </a:ext>
              </a:extLst>
            </p:cNvPr>
            <p:cNvSpPr txBox="1"/>
            <p:nvPr/>
          </p:nvSpPr>
          <p:spPr>
            <a:xfrm>
              <a:off x="5263676" y="1716393"/>
              <a:ext cx="1628078" cy="523490"/>
            </a:xfrm>
            <a:prstGeom prst="rect">
              <a:avLst/>
            </a:prstGeom>
            <a:solidFill>
              <a:schemeClr val="bg1"/>
            </a:solidFill>
          </p:spPr>
          <p:txBody>
            <a:bodyPr wrap="square" rtlCol="0">
              <a:spAutoFit/>
            </a:bodyPr>
            <a:lstStyle/>
            <a:p>
              <a:pPr algn="ctr"/>
              <a:r>
                <a:rPr lang="en-US" sz="1945" dirty="0"/>
                <a:t>2017</a:t>
              </a:r>
            </a:p>
          </p:txBody>
        </p:sp>
      </p:grpSp>
      <p:sp>
        <p:nvSpPr>
          <p:cNvPr id="13" name="TextBox 12"/>
          <p:cNvSpPr txBox="1"/>
          <p:nvPr/>
        </p:nvSpPr>
        <p:spPr>
          <a:xfrm>
            <a:off x="11311" y="4698156"/>
            <a:ext cx="6487454" cy="230512"/>
          </a:xfrm>
          <a:prstGeom prst="rect">
            <a:avLst/>
          </a:prstGeom>
          <a:noFill/>
        </p:spPr>
        <p:txBody>
          <a:bodyPr wrap="square" rtlCol="0">
            <a:spAutoFit/>
          </a:bodyPr>
          <a:lstStyle/>
          <a:p>
            <a:pPr defTabSz="456046">
              <a:defRPr/>
            </a:pPr>
            <a:r>
              <a:rPr lang="en-US" sz="898" dirty="0">
                <a:solidFill>
                  <a:prstClr val="black"/>
                </a:solidFill>
                <a:latin typeface="Calibri"/>
              </a:rPr>
              <a:t>Source: </a:t>
            </a:r>
            <a:r>
              <a:rPr lang="en-US" sz="898" i="1" dirty="0">
                <a:solidFill>
                  <a:prstClr val="black"/>
                </a:solidFill>
                <a:latin typeface="Calibri"/>
              </a:rPr>
              <a:t>Leavitt Partners Center for Accountable Care Intelligence </a:t>
            </a:r>
          </a:p>
        </p:txBody>
      </p:sp>
      <p:sp>
        <p:nvSpPr>
          <p:cNvPr id="22" name="TextBox 21">
            <a:extLst>
              <a:ext uri="{FF2B5EF4-FFF2-40B4-BE49-F238E27FC236}">
                <a16:creationId xmlns:a16="http://schemas.microsoft.com/office/drawing/2014/main" id="{4007FDB0-0E3A-40A5-8E66-04DD9C100162}"/>
              </a:ext>
            </a:extLst>
          </p:cNvPr>
          <p:cNvSpPr txBox="1"/>
          <p:nvPr/>
        </p:nvSpPr>
        <p:spPr>
          <a:xfrm>
            <a:off x="1509054" y="925028"/>
            <a:ext cx="6098532" cy="391646"/>
          </a:xfrm>
          <a:prstGeom prst="rect">
            <a:avLst/>
          </a:prstGeom>
          <a:noFill/>
        </p:spPr>
        <p:txBody>
          <a:bodyPr wrap="square" rtlCol="0">
            <a:spAutoFit/>
          </a:bodyPr>
          <a:lstStyle/>
          <a:p>
            <a:pPr algn="ctr"/>
            <a:r>
              <a:rPr lang="en-US" sz="1945" dirty="0">
                <a:latin typeface="+mj-lt"/>
              </a:rPr>
              <a:t>Estimated ACO Penetration by Hospital Referral Region</a:t>
            </a:r>
          </a:p>
        </p:txBody>
      </p:sp>
      <p:sp>
        <p:nvSpPr>
          <p:cNvPr id="6" name="Text Placeholder 5">
            <a:extLst>
              <a:ext uri="{FF2B5EF4-FFF2-40B4-BE49-F238E27FC236}">
                <a16:creationId xmlns:a16="http://schemas.microsoft.com/office/drawing/2014/main" id="{6788508E-D55B-CB45-8D45-0A4577ABF4EB}"/>
              </a:ext>
            </a:extLst>
          </p:cNvPr>
          <p:cNvSpPr>
            <a:spLocks noGrp="1"/>
          </p:cNvSpPr>
          <p:nvPr>
            <p:ph type="body" sz="quarter" idx="16"/>
          </p:nvPr>
        </p:nvSpPr>
        <p:spPr/>
        <p:txBody>
          <a:bodyPr/>
          <a:lstStyle/>
          <a:p>
            <a:endParaRPr lang="en-US" dirty="0"/>
          </a:p>
        </p:txBody>
      </p:sp>
      <p:sp>
        <p:nvSpPr>
          <p:cNvPr id="33" name="Title 1">
            <a:extLst>
              <a:ext uri="{FF2B5EF4-FFF2-40B4-BE49-F238E27FC236}">
                <a16:creationId xmlns:a16="http://schemas.microsoft.com/office/drawing/2014/main" id="{A42C6A75-E79C-F54A-9270-7161E8919D98}"/>
              </a:ext>
            </a:extLst>
          </p:cNvPr>
          <p:cNvSpPr txBox="1">
            <a:spLocks/>
          </p:cNvSpPr>
          <p:nvPr/>
        </p:nvSpPr>
        <p:spPr>
          <a:xfrm>
            <a:off x="484765" y="215061"/>
            <a:ext cx="8229600" cy="457200"/>
          </a:xfrm>
          <a:prstGeom prst="rect">
            <a:avLst/>
          </a:prstGeom>
        </p:spPr>
        <p:txBody>
          <a:bodyPr/>
          <a:lstStyle>
            <a:lvl1pPr algn="ctr" defTabSz="457200" rtl="0" eaLnBrk="1" latinLnBrk="0" hangingPunct="1">
              <a:spcBef>
                <a:spcPct val="0"/>
              </a:spcBef>
              <a:buNone/>
              <a:defRPr sz="4000" b="1" kern="1200" cap="all" spc="50">
                <a:solidFill>
                  <a:srgbClr val="10253F"/>
                </a:solidFill>
                <a:latin typeface="+mj-lt"/>
                <a:ea typeface="+mj-ea"/>
                <a:cs typeface="+mj-cs"/>
              </a:defRPr>
            </a:lvl1pPr>
          </a:lstStyle>
          <a:p>
            <a:pPr algn="l"/>
            <a:r>
              <a:rPr lang="en-US" sz="2800" dirty="0"/>
              <a:t>ACO Prevalence Over Time</a:t>
            </a:r>
          </a:p>
        </p:txBody>
      </p:sp>
    </p:spTree>
    <p:extLst>
      <p:ext uri="{BB962C8B-B14F-4D97-AF65-F5344CB8AC3E}">
        <p14:creationId xmlns:p14="http://schemas.microsoft.com/office/powerpoint/2010/main" val="830859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E9843-1A89-4462-BC20-C63021524C57}"/>
              </a:ext>
            </a:extLst>
          </p:cNvPr>
          <p:cNvSpPr>
            <a:spLocks noGrp="1"/>
          </p:cNvSpPr>
          <p:nvPr>
            <p:ph type="title"/>
          </p:nvPr>
        </p:nvSpPr>
        <p:spPr>
          <a:xfrm>
            <a:off x="386201" y="360419"/>
            <a:ext cx="8229600" cy="457200"/>
          </a:xfrm>
        </p:spPr>
        <p:txBody>
          <a:bodyPr/>
          <a:lstStyle/>
          <a:p>
            <a:r>
              <a:rPr lang="en-US" dirty="0"/>
              <a:t>MSSP 2016 ACO Results by Start Date</a:t>
            </a:r>
          </a:p>
        </p:txBody>
      </p:sp>
      <p:sp>
        <p:nvSpPr>
          <p:cNvPr id="9" name="TextBox 8">
            <a:extLst>
              <a:ext uri="{FF2B5EF4-FFF2-40B4-BE49-F238E27FC236}">
                <a16:creationId xmlns:a16="http://schemas.microsoft.com/office/drawing/2014/main" id="{1899774D-0B06-40AE-8DC9-40BA68451F41}"/>
              </a:ext>
            </a:extLst>
          </p:cNvPr>
          <p:cNvSpPr txBox="1"/>
          <p:nvPr/>
        </p:nvSpPr>
        <p:spPr>
          <a:xfrm>
            <a:off x="1265183" y="1008665"/>
            <a:ext cx="6613634" cy="307777"/>
          </a:xfrm>
          <a:prstGeom prst="rect">
            <a:avLst/>
          </a:prstGeom>
          <a:noFill/>
        </p:spPr>
        <p:txBody>
          <a:bodyPr wrap="square" rtlCol="0">
            <a:spAutoFit/>
          </a:bodyPr>
          <a:lstStyle/>
          <a:p>
            <a:pPr algn="ctr">
              <a:defRPr sz="1400" b="0" i="0" u="none" strike="noStrike" kern="1200" spc="0" baseline="0">
                <a:solidFill>
                  <a:prstClr val="black">
                    <a:lumMod val="65000"/>
                    <a:lumOff val="35000"/>
                  </a:prstClr>
                </a:solidFill>
                <a:latin typeface="+mn-lt"/>
                <a:ea typeface="+mn-ea"/>
                <a:cs typeface="+mn-cs"/>
              </a:defRPr>
            </a:pPr>
            <a:r>
              <a:rPr lang="en-US" sz="1400" b="1" dirty="0"/>
              <a:t>Financial Impact of the Medicare Shared Savings Program by Start Date </a:t>
            </a:r>
            <a:endParaRPr lang="en-US" dirty="0"/>
          </a:p>
        </p:txBody>
      </p:sp>
      <p:sp>
        <p:nvSpPr>
          <p:cNvPr id="3" name="TextBox 2">
            <a:extLst>
              <a:ext uri="{FF2B5EF4-FFF2-40B4-BE49-F238E27FC236}">
                <a16:creationId xmlns:a16="http://schemas.microsoft.com/office/drawing/2014/main" id="{0F275851-53E9-4800-8786-2C7012EA679C}"/>
              </a:ext>
            </a:extLst>
          </p:cNvPr>
          <p:cNvSpPr txBox="1"/>
          <p:nvPr/>
        </p:nvSpPr>
        <p:spPr>
          <a:xfrm rot="16200000">
            <a:off x="106884" y="2255978"/>
            <a:ext cx="1505607" cy="307777"/>
          </a:xfrm>
          <a:prstGeom prst="rect">
            <a:avLst/>
          </a:prstGeom>
          <a:noFill/>
        </p:spPr>
        <p:txBody>
          <a:bodyPr wrap="square" rtlCol="0">
            <a:spAutoFit/>
          </a:bodyPr>
          <a:lstStyle/>
          <a:p>
            <a:r>
              <a:rPr lang="en-US" sz="1400" b="1" dirty="0"/>
              <a:t>Beneficiaries</a:t>
            </a:r>
          </a:p>
        </p:txBody>
      </p:sp>
      <p:sp>
        <p:nvSpPr>
          <p:cNvPr id="7" name="TextBox 6">
            <a:extLst>
              <a:ext uri="{FF2B5EF4-FFF2-40B4-BE49-F238E27FC236}">
                <a16:creationId xmlns:a16="http://schemas.microsoft.com/office/drawing/2014/main" id="{8D59AC57-55CE-4E31-9CB3-12FB89EAC637}"/>
              </a:ext>
            </a:extLst>
          </p:cNvPr>
          <p:cNvSpPr txBox="1"/>
          <p:nvPr/>
        </p:nvSpPr>
        <p:spPr>
          <a:xfrm rot="5400000">
            <a:off x="7230923" y="2731991"/>
            <a:ext cx="2211694" cy="307777"/>
          </a:xfrm>
          <a:prstGeom prst="rect">
            <a:avLst/>
          </a:prstGeom>
          <a:noFill/>
        </p:spPr>
        <p:txBody>
          <a:bodyPr wrap="square" rtlCol="0">
            <a:spAutoFit/>
          </a:bodyPr>
          <a:lstStyle/>
          <a:p>
            <a:r>
              <a:rPr lang="en-US" sz="1400" b="1" dirty="0"/>
              <a:t>Percent Savings/Losses</a:t>
            </a:r>
          </a:p>
        </p:txBody>
      </p:sp>
      <p:cxnSp>
        <p:nvCxnSpPr>
          <p:cNvPr id="5" name="Straight Connector 4"/>
          <p:cNvCxnSpPr>
            <a:cxnSpLocks/>
          </p:cNvCxnSpPr>
          <p:nvPr/>
        </p:nvCxnSpPr>
        <p:spPr>
          <a:xfrm flipH="1">
            <a:off x="1773540" y="3096410"/>
            <a:ext cx="5811483" cy="0"/>
          </a:xfrm>
          <a:prstGeom prst="line">
            <a:avLst/>
          </a:prstGeom>
        </p:spPr>
        <p:style>
          <a:lnRef idx="2">
            <a:schemeClr val="accent2"/>
          </a:lnRef>
          <a:fillRef idx="0">
            <a:schemeClr val="accent2"/>
          </a:fillRef>
          <a:effectRef idx="1">
            <a:schemeClr val="accent2"/>
          </a:effectRef>
          <a:fontRef idx="minor">
            <a:schemeClr val="tx1"/>
          </a:fontRef>
        </p:style>
      </p:cxnSp>
      <p:graphicFrame>
        <p:nvGraphicFramePr>
          <p:cNvPr id="10" name="Chart 9">
            <a:extLst>
              <a:ext uri="{FF2B5EF4-FFF2-40B4-BE49-F238E27FC236}">
                <a16:creationId xmlns:a16="http://schemas.microsoft.com/office/drawing/2014/main" id="{8AF6FFA7-A602-491B-9355-FA4E2797BAB0}"/>
              </a:ext>
            </a:extLst>
          </p:cNvPr>
          <p:cNvGraphicFramePr>
            <a:graphicFrameLocks/>
          </p:cNvGraphicFramePr>
          <p:nvPr>
            <p:extLst/>
          </p:nvPr>
        </p:nvGraphicFramePr>
        <p:xfrm>
          <a:off x="1062037" y="1386590"/>
          <a:ext cx="7019925" cy="30687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20792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Arial"/>
  <p:tag name="FONTSIZE" val="12"/>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10707977"/>
  <p:tag name="FILL_COLOR_SCHEME_INDEX" val="0"/>
  <p:tag name="FILL_COLOR_TYPE" val="1"/>
  <p:tag name="LINEVISIBLE" val="0"/>
  <p:tag name="LINECOLOR" val="16777215"/>
  <p:tag name="LINE_COLOR_SCHEME_INDEX" val="0"/>
  <p:tag name="LINE_COLOR_TYPE" val="1"/>
  <p:tag name="LINECOLORING" val="No Line"/>
  <p:tag name="IGNOREPOSITIONNONCOMPLIANCE" val="0"/>
  <p:tag name="POSITIONTOP" val="132"/>
  <p:tag name="POSITIONLEFT" val="52.35"/>
  <p:tag name="IGNORESIZENONCOMPLIANCE" val="0"/>
  <p:tag name="SIZEWIDTH" val="337.665"/>
  <p:tag name="SIZEHEIGHT" val="18"/>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l1RVNGJu5EmsVs2JlzVLx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l1RVNGJu5EmsVs2JlzVLxg"/>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l1RVNGJu5EmsVs2JlzVLxg"/>
</p:tagLst>
</file>

<file path=ppt/tags/tag7.xml><?xml version="1.0" encoding="utf-8"?>
<p:tagLst xmlns:a="http://schemas.openxmlformats.org/drawingml/2006/main" xmlns:r="http://schemas.openxmlformats.org/officeDocument/2006/relationships" xmlns:p="http://schemas.openxmlformats.org/presentationml/2006/main">
  <p:tag name="SLIDETYPE" val="STDCONTENT"/>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ENAME" val="SLIDEHDR"/>
</p:tagLst>
</file>

<file path=ppt/theme/theme1.xml><?xml version="1.0" encoding="utf-8"?>
<a:theme xmlns:a="http://schemas.openxmlformats.org/drawingml/2006/main" name="1_Leavitt_PPT_Templates_DARK">
  <a:themeElements>
    <a:clrScheme name="Custom 2">
      <a:dk1>
        <a:sysClr val="windowText" lastClr="000000"/>
      </a:dk1>
      <a:lt1>
        <a:sysClr val="window" lastClr="FFFFFF"/>
      </a:lt1>
      <a:dk2>
        <a:srgbClr val="1F497D"/>
      </a:dk2>
      <a:lt2>
        <a:srgbClr val="EEECE1"/>
      </a:lt2>
      <a:accent1>
        <a:srgbClr val="B8CCE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7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10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Slide Pages">
  <a:themeElements>
    <a:clrScheme name="Leavitt Partners">
      <a:dk1>
        <a:sysClr val="windowText" lastClr="000000"/>
      </a:dk1>
      <a:lt1>
        <a:sysClr val="window" lastClr="FFFFFF"/>
      </a:lt1>
      <a:dk2>
        <a:srgbClr val="687DA1"/>
      </a:dk2>
      <a:lt2>
        <a:srgbClr val="DCD8CC"/>
      </a:lt2>
      <a:accent1>
        <a:srgbClr val="193560"/>
      </a:accent1>
      <a:accent2>
        <a:srgbClr val="A5181C"/>
      </a:accent2>
      <a:accent3>
        <a:srgbClr val="FF8409"/>
      </a:accent3>
      <a:accent4>
        <a:srgbClr val="B3B3B3"/>
      </a:accent4>
      <a:accent5>
        <a:srgbClr val="687DA1"/>
      </a:accent5>
      <a:accent6>
        <a:srgbClr val="00B050"/>
      </a:accent6>
      <a:hlink>
        <a:srgbClr val="5A5651"/>
      </a:hlink>
      <a:folHlink>
        <a:srgbClr val="00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Template" id="{3B8EFF41-A278-4019-9F37-9880BFA14F63}" vid="{C77D8BE7-6D05-4B2B-99C0-E35F05A95687}"/>
    </a:ext>
  </a:extLst>
</a:theme>
</file>

<file path=ppt/theme/theme8.xml><?xml version="1.0" encoding="utf-8"?>
<a:theme xmlns:a="http://schemas.openxmlformats.org/drawingml/2006/main" name="1_Office Theme">
  <a:themeElements>
    <a:clrScheme name="Leavitt Partners">
      <a:dk1>
        <a:sysClr val="windowText" lastClr="000000"/>
      </a:dk1>
      <a:lt1>
        <a:sysClr val="window" lastClr="FFFFFF"/>
      </a:lt1>
      <a:dk2>
        <a:srgbClr val="687DA1"/>
      </a:dk2>
      <a:lt2>
        <a:srgbClr val="DCD8CC"/>
      </a:lt2>
      <a:accent1>
        <a:srgbClr val="193560"/>
      </a:accent1>
      <a:accent2>
        <a:srgbClr val="A5181C"/>
      </a:accent2>
      <a:accent3>
        <a:srgbClr val="FF8409"/>
      </a:accent3>
      <a:accent4>
        <a:srgbClr val="B3B3B3"/>
      </a:accent4>
      <a:accent5>
        <a:srgbClr val="687DA1"/>
      </a:accent5>
      <a:accent6>
        <a:srgbClr val="00B050"/>
      </a:accent6>
      <a:hlink>
        <a:srgbClr val="5A5651"/>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Leavitt_PPT_Templates_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Leavitt_PPT_Templates_WHITE</Template>
  <TotalTime>24483</TotalTime>
  <Words>4958</Words>
  <Application>Microsoft Macintosh PowerPoint</Application>
  <PresentationFormat>On-screen Show (16:9)</PresentationFormat>
  <Paragraphs>931</Paragraphs>
  <Slides>68</Slides>
  <Notes>33</Notes>
  <HiddenSlides>0</HiddenSlides>
  <MMClips>0</MMClips>
  <ScaleCrop>false</ScaleCrop>
  <HeadingPairs>
    <vt:vector size="8" baseType="variant">
      <vt:variant>
        <vt:lpstr>Fonts Used</vt:lpstr>
      </vt:variant>
      <vt:variant>
        <vt:i4>27</vt:i4>
      </vt:variant>
      <vt:variant>
        <vt:lpstr>Theme</vt:lpstr>
      </vt:variant>
      <vt:variant>
        <vt:i4>9</vt:i4>
      </vt:variant>
      <vt:variant>
        <vt:lpstr>Embedded OLE Servers</vt:lpstr>
      </vt:variant>
      <vt:variant>
        <vt:i4>1</vt:i4>
      </vt:variant>
      <vt:variant>
        <vt:lpstr>Slide Titles</vt:lpstr>
      </vt:variant>
      <vt:variant>
        <vt:i4>68</vt:i4>
      </vt:variant>
    </vt:vector>
  </HeadingPairs>
  <TitlesOfParts>
    <vt:vector size="105" baseType="lpstr">
      <vt:lpstr>Batang</vt:lpstr>
      <vt:lpstr>ＭＳ Ｐゴシック</vt:lpstr>
      <vt:lpstr>ヒラギノ角ゴ Pro W3</vt:lpstr>
      <vt:lpstr>Adobe Gothic Std B</vt:lpstr>
      <vt:lpstr>Aharoni</vt:lpstr>
      <vt:lpstr>Arial</vt:lpstr>
      <vt:lpstr>Arial </vt:lpstr>
      <vt:lpstr>Calibri</vt:lpstr>
      <vt:lpstr>Calibri Light</vt:lpstr>
      <vt:lpstr>Ebrima</vt:lpstr>
      <vt:lpstr>Georgia</vt:lpstr>
      <vt:lpstr>Helvetica Neue Medium</vt:lpstr>
      <vt:lpstr>Helvetica Neue Thin</vt:lpstr>
      <vt:lpstr>Kozuka Gothic Pr6N L</vt:lpstr>
      <vt:lpstr>Kozuka Gothic Pro B</vt:lpstr>
      <vt:lpstr>Kozuka Gothic Pro H</vt:lpstr>
      <vt:lpstr>Mangal</vt:lpstr>
      <vt:lpstr>Mission Gothic Regular</vt:lpstr>
      <vt:lpstr>Open Sans</vt:lpstr>
      <vt:lpstr>Open Sans Extrabold</vt:lpstr>
      <vt:lpstr>Roboto Light</vt:lpstr>
      <vt:lpstr>Roboto Slab Bold</vt:lpstr>
      <vt:lpstr>Segoe UI</vt:lpstr>
      <vt:lpstr>Segoe UI Light</vt:lpstr>
      <vt:lpstr>Segoe UI Semilight</vt:lpstr>
      <vt:lpstr>Times New Roman</vt:lpstr>
      <vt:lpstr>Wingdings</vt:lpstr>
      <vt:lpstr>1_Leavitt_PPT_Templates_DARK</vt:lpstr>
      <vt:lpstr>2_Leavitt_PPT_Templates_DARK</vt:lpstr>
      <vt:lpstr>3_Leavitt_PPT_Templates_DARK</vt:lpstr>
      <vt:lpstr>4_Leavitt_PPT_Templates_DARK</vt:lpstr>
      <vt:lpstr>7_Leavitt_PPT_Templates_DARK</vt:lpstr>
      <vt:lpstr>10_Leavitt_PPT_Templates_DARK</vt:lpstr>
      <vt:lpstr>Slide Pages</vt:lpstr>
      <vt:lpstr>1_Office Theme</vt:lpstr>
      <vt:lpstr>12_Leavitt_PPT_Templates_DARK</vt:lpstr>
      <vt:lpstr>think-cell Slide</vt:lpstr>
      <vt:lpstr>Alternative Payment Models: Achieving the Next Level of Performance</vt:lpstr>
      <vt:lpstr>Changing Risk and Relationships</vt:lpstr>
      <vt:lpstr>The Theory of Health Care Reform</vt:lpstr>
      <vt:lpstr>Progression of Payment Arrangements</vt:lpstr>
      <vt:lpstr>ACO Growth</vt:lpstr>
      <vt:lpstr>ACO Growth by Payer</vt:lpstr>
      <vt:lpstr>ACO Entrances and Exits</vt:lpstr>
      <vt:lpstr>PowerPoint Presentation</vt:lpstr>
      <vt:lpstr>MSSP 2016 ACO Results by Start Date</vt:lpstr>
      <vt:lpstr>MSSP 2016 ACO Results by Benchmark</vt:lpstr>
      <vt:lpstr>Quality and Savings</vt:lpstr>
      <vt:lpstr>ACO Program Results 2016</vt:lpstr>
      <vt:lpstr>Bundled Payment for Care Improvement Results</vt:lpstr>
      <vt:lpstr>Why Haven’t Value-Based Payment Models Achieved All Their Objectives?</vt:lpstr>
      <vt:lpstr>Challenges to Successfully Participating in ACO Arrangements</vt:lpstr>
      <vt:lpstr>Percent of Market Population Covered by Population-Based Payment Models</vt:lpstr>
      <vt:lpstr>Barriers to making the Business Case</vt:lpstr>
      <vt:lpstr>Challenges with Transformation</vt:lpstr>
      <vt:lpstr>Keys to Making the Transition</vt:lpstr>
      <vt:lpstr>PowerPoint Presentation</vt:lpstr>
      <vt:lpstr>PowerPoint Presentation</vt:lpstr>
      <vt:lpstr>PowerPoint Presentation</vt:lpstr>
      <vt:lpstr>PowerPoint Presentation</vt:lpstr>
      <vt:lpstr>CareMore’s Medicare Patients</vt:lpstr>
      <vt:lpstr>CareMore’s Medicare Clinical Model</vt:lpstr>
      <vt:lpstr>PowerPoint Presentation</vt:lpstr>
      <vt:lpstr>PowerPoint Presentation</vt:lpstr>
      <vt:lpstr>CareMore’s Evolution</vt:lpstr>
      <vt:lpstr>PowerPoint Presentation</vt:lpstr>
      <vt:lpstr>PowerPoint Presentation</vt:lpstr>
      <vt:lpstr>PowerPoint Presentation</vt:lpstr>
      <vt:lpstr>PowerPoint Presentation</vt:lpstr>
      <vt:lpstr>CareMore in 2018</vt:lpstr>
      <vt:lpstr>PowerPoint Presentation</vt:lpstr>
      <vt:lpstr>Relentless care redesign is enabled by capitation</vt:lpstr>
      <vt:lpstr>Sick patients are not ‘consumers’</vt:lpstr>
      <vt:lpstr>PowerPoint Presentation</vt:lpstr>
      <vt:lpstr>PowerPoint Presentation</vt:lpstr>
      <vt:lpstr> </vt:lpstr>
      <vt:lpstr> Landmark Today</vt:lpstr>
      <vt:lpstr>Landmark’s Medical Approach</vt:lpstr>
      <vt:lpstr>Steady Increases in Patient Engagement Over 24–36 Months</vt:lpstr>
      <vt:lpstr>Significant Reduction in Admissions</vt:lpstr>
      <vt:lpstr>Material Improvement in Quality Across the Board</vt:lpstr>
      <vt:lpstr>Patients Are Engaged and Extremely Satisfied</vt:lpstr>
      <vt:lpstr>Policy Solutions to Address Complex Patient Populations in Traditional Medicare </vt:lpstr>
      <vt:lpstr>Independence at Home Expansion </vt:lpstr>
      <vt:lpstr>Advanced Physician Group Model Components</vt:lpstr>
      <vt:lpstr>What Comes Next for Advanced APMs</vt:lpstr>
      <vt:lpstr>America’s Physician Groups: Who We Are</vt:lpstr>
      <vt:lpstr>The Value Movement Overview</vt:lpstr>
      <vt:lpstr>The Value Movement is Working</vt:lpstr>
      <vt:lpstr>The Value Movement is Working</vt:lpstr>
      <vt:lpstr>Accelerate the Value Movement</vt:lpstr>
      <vt:lpstr>Conclusion</vt:lpstr>
      <vt:lpstr>Questions?  Contact: Mara McDermott mmcdermott@apg.org</vt:lpstr>
      <vt:lpstr>Transforming Healthcare Together</vt:lpstr>
      <vt:lpstr>Business Model = Continually Raising the Bar</vt:lpstr>
      <vt:lpstr>Success in Journey to Value-Based Care</vt:lpstr>
      <vt:lpstr>Fixing Healthcare: Need for New Leadership &amp; Action</vt:lpstr>
      <vt:lpstr>Reduce Physician Burn Out; Supporting Private Practice </vt:lpstr>
      <vt:lpstr>MSSP Track 1+ Improvements </vt:lpstr>
      <vt:lpstr>Bundled Payment for Care Improvement-Advanced</vt:lpstr>
      <vt:lpstr>Layered Payment Model Demonstration</vt:lpstr>
      <vt:lpstr>AAPM for Critical Access Hospitals</vt:lpstr>
      <vt:lpstr>ACO Progress: ACO Improvement Act of 2016 Rep. Black (R-TN) &amp; Rep. Welch (D-VT)</vt:lpstr>
      <vt:lpstr>Expand Access to Data</vt:lpstr>
      <vt:lpstr>Treat Hospital Affiliated/Independent Clinicians Equally Unintended Result: Driving Physician Employment</vt:lpstr>
    </vt:vector>
  </TitlesOfParts>
  <Company>R&amp;R Partners,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upsum dolor</dc:title>
  <dc:creator>Kate de Lisle</dc:creator>
  <cp:lastModifiedBy>Microsoft Office User</cp:lastModifiedBy>
  <cp:revision>536</cp:revision>
  <cp:lastPrinted>2018-03-13T13:17:34Z</cp:lastPrinted>
  <dcterms:created xsi:type="dcterms:W3CDTF">2015-01-21T18:38:10Z</dcterms:created>
  <dcterms:modified xsi:type="dcterms:W3CDTF">2019-01-16T18:27:27Z</dcterms:modified>
</cp:coreProperties>
</file>