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519" r:id="rId3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BD97"/>
    <a:srgbClr val="EEECE1"/>
    <a:srgbClr val="5C8C61"/>
    <a:srgbClr val="B5CFB7"/>
    <a:srgbClr val="FAFAF8"/>
    <a:srgbClr val="8BB38E"/>
    <a:srgbClr val="D5E1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11" autoAdjust="0"/>
    <p:restoredTop sz="94261" autoAdjust="0"/>
  </p:normalViewPr>
  <p:slideViewPr>
    <p:cSldViewPr>
      <p:cViewPr varScale="1">
        <p:scale>
          <a:sx n="71" d="100"/>
          <a:sy n="71" d="100"/>
        </p:scale>
        <p:origin x="3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r">
              <a:defRPr sz="1200"/>
            </a:lvl1pPr>
          </a:lstStyle>
          <a:p>
            <a:fld id="{FAB51E3C-4F57-4652-962C-CEA0F8E68061}" type="datetimeFigureOut">
              <a:rPr lang="en-US" smtClean="0"/>
              <a:pPr/>
              <a:t>3/14/2019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r">
              <a:defRPr sz="1200"/>
            </a:lvl1pPr>
          </a:lstStyle>
          <a:p>
            <a:fld id="{BEABC0F2-64BD-4A41-9931-A7BBE44038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4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173" y="0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B1B14A19-5829-49C0-98F5-A9FF9A1ED54A}" type="datetimeFigureOut">
              <a:rPr lang="en-US" smtClean="0"/>
              <a:pPr/>
              <a:t>3/14/2019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637" y="4387767"/>
            <a:ext cx="5558801" cy="4155919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378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173" y="8772378"/>
            <a:ext cx="3012329" cy="462120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461074B9-2391-4E37-AD6E-0C32C0E232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00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074B9-2391-4E37-AD6E-0C32C0E232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7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60F73-35BF-4276-AC20-FDCEE4FEB9A7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9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08E5-BB61-4FAC-8EB2-4E9A3181F22D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6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4CEDB-C7A8-47FA-A8A0-CB6D78FF9584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46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0AA3-B7A8-40FC-91D8-0C301768BA3A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312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C07CE-964C-4DB6-B6E1-445F132C0A0E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9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3D02B-BD0F-4752-81A0-2142E38A6223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35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619FA-536F-41CA-B984-CE7ABD492C74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993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E3245-AA8F-4A0A-B1D6-6DDF9CE0E018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1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D682-1736-4462-9018-2444DBC25537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131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DF3B-93B6-4D85-B9F4-7A27152E6788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C3AC7-3889-40D9-8FBD-83782C3344BF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1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143DD-1ED3-4AE8-A57E-C7A2AA17BDBF}" type="datetime1">
              <a:rPr lang="en-US" smtClean="0"/>
              <a:pPr/>
              <a:t>3/14/2019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327ED-B1C8-4CB1-BAA0-6DB35C0D7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5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09600" y="1219200"/>
            <a:ext cx="6172200" cy="2514600"/>
          </a:xfrm>
          <a:prstGeom prst="rect">
            <a:avLst/>
          </a:prstGeom>
        </p:spPr>
        <p:txBody>
          <a:bodyPr vert="horz" lIns="45720" rIns="45720">
            <a:noAutofit/>
          </a:bodyPr>
          <a:lstStyle>
            <a:lvl1pPr marL="0" marR="64008" indent="0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marR="64008" lvl="0" indent="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r>
              <a:rPr lang="en-US" sz="3200" dirty="0" smtClean="0">
                <a:solidFill>
                  <a:srgbClr val="46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>Drug pricing in Medicare</a:t>
            </a:r>
            <a:endParaRPr lang="en-US" sz="3200" dirty="0" smtClean="0">
              <a:solidFill>
                <a:srgbClr val="46464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/>
            </a:endParaRPr>
          </a:p>
          <a:p>
            <a:pPr marL="0" marR="64008" lvl="0" indent="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r>
              <a:rPr lang="en-US" dirty="0" smtClean="0">
                <a:solidFill>
                  <a:srgbClr val="46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>Arbitration versus structural reforms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46464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/>
            </a:endParaRPr>
          </a:p>
          <a:p>
            <a:pPr marL="0" marR="64008" lvl="0" indent="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46464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/>
            </a:endParaRPr>
          </a:p>
          <a:p>
            <a:pPr marL="0" marR="64008" lvl="0" indent="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endParaRPr lang="en-US" sz="1400" dirty="0" smtClean="0">
              <a:solidFill>
                <a:srgbClr val="464646"/>
              </a:solidFill>
              <a:latin typeface="Lucida Sans Unicode"/>
            </a:endParaRPr>
          </a:p>
          <a:p>
            <a:pPr marL="0" marR="64008" lvl="0" indent="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r>
              <a:rPr lang="en-US" sz="1400" dirty="0" smtClean="0">
                <a:solidFill>
                  <a:srgbClr val="464646"/>
                </a:solidFill>
                <a:latin typeface="Lucida Sans Unicode"/>
              </a:rPr>
              <a:t>Congressional Briefing on Binding Arbitration for Drug Prices</a:t>
            </a:r>
            <a:endParaRPr lang="en-US" sz="1400" dirty="0">
              <a:solidFill>
                <a:srgbClr val="464646"/>
              </a:solidFill>
              <a:latin typeface="Lucida Sans Unicode"/>
            </a:endParaRPr>
          </a:p>
          <a:p>
            <a:pPr lvl="0">
              <a:lnSpc>
                <a:spcPct val="90000"/>
              </a:lnSpc>
              <a:buClr>
                <a:srgbClr val="2DA2BF"/>
              </a:buClr>
              <a:defRPr/>
            </a:pPr>
            <a:r>
              <a:rPr lang="en-US" sz="1400" dirty="0" smtClean="0">
                <a:solidFill>
                  <a:srgbClr val="464646"/>
                </a:solidFill>
                <a:latin typeface="Lucida Sans Unicode"/>
              </a:rPr>
              <a:t>National Coalition on Health Care</a:t>
            </a:r>
            <a:endParaRPr lang="en-US" sz="1400" dirty="0">
              <a:solidFill>
                <a:srgbClr val="464646"/>
              </a:solidFill>
              <a:latin typeface="Lucida Sans Unicode"/>
            </a:endParaRPr>
          </a:p>
          <a:p>
            <a:pPr lvl="0">
              <a:lnSpc>
                <a:spcPct val="90000"/>
              </a:lnSpc>
              <a:buClr>
                <a:srgbClr val="2DA2BF"/>
              </a:buClr>
              <a:defRPr/>
            </a:pPr>
            <a:r>
              <a:rPr lang="en-US" sz="1400" dirty="0" smtClean="0">
                <a:solidFill>
                  <a:srgbClr val="464646"/>
                </a:solidFill>
                <a:latin typeface="Lucida Sans Unicode"/>
              </a:rPr>
              <a:t>March 15, </a:t>
            </a:r>
            <a:r>
              <a:rPr lang="en-US" sz="1400" dirty="0" smtClean="0">
                <a:solidFill>
                  <a:srgbClr val="464646"/>
                </a:solidFill>
                <a:latin typeface="Lucida Sans Unicode"/>
              </a:rPr>
              <a:t>2019</a:t>
            </a:r>
            <a:endParaRPr lang="en-US" sz="1400" dirty="0">
              <a:solidFill>
                <a:srgbClr val="464646"/>
              </a:solidFill>
              <a:latin typeface="Lucida Sans Unicode"/>
            </a:endParaRPr>
          </a:p>
          <a:p>
            <a:pPr marL="0" marR="64008" lvl="0" indent="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464646"/>
              </a:solidFill>
              <a:effectLst/>
              <a:uLnTx/>
              <a:uFillTx/>
              <a:latin typeface="Lucida Sans Unicode"/>
            </a:endParaRPr>
          </a:p>
          <a:p>
            <a:pPr marL="0" marR="64008" lvl="0" indent="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464646"/>
              </a:solidFill>
              <a:effectLst/>
              <a:uLnTx/>
              <a:uFillTx/>
              <a:latin typeface="Lucida Sans Unicode"/>
            </a:endParaRPr>
          </a:p>
          <a:p>
            <a:pPr marL="0" marR="64008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Sans Unicode"/>
              </a:rPr>
              <a:t>Joseph R. Antos, Ph.D.</a:t>
            </a:r>
          </a:p>
          <a:p>
            <a:pPr marL="0" marR="64008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Sans Unicode"/>
              </a:rPr>
              <a:t>Wilson H. Taylor Scholar in Health Care</a:t>
            </a:r>
          </a:p>
          <a:p>
            <a:pPr marL="0" marR="64008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Sans Unicode"/>
              </a:rPr>
              <a:t>  and Retirement Policy</a:t>
            </a:r>
          </a:p>
          <a:p>
            <a:pPr marL="0" marR="64008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Sans Unicode"/>
              </a:rPr>
              <a:t>American Enterprise Institute</a:t>
            </a:r>
          </a:p>
          <a:p>
            <a:pPr marL="0" marR="64008" lvl="0" indent="0" algn="l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2DA2BF"/>
              </a:buClr>
              <a:buSzPct val="68000"/>
              <a:buFont typeface="Wingdings 3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464646"/>
              </a:solidFill>
              <a:effectLst/>
              <a:uLnTx/>
              <a:uFillTx/>
              <a:latin typeface="Lucida Sans Unicode"/>
            </a:endParaRPr>
          </a:p>
        </p:txBody>
      </p:sp>
      <p:pic>
        <p:nvPicPr>
          <p:cNvPr id="1028" name="Picture 4" descr="A E 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14800"/>
            <a:ext cx="3257550" cy="742951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359508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Structural reforms</a:t>
            </a:r>
          </a:p>
          <a:p>
            <a:pPr lvl="1"/>
            <a:r>
              <a:rPr lang="en-US" dirty="0" smtClean="0"/>
              <a:t>Restructure Part D reinsurance</a:t>
            </a:r>
          </a:p>
          <a:p>
            <a:pPr lvl="1"/>
            <a:r>
              <a:rPr lang="en-US" dirty="0" smtClean="0"/>
              <a:t>Rebalance incentives for innovation vs. competition</a:t>
            </a:r>
          </a:p>
          <a:p>
            <a:r>
              <a:rPr lang="en-US" dirty="0" smtClean="0"/>
              <a:t>Binding arbitration – it’s not baseball</a:t>
            </a:r>
          </a:p>
          <a:p>
            <a:pPr lvl="1"/>
            <a:r>
              <a:rPr lang="en-US" dirty="0" smtClean="0"/>
              <a:t>What is </a:t>
            </a:r>
            <a:r>
              <a:rPr lang="en-US" dirty="0"/>
              <a:t>subject to </a:t>
            </a:r>
            <a:r>
              <a:rPr lang="en-US" dirty="0" smtClean="0"/>
              <a:t>arbitration?</a:t>
            </a:r>
          </a:p>
          <a:p>
            <a:pPr lvl="1"/>
            <a:r>
              <a:rPr lang="en-US" dirty="0" smtClean="0"/>
              <a:t>How would Part D plans operate?</a:t>
            </a:r>
          </a:p>
          <a:p>
            <a:pPr lvl="1"/>
            <a:r>
              <a:rPr lang="en-US" dirty="0" smtClean="0"/>
              <a:t>What information drives arbitration?</a:t>
            </a:r>
          </a:p>
          <a:p>
            <a:pPr lvl="1"/>
            <a:r>
              <a:rPr lang="en-US" dirty="0" smtClean="0"/>
              <a:t>How would Part D enrollees be affected?</a:t>
            </a:r>
          </a:p>
          <a:p>
            <a:pPr lvl="1"/>
            <a:r>
              <a:rPr lang="en-US" dirty="0" smtClean="0"/>
              <a:t>What is the impact on the broader market?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27ED-B1C8-4CB1-BAA0-6DB35C0D744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20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9675</TotalTime>
  <Words>104</Words>
  <Application>Microsoft Office PowerPoint</Application>
  <PresentationFormat>On-screen Show (4:3)</PresentationFormat>
  <Paragraphs>26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Lucida Sans Unicode</vt:lpstr>
      <vt:lpstr>Wingdings 3</vt:lpstr>
      <vt:lpstr>Office Theme</vt:lpstr>
      <vt:lpstr>PowerPoint Presentation</vt:lpstr>
      <vt:lpstr>Issues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Antos</dc:creator>
  <cp:lastModifiedBy>Joe Antos</cp:lastModifiedBy>
  <cp:revision>656</cp:revision>
  <cp:lastPrinted>2018-02-16T22:58:52Z</cp:lastPrinted>
  <dcterms:created xsi:type="dcterms:W3CDTF">2014-01-26T18:54:19Z</dcterms:created>
  <dcterms:modified xsi:type="dcterms:W3CDTF">2019-03-14T19:40:43Z</dcterms:modified>
</cp:coreProperties>
</file>