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handoutMasterIdLst>
    <p:handoutMasterId r:id="rId13"/>
  </p:handoutMasterIdLst>
  <p:sldIdLst>
    <p:sldId id="256" r:id="rId2"/>
    <p:sldId id="268" r:id="rId3"/>
    <p:sldId id="259" r:id="rId4"/>
    <p:sldId id="267" r:id="rId5"/>
    <p:sldId id="263" r:id="rId6"/>
    <p:sldId id="264" r:id="rId7"/>
    <p:sldId id="265" r:id="rId8"/>
    <p:sldId id="266" r:id="rId9"/>
    <p:sldId id="270" r:id="rId10"/>
    <p:sldId id="271" r:id="rId11"/>
    <p:sldId id="269" r:id="rId12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137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F4BC6-AD67-4700-8D2C-54F7A7899F7E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B3C9F-BD11-415A-9923-079A9CEA2D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199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3FFF8D-E08F-4649-8CF1-EAFE72B0132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60CE9C-930B-9446-A938-8349E92E5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FF8D-E08F-4649-8CF1-EAFE72B0132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CE9C-930B-9446-A938-8349E92E5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FF8D-E08F-4649-8CF1-EAFE72B0132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CE9C-930B-9446-A938-8349E92E5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FF8D-E08F-4649-8CF1-EAFE72B0132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CE9C-930B-9446-A938-8349E92E58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FF8D-E08F-4649-8CF1-EAFE72B0132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CE9C-930B-9446-A938-8349E92E58E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FF8D-E08F-4649-8CF1-EAFE72B0132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CE9C-930B-9446-A938-8349E92E58E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FF8D-E08F-4649-8CF1-EAFE72B0132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CE9C-930B-9446-A938-8349E92E58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FF8D-E08F-4649-8CF1-EAFE72B0132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CE9C-930B-9446-A938-8349E92E58E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FFF8D-E08F-4649-8CF1-EAFE72B0132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CE9C-930B-9446-A938-8349E92E5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D63FFF8D-E08F-4649-8CF1-EAFE72B0132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CE9C-930B-9446-A938-8349E92E58E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3FFF8D-E08F-4649-8CF1-EAFE72B0132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60CE9C-930B-9446-A938-8349E92E58E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63FFF8D-E08F-4649-8CF1-EAFE72B01320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560CE9C-930B-9446-A938-8349E92E58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 in Drug Price Negotiation Using Binding Arbitration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17800"/>
          </a:xfrm>
        </p:spPr>
        <p:txBody>
          <a:bodyPr>
            <a:normAutofit fontScale="25000" lnSpcReduction="20000"/>
          </a:bodyPr>
          <a:lstStyle/>
          <a:p>
            <a:r>
              <a:rPr lang="en-US" sz="12800" dirty="0" smtClean="0"/>
              <a:t>Richard G Frank</a:t>
            </a:r>
          </a:p>
          <a:p>
            <a:r>
              <a:rPr lang="en-US" sz="12800" dirty="0" smtClean="0"/>
              <a:t>Harvard University</a:t>
            </a:r>
          </a:p>
          <a:p>
            <a:endParaRPr lang="en-US" dirty="0"/>
          </a:p>
          <a:p>
            <a:r>
              <a:rPr lang="en-US" dirty="0" smtClean="0"/>
              <a:t>	</a:t>
            </a:r>
          </a:p>
          <a:p>
            <a:endParaRPr lang="en-US" dirty="0"/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C:\Users\igoe\Desktop\Misc\hms-hcp_logo_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200" y="5760001"/>
            <a:ext cx="43344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392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866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64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718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 smtClean="0"/>
              <a:t>Part D spend 2017: roughly $100 billion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/>
              <a:t>Prices for single source brand name </a:t>
            </a:r>
            <a:r>
              <a:rPr lang="en-US" dirty="0" smtClean="0"/>
              <a:t>drugs </a:t>
            </a:r>
            <a:r>
              <a:rPr lang="en-US" dirty="0"/>
              <a:t>increased 269% 2006-2015 </a:t>
            </a:r>
            <a:r>
              <a:rPr lang="en-US" dirty="0" smtClean="0"/>
              <a:t>(</a:t>
            </a:r>
            <a:r>
              <a:rPr lang="en-US" dirty="0" err="1" smtClean="0"/>
              <a:t>MedPac</a:t>
            </a:r>
            <a:r>
              <a:rPr lang="en-US" dirty="0"/>
              <a:t>, 2017</a:t>
            </a:r>
            <a:r>
              <a:rPr lang="en-US" dirty="0" smtClean="0"/>
              <a:t>)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Part D spend projected to grow at 4.6% per year through 2027 (OACT)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Reinsurance benefit: When </a:t>
            </a:r>
            <a:r>
              <a:rPr lang="en-US" dirty="0"/>
              <a:t>consumer has spent $5000 out of pocket on Part D drugs they pay 5% after that; plans pay 15%; Medicare pays 80</a:t>
            </a:r>
            <a:r>
              <a:rPr lang="en-US" dirty="0" smtClean="0"/>
              <a:t>% </a:t>
            </a:r>
          </a:p>
          <a:p>
            <a:pPr marL="742950" lvl="2" indent="-342900"/>
            <a:r>
              <a:rPr lang="en-US" dirty="0" smtClean="0"/>
              <a:t>Spending in  reinsurance segment is highly concentrated : </a:t>
            </a:r>
            <a:r>
              <a:rPr lang="en-US" b="1" dirty="0" smtClean="0"/>
              <a:t>10 drugs account for about 1/3 of spending in reinsurance segment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Part D Facts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831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37594"/>
            <a:ext cx="5992213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Source: MedPac 2017 March Report to Congress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Reinsurance Share of Part D Spend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089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Unique Drugs + Strong Exclusivity+ Generous Insurance (e.g. reinsurance in Part D) results in high prices and high levels of spending</a:t>
            </a:r>
          </a:p>
          <a:p>
            <a:pPr lvl="1"/>
            <a:r>
              <a:rPr lang="en-US" dirty="0" err="1"/>
              <a:t>MedPac</a:t>
            </a:r>
            <a:r>
              <a:rPr lang="en-US" dirty="0"/>
              <a:t> estimates that 96% of the growth in reinsurance spending came from price </a:t>
            </a:r>
            <a:r>
              <a:rPr lang="en-US" dirty="0" smtClean="0"/>
              <a:t>growth</a:t>
            </a:r>
          </a:p>
          <a:p>
            <a:r>
              <a:rPr lang="en-US" dirty="0" smtClean="0"/>
              <a:t>Prescription drug plans have little bargaining power with companies especially if drugs offer real benefits</a:t>
            </a:r>
          </a:p>
          <a:p>
            <a:r>
              <a:rPr lang="en-US" sz="2800" dirty="0" smtClean="0"/>
              <a:t>Rebates </a:t>
            </a:r>
            <a:r>
              <a:rPr lang="en-US" sz="2800" dirty="0"/>
              <a:t>that offset 15% liability and PBM market power dampen the incentives to bargain for low prices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A915D-EE6C-4A9D-9523-3C40FCF5572F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Patent Monopoly + Near Complete Insurance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52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Market power plus nearly complete insurance creates extreme pricing power</a:t>
            </a:r>
          </a:p>
          <a:p>
            <a:r>
              <a:rPr lang="en-US" dirty="0" smtClean="0"/>
              <a:t>PDPs in Part D do a reasonable job of bargaining when there are substitutes</a:t>
            </a:r>
          </a:p>
          <a:p>
            <a:r>
              <a:rPr lang="en-US" dirty="0" smtClean="0"/>
              <a:t>Part D plans have little or no bargaining power for high costs drugs with few substitutes</a:t>
            </a:r>
          </a:p>
          <a:p>
            <a:r>
              <a:rPr lang="en-US" dirty="0" smtClean="0"/>
              <a:t>Concentrated purchasing power can provide some counter balance to monopoly supply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Negotiation?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057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Negotiated solutions are preferred to administered ones</a:t>
            </a:r>
          </a:p>
          <a:p>
            <a:r>
              <a:rPr lang="en-US" dirty="0" smtClean="0"/>
              <a:t>Negotiations require a mechanism that keeps people at the bargaining table and neutralizes weakened bargaining power</a:t>
            </a:r>
          </a:p>
          <a:p>
            <a:r>
              <a:rPr lang="en-US" dirty="0" smtClean="0"/>
              <a:t>Binding arbitration is used by public union-- government contracting for police and fire labor</a:t>
            </a:r>
          </a:p>
          <a:p>
            <a:pPr lvl="1"/>
            <a:r>
              <a:rPr lang="en-US" dirty="0" smtClean="0"/>
              <a:t>Has been shown to increase negotiated settlements</a:t>
            </a:r>
          </a:p>
          <a:p>
            <a:r>
              <a:rPr lang="en-US" dirty="0" smtClean="0"/>
              <a:t>Major league baseball uses the approach successfully (80% settle w/o arbitration)</a:t>
            </a:r>
          </a:p>
          <a:p>
            <a:r>
              <a:rPr lang="en-US" dirty="0" smtClean="0"/>
              <a:t>Germany uses it in determining some drug prices</a:t>
            </a:r>
          </a:p>
          <a:p>
            <a:r>
              <a:rPr lang="en-US" dirty="0" smtClean="0"/>
              <a:t>Adds a neutral party to the development of a solution (not price controls)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binding arbitration?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461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6291"/>
            <a:ext cx="8229600" cy="4629872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/>
              <a:t>Step 1: Repeal </a:t>
            </a:r>
            <a:r>
              <a:rPr lang="en-US" sz="11200" dirty="0"/>
              <a:t>non-interference clause in Part D and allow for </a:t>
            </a:r>
            <a:r>
              <a:rPr lang="en-US" sz="11200" dirty="0" smtClean="0"/>
              <a:t>negotiation</a:t>
            </a:r>
          </a:p>
          <a:p>
            <a:r>
              <a:rPr lang="en-US" sz="11200" dirty="0" smtClean="0"/>
              <a:t>Administratively complex—workability demands focus </a:t>
            </a:r>
            <a:r>
              <a:rPr lang="en-US" sz="11200" dirty="0"/>
              <a:t>on a small number of drugs </a:t>
            </a:r>
            <a:r>
              <a:rPr lang="en-US" sz="11200" dirty="0" smtClean="0"/>
              <a:t>Step 2: Set criteria for drugs subject to negotiation (e.g. high cost drugs/no competition)</a:t>
            </a:r>
          </a:p>
          <a:p>
            <a:r>
              <a:rPr lang="en-US" sz="11200" dirty="0" smtClean="0"/>
              <a:t>Step 3: </a:t>
            </a:r>
            <a:r>
              <a:rPr lang="en-US" sz="11200" dirty="0"/>
              <a:t>Allow industry and HHS two months to negotiate </a:t>
            </a:r>
            <a:r>
              <a:rPr lang="en-US" sz="11200" dirty="0" smtClean="0"/>
              <a:t>price</a:t>
            </a:r>
          </a:p>
          <a:p>
            <a:pPr marL="342900" lvl="1" indent="-342900">
              <a:buFont typeface="Arial"/>
              <a:buChar char="•"/>
            </a:pPr>
            <a:r>
              <a:rPr lang="en-US" sz="11200" dirty="0"/>
              <a:t>Step </a:t>
            </a:r>
            <a:r>
              <a:rPr lang="en-US" sz="11200" dirty="0" smtClean="0"/>
              <a:t>4: </a:t>
            </a:r>
            <a:r>
              <a:rPr lang="en-US" sz="11200" dirty="0"/>
              <a:t>If negotiation fails </a:t>
            </a:r>
            <a:r>
              <a:rPr lang="en-US" sz="11200" dirty="0" smtClean="0"/>
              <a:t>to agree on </a:t>
            </a:r>
            <a:r>
              <a:rPr lang="en-US" sz="11200" dirty="0"/>
              <a:t>a price submit to binding arbitration </a:t>
            </a:r>
            <a:r>
              <a:rPr lang="en-US" sz="11200" dirty="0" smtClean="0"/>
              <a:t>(Final </a:t>
            </a:r>
            <a:r>
              <a:rPr lang="en-US" sz="11200" dirty="0"/>
              <a:t>Offer </a:t>
            </a:r>
            <a:r>
              <a:rPr lang="en-US" sz="11200" dirty="0" smtClean="0"/>
              <a:t>Arbitration (FOA) or Conventional Arbitration)</a:t>
            </a:r>
            <a:endParaRPr lang="en-US" sz="11200" dirty="0"/>
          </a:p>
          <a:p>
            <a:endParaRPr lang="en-US" sz="8600" dirty="0"/>
          </a:p>
          <a:p>
            <a:pPr marL="0" indent="0">
              <a:buNone/>
            </a:pPr>
            <a:endParaRPr lang="en-US" sz="6400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Mechanics: Negotiation with Binding Arbitration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03844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076"/>
            <a:ext cx="8229600" cy="4481315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en-US" sz="3000" dirty="0"/>
              <a:t>Step </a:t>
            </a:r>
            <a:r>
              <a:rPr lang="en-US" sz="3000" dirty="0" smtClean="0"/>
              <a:t>5: </a:t>
            </a:r>
            <a:r>
              <a:rPr lang="en-US" sz="3000" dirty="0"/>
              <a:t>Arbitrators would be selected </a:t>
            </a:r>
            <a:r>
              <a:rPr lang="en-US" sz="3000" dirty="0" smtClean="0"/>
              <a:t>in </a:t>
            </a:r>
            <a:r>
              <a:rPr lang="en-US" sz="3000" dirty="0"/>
              <a:t>consultation with the American Arbitration Association </a:t>
            </a:r>
            <a:r>
              <a:rPr lang="en-US" sz="3000" dirty="0" smtClean="0"/>
              <a:t>(with input </a:t>
            </a:r>
            <a:r>
              <a:rPr lang="en-US" sz="3000" dirty="0"/>
              <a:t>from industry and </a:t>
            </a:r>
            <a:r>
              <a:rPr lang="en-US" sz="3000" dirty="0" smtClean="0"/>
              <a:t>HHS)</a:t>
            </a:r>
          </a:p>
          <a:p>
            <a:pPr lvl="1"/>
            <a:r>
              <a:rPr lang="en-US" sz="3000" dirty="0" smtClean="0"/>
              <a:t>Step 6: </a:t>
            </a:r>
            <a:r>
              <a:rPr lang="en-US" sz="3000" b="1" dirty="0" smtClean="0"/>
              <a:t>Scoring consideration</a:t>
            </a:r>
            <a:r>
              <a:rPr lang="en-US" sz="3000" dirty="0" smtClean="0"/>
              <a:t>: define a range within which bids must fall </a:t>
            </a:r>
          </a:p>
          <a:p>
            <a:pPr lvl="1"/>
            <a:r>
              <a:rPr lang="en-US" sz="3000" dirty="0" smtClean="0"/>
              <a:t>Step 7: In FOA the arbitrator would be given final bids from HHS and the manufacturer</a:t>
            </a:r>
          </a:p>
          <a:p>
            <a:pPr lvl="2"/>
            <a:r>
              <a:rPr lang="en-US" sz="2600" dirty="0" smtClean="0"/>
              <a:t>An independent fact finder might offer arbitrator a third opinion</a:t>
            </a:r>
            <a:endParaRPr lang="en-US" sz="2600" dirty="0"/>
          </a:p>
          <a:p>
            <a:pPr lvl="2"/>
            <a:r>
              <a:rPr lang="en-US" sz="2600" dirty="0" smtClean="0"/>
              <a:t>Bids would include data underpinning rationale for price</a:t>
            </a:r>
          </a:p>
          <a:p>
            <a:pPr lvl="1"/>
            <a:r>
              <a:rPr lang="en-US" sz="3200" dirty="0"/>
              <a:t>Step 8</a:t>
            </a:r>
            <a:r>
              <a:rPr lang="en-US" sz="3200" dirty="0" smtClean="0"/>
              <a:t>: The arbitrator in FOA  </a:t>
            </a:r>
            <a:r>
              <a:rPr lang="en-US" sz="3200" dirty="0"/>
              <a:t>would be required to choose one of the bids </a:t>
            </a:r>
            <a:r>
              <a:rPr lang="en-US" sz="3200" dirty="0" smtClean="0"/>
              <a:t>(could </a:t>
            </a:r>
            <a:r>
              <a:rPr lang="en-US" sz="3200" dirty="0"/>
              <a:t>only choose a</a:t>
            </a:r>
            <a:r>
              <a:rPr lang="en-US" sz="3200" dirty="0" smtClean="0"/>
              <a:t> </a:t>
            </a:r>
            <a:r>
              <a:rPr lang="en-US" sz="3200" dirty="0"/>
              <a:t>third </a:t>
            </a:r>
            <a:r>
              <a:rPr lang="en-US" sz="3200" dirty="0" smtClean="0"/>
              <a:t>fact finder price that </a:t>
            </a:r>
            <a:r>
              <a:rPr lang="en-US" sz="3200" dirty="0"/>
              <a:t>falls between the bids by </a:t>
            </a:r>
            <a:r>
              <a:rPr lang="en-US" sz="3200" dirty="0" smtClean="0"/>
              <a:t>HHS and the manufacturer)</a:t>
            </a:r>
          </a:p>
          <a:p>
            <a:pPr lvl="2"/>
            <a:r>
              <a:rPr lang="en-US" dirty="0" smtClean="0"/>
              <a:t>In conventional arbitration the arbitrator can pick any price they think is fair</a:t>
            </a:r>
          </a:p>
          <a:p>
            <a:pPr lvl="2"/>
            <a:r>
              <a:rPr lang="en-US" dirty="0" smtClean="0"/>
              <a:t>FOA typically results in higher likelihood of settlement prior to arbitration</a:t>
            </a:r>
            <a:endParaRPr lang="en-US" dirty="0"/>
          </a:p>
          <a:p>
            <a:pPr marL="457200" lvl="1" indent="0">
              <a:buNone/>
            </a:pPr>
            <a:endParaRPr lang="en-US" sz="3000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Mechanics II: Final Offer Arbitration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108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Negotiation provides a counter balance to monopoly supply</a:t>
            </a:r>
          </a:p>
          <a:p>
            <a:r>
              <a:rPr lang="en-US" dirty="0" smtClean="0"/>
              <a:t> Binding arbitration encourages parties to stay at the table and to reach negotiated agreements</a:t>
            </a:r>
          </a:p>
          <a:p>
            <a:r>
              <a:rPr lang="en-US" dirty="0" smtClean="0"/>
              <a:t>Arbitration is administratively complex and should focus on relatively small number of drugs</a:t>
            </a:r>
          </a:p>
          <a:p>
            <a:r>
              <a:rPr lang="en-US" dirty="0" smtClean="0"/>
              <a:t> In Medicare a modest number of drugs in the reinsurance segment account for a high percentage of spend—suggesting significant potential savings</a:t>
            </a:r>
          </a:p>
          <a:p>
            <a:r>
              <a:rPr lang="en-US" dirty="0" smtClean="0"/>
              <a:t>Price setting returns to market when there is competition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Summing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949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1432</TotalTime>
  <Words>635</Words>
  <Application>Microsoft Office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Lucida Sans Unicode</vt:lpstr>
      <vt:lpstr>Verdana</vt:lpstr>
      <vt:lpstr>Wingdings 2</vt:lpstr>
      <vt:lpstr>Wingdings 3</vt:lpstr>
      <vt:lpstr>Concourse</vt:lpstr>
      <vt:lpstr>Issues in Drug Price Negotiation Using Binding Arbitration</vt:lpstr>
      <vt:lpstr>Key Part D Facts</vt:lpstr>
      <vt:lpstr>Reinsurance Share of Part D Spend</vt:lpstr>
      <vt:lpstr>Patent Monopoly + Near Complete Insurance</vt:lpstr>
      <vt:lpstr>Why Negotiation?</vt:lpstr>
      <vt:lpstr>Why binding arbitration?</vt:lpstr>
      <vt:lpstr>Mechanics: Negotiation with Binding Arbitration</vt:lpstr>
      <vt:lpstr>Mechanics II: Final Offer Arbitration</vt:lpstr>
      <vt:lpstr>Summing Up</vt:lpstr>
      <vt:lpstr>Extra Slide</vt:lpstr>
      <vt:lpstr>PowerPoint Presentation</vt:lpstr>
    </vt:vector>
  </TitlesOfParts>
  <Company>Harvard Medical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Issues in Drug Price Negotiation Using Binding Arbitration</dc:title>
  <dc:creator>Richard Frank</dc:creator>
  <cp:lastModifiedBy>Bill Poydence</cp:lastModifiedBy>
  <cp:revision>34</cp:revision>
  <cp:lastPrinted>2019-03-13T18:41:43Z</cp:lastPrinted>
  <dcterms:created xsi:type="dcterms:W3CDTF">2019-03-08T17:02:37Z</dcterms:created>
  <dcterms:modified xsi:type="dcterms:W3CDTF">2019-03-13T18:51:00Z</dcterms:modified>
</cp:coreProperties>
</file>