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54" r:id="rId3"/>
    <p:sldId id="373" r:id="rId4"/>
    <p:sldId id="374" r:id="rId5"/>
    <p:sldId id="382" r:id="rId6"/>
    <p:sldId id="389" r:id="rId7"/>
    <p:sldId id="383" r:id="rId8"/>
    <p:sldId id="386" r:id="rId9"/>
    <p:sldId id="388" r:id="rId10"/>
    <p:sldId id="387" r:id="rId11"/>
    <p:sldId id="377" r:id="rId12"/>
    <p:sldId id="390" r:id="rId13"/>
    <p:sldId id="299" r:id="rId1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134370"/>
    <a:srgbClr val="DEB33F"/>
    <a:srgbClr val="7A1600"/>
    <a:srgbClr val="E5C46F"/>
    <a:srgbClr val="F5DF59"/>
    <a:srgbClr val="DDB23F"/>
    <a:srgbClr val="D1A425"/>
    <a:srgbClr val="F0C038"/>
    <a:srgbClr val="F2C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95" autoAdjust="0"/>
  </p:normalViewPr>
  <p:slideViewPr>
    <p:cSldViewPr snapToGrid="0">
      <p:cViewPr varScale="1">
        <p:scale>
          <a:sx n="78" d="100"/>
          <a:sy n="78" d="100"/>
        </p:scale>
        <p:origin x="15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6" y="1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6F4B1-3194-4987-94E6-A37F114DE7FB}" type="datetimeFigureOut">
              <a:rPr lang="en-US" smtClean="0"/>
              <a:pPr/>
              <a:t>3/14/2019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6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5F284-F4A8-42CE-824A-6EDADF735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97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939" y="6228847"/>
            <a:ext cx="6629400" cy="36559"/>
          </a:xfrm>
          <a:prstGeom prst="rect">
            <a:avLst/>
          </a:prstGeom>
        </p:spPr>
      </p:pic>
      <p:pic>
        <p:nvPicPr>
          <p:cNvPr id="4" name="Picture 3" descr="PublicPolicy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947" y="5623350"/>
            <a:ext cx="2306901" cy="1234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524000"/>
            <a:ext cx="7772400" cy="1143000"/>
          </a:xfrm>
        </p:spPr>
        <p:txBody>
          <a:bodyPr>
            <a:normAutofit/>
          </a:bodyPr>
          <a:lstStyle>
            <a:lvl1pPr algn="l">
              <a:defRPr sz="6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GEN X ROAD MAP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2514600"/>
            <a:ext cx="6400800" cy="762000"/>
          </a:xfrm>
        </p:spPr>
        <p:txBody>
          <a:bodyPr>
            <a:normAutofit/>
          </a:bodyPr>
          <a:lstStyle>
            <a:lvl1pPr marL="0" indent="0" algn="l">
              <a:buNone/>
              <a:defRPr sz="3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What You Need To Know</a:t>
            </a:r>
            <a:endParaRPr lang="en-US" dirty="0"/>
          </a:p>
        </p:txBody>
      </p:sp>
      <p:sp>
        <p:nvSpPr>
          <p:cNvPr id="8" name="Text Placeholder 11"/>
          <p:cNvSpPr txBox="1">
            <a:spLocks/>
          </p:cNvSpPr>
          <p:nvPr userDrawn="1"/>
        </p:nvSpPr>
        <p:spPr>
          <a:xfrm>
            <a:off x="1674315" y="6384333"/>
            <a:ext cx="6851650" cy="225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>
                <a:solidFill>
                  <a:srgbClr val="FF0000"/>
                </a:solidFill>
                <a:latin typeface="Arial"/>
                <a:cs typeface="Arial"/>
              </a:rPr>
              <a:t>AARP PUBLIC POLICY INSTITUTE  </a:t>
            </a:r>
            <a:r>
              <a:rPr lang="en-US" sz="1000" dirty="0" smtClean="0">
                <a:latin typeface="Arial"/>
                <a:cs typeface="Arial"/>
              </a:rPr>
              <a:t>|  AARP.ORG/PPI |  © 2016 AARP. ALL RIGHTS RESERVED</a:t>
            </a:r>
            <a:endParaRPr lang="en-US" sz="1000" dirty="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E54E-AAE4-4330-ACD8-9528DA7F92B0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C95A8-215A-4951-8913-FD985A745989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7902-2D36-4775-BB56-C49DE5A2E8B9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939" y="6228848"/>
            <a:ext cx="6629400" cy="36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524000"/>
            <a:ext cx="7772400" cy="1143000"/>
          </a:xfrm>
        </p:spPr>
        <p:txBody>
          <a:bodyPr>
            <a:normAutofit/>
          </a:bodyPr>
          <a:lstStyle>
            <a:lvl1pPr algn="l">
              <a:defRPr sz="5375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GEN X ROAD MAP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2514600"/>
            <a:ext cx="6400800" cy="762000"/>
          </a:xfrm>
        </p:spPr>
        <p:txBody>
          <a:bodyPr>
            <a:normAutofit/>
          </a:bodyPr>
          <a:lstStyle>
            <a:lvl1pPr marL="0" indent="0" algn="l">
              <a:buNone/>
              <a:defRPr sz="3313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08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What You Need To Know</a:t>
            </a:r>
          </a:p>
        </p:txBody>
      </p:sp>
      <p:sp>
        <p:nvSpPr>
          <p:cNvPr id="8" name="Text Placeholder 11"/>
          <p:cNvSpPr txBox="1">
            <a:spLocks/>
          </p:cNvSpPr>
          <p:nvPr userDrawn="1"/>
        </p:nvSpPr>
        <p:spPr>
          <a:xfrm>
            <a:off x="389652" y="6384333"/>
            <a:ext cx="6851650" cy="225425"/>
          </a:xfrm>
          <a:prstGeom prst="rect">
            <a:avLst/>
          </a:prstGeom>
        </p:spPr>
        <p:txBody>
          <a:bodyPr lIns="81639" tIns="40819" rIns="81639" bIns="40819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75" b="1" dirty="0">
                <a:solidFill>
                  <a:srgbClr val="FF0000"/>
                </a:solidFill>
                <a:latin typeface="Arial"/>
                <a:cs typeface="Arial"/>
              </a:rPr>
              <a:t>AARP PUBLIC POLICY INSTITUTE  </a:t>
            </a:r>
            <a:r>
              <a:rPr lang="en-US" sz="875" dirty="0">
                <a:latin typeface="Arial"/>
                <a:cs typeface="Arial"/>
              </a:rPr>
              <a:t>|  AARP.ORG/PPI |  © </a:t>
            </a:r>
            <a:r>
              <a:rPr lang="en-US" sz="875" dirty="0" smtClean="0">
                <a:latin typeface="Arial"/>
                <a:cs typeface="Arial"/>
              </a:rPr>
              <a:t>2018 </a:t>
            </a:r>
            <a:r>
              <a:rPr lang="en-US" sz="875" dirty="0">
                <a:latin typeface="Arial"/>
                <a:cs typeface="Arial"/>
              </a:rPr>
              <a:t>AARP. ALL RIGHTS RESERVED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339" y="487678"/>
            <a:ext cx="1790974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07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6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Page</a:t>
            </a:r>
          </a:p>
        </p:txBody>
      </p:sp>
      <p:sp>
        <p:nvSpPr>
          <p:cNvPr id="10" name="Text Placeholder 11"/>
          <p:cNvSpPr txBox="1">
            <a:spLocks/>
          </p:cNvSpPr>
          <p:nvPr userDrawn="1"/>
        </p:nvSpPr>
        <p:spPr>
          <a:xfrm>
            <a:off x="1805838" y="6384333"/>
            <a:ext cx="6851650" cy="225425"/>
          </a:xfrm>
          <a:prstGeom prst="rect">
            <a:avLst/>
          </a:prstGeom>
        </p:spPr>
        <p:txBody>
          <a:bodyPr lIns="81639" tIns="40819" rIns="81639" bIns="40819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13" b="1" dirty="0">
                <a:solidFill>
                  <a:srgbClr val="FF0000"/>
                </a:solidFill>
                <a:latin typeface="Arial"/>
                <a:cs typeface="Arial"/>
              </a:rPr>
              <a:t>AARP PUBLIC</a:t>
            </a:r>
            <a:r>
              <a:rPr lang="en-US" sz="813" b="1" baseline="0" dirty="0">
                <a:solidFill>
                  <a:srgbClr val="FF0000"/>
                </a:solidFill>
                <a:latin typeface="Arial"/>
                <a:cs typeface="Arial"/>
              </a:rPr>
              <a:t> POLICY INSTITUTE</a:t>
            </a:r>
            <a:r>
              <a:rPr lang="en-US" sz="813" b="1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en-US" sz="813" dirty="0">
                <a:latin typeface="Arial"/>
                <a:cs typeface="Arial"/>
              </a:rPr>
              <a:t>|  AARP.ORG/PPI  |  © </a:t>
            </a:r>
            <a:r>
              <a:rPr lang="en-US" sz="813" dirty="0" smtClean="0">
                <a:latin typeface="Arial"/>
                <a:cs typeface="Arial"/>
              </a:rPr>
              <a:t>2018 </a:t>
            </a:r>
            <a:r>
              <a:rPr lang="en-US" sz="813" dirty="0">
                <a:latin typeface="Arial"/>
                <a:cs typeface="Arial"/>
              </a:rPr>
              <a:t>AARP. ALL RIGHTS RESERVED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14" y="5923003"/>
            <a:ext cx="1790974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62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480" y="2984356"/>
            <a:ext cx="8229600" cy="3113345"/>
          </a:xfrm>
        </p:spPr>
        <p:txBody>
          <a:bodyPr>
            <a:normAutofit/>
          </a:bodyPr>
          <a:lstStyle>
            <a:lvl1pPr marL="206932" indent="-206932">
              <a:buClr>
                <a:srgbClr val="1B90A3"/>
              </a:buClr>
              <a:defRPr sz="1438">
                <a:latin typeface="Arial" pitchFamily="34" charset="0"/>
                <a:cs typeface="Arial" pitchFamily="34" charset="0"/>
              </a:defRPr>
            </a:lvl1pPr>
            <a:lvl2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2pPr>
            <a:lvl3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3pPr>
            <a:lvl4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4pPr>
            <a:lvl5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45DA-95E3-4832-B4DA-E750FF45024C}" type="datetime1">
              <a:rPr lang="en-US" smtClean="0"/>
              <a:t>3/14/2019</a:t>
            </a:fld>
            <a:r>
              <a:rPr lang="en-US"/>
              <a:t>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A142-7054-431A-A71A-F024B58D10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251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5638800"/>
            <a:ext cx="9144000" cy="1238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/>
          <a:p>
            <a:pPr algn="ctr"/>
            <a:endParaRPr lang="en-US" sz="1125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480" y="2984356"/>
            <a:ext cx="8229600" cy="3113345"/>
          </a:xfrm>
        </p:spPr>
        <p:txBody>
          <a:bodyPr>
            <a:normAutofit/>
          </a:bodyPr>
          <a:lstStyle>
            <a:lvl1pPr marL="206932" indent="-206932">
              <a:buClr>
                <a:srgbClr val="1B90A3"/>
              </a:buClr>
              <a:defRPr sz="1438">
                <a:latin typeface="Arial" pitchFamily="34" charset="0"/>
                <a:cs typeface="Arial" pitchFamily="34" charset="0"/>
              </a:defRPr>
            </a:lvl1pPr>
            <a:lvl2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2pPr>
            <a:lvl3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3pPr>
            <a:lvl4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4pPr>
            <a:lvl5pPr>
              <a:buClr>
                <a:srgbClr val="EF3829"/>
              </a:buClr>
              <a:defRPr sz="1438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D745-2972-4383-909D-BDC2837762B0}" type="datetime1">
              <a:rPr lang="en-US" smtClean="0"/>
              <a:t>3/14/2019</a:t>
            </a:fld>
            <a:r>
              <a:rPr lang="en-US"/>
              <a:t>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A142-7054-431A-A71A-F024B58D10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1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21C3-7438-4D25-832D-F01C9C9D17C0}" type="datetime1">
              <a:rPr lang="en-US" smtClean="0"/>
              <a:t>3/14/2019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226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56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1pPr>
            <a:lvl2pPr marL="408194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816388" indent="0">
              <a:buNone/>
              <a:defRPr sz="1438">
                <a:solidFill>
                  <a:schemeClr val="tx1">
                    <a:tint val="75000"/>
                  </a:schemeClr>
                </a:solidFill>
              </a:defRPr>
            </a:lvl3pPr>
            <a:lvl4pPr marL="1224582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4pPr>
            <a:lvl5pPr marL="1632776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5pPr>
            <a:lvl6pPr marL="2040969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6pPr>
            <a:lvl7pPr marL="2449163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7pPr>
            <a:lvl8pPr marL="2857357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8pPr>
            <a:lvl9pPr marL="3265551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4C9B-FE59-44E8-863F-9767B0BE4ED1}" type="datetime1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33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125"/>
            </a:lvl2pPr>
            <a:lvl3pPr>
              <a:defRPr sz="1813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125"/>
            </a:lvl2pPr>
            <a:lvl3pPr>
              <a:defRPr sz="1813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27F-24C8-4D8F-B0B8-13845AEDA0F5}" type="datetime1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3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480" y="2984355"/>
            <a:ext cx="8229600" cy="3113345"/>
          </a:xfrm>
        </p:spPr>
        <p:txBody>
          <a:bodyPr>
            <a:normAutofit/>
          </a:bodyPr>
          <a:lstStyle>
            <a:lvl1pPr marL="231775" indent="-231775">
              <a:buClr>
                <a:srgbClr val="1B90A3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EF3829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EF3829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>
              <a:buClr>
                <a:srgbClr val="EF3829"/>
              </a:buClr>
              <a:defRPr sz="1600">
                <a:latin typeface="Arial" pitchFamily="34" charset="0"/>
                <a:cs typeface="Arial" pitchFamily="34" charset="0"/>
              </a:defRPr>
            </a:lvl4pPr>
            <a:lvl5pPr>
              <a:buClr>
                <a:srgbClr val="EF3829"/>
              </a:buCl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AARP-RP-aligned-CMY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9" y="6362187"/>
            <a:ext cx="1438375" cy="3671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9752" y="6215759"/>
            <a:ext cx="8350497" cy="54460"/>
          </a:xfrm>
          <a:prstGeom prst="rect">
            <a:avLst/>
          </a:prstGeom>
        </p:spPr>
      </p:pic>
      <p:sp>
        <p:nvSpPr>
          <p:cNvPr id="12" name="Text Placeholder 11"/>
          <p:cNvSpPr txBox="1">
            <a:spLocks/>
          </p:cNvSpPr>
          <p:nvPr userDrawn="1"/>
        </p:nvSpPr>
        <p:spPr>
          <a:xfrm>
            <a:off x="1805838" y="6384333"/>
            <a:ext cx="6851650" cy="225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>
                <a:solidFill>
                  <a:srgbClr val="FF0000"/>
                </a:solidFill>
                <a:latin typeface="Arial"/>
                <a:cs typeface="Arial"/>
              </a:rPr>
              <a:t>AARP PUBLIC POLICY INSTITUTE  </a:t>
            </a:r>
            <a:r>
              <a:rPr lang="en-US" sz="1000" dirty="0" smtClean="0">
                <a:latin typeface="Arial"/>
                <a:cs typeface="Arial"/>
              </a:rPr>
              <a:t>|  AARP.ORG/PPI |  © 2016 AARP. ALL RIGHTS RESERVED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7270251" y="194753"/>
            <a:ext cx="1727288" cy="268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solidFill>
                  <a:schemeClr val="bg1"/>
                </a:solidFill>
              </a:rPr>
              <a:t>20 APRIL, 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35331" y="190195"/>
            <a:ext cx="3524538" cy="268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bg1"/>
                </a:solidFill>
              </a:rPr>
              <a:t>THE PUZZLE OF CAPACITY TO VOTE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25" b="1"/>
            </a:lvl1pPr>
            <a:lvl2pPr marL="408194" indent="0">
              <a:buNone/>
              <a:defRPr sz="1813" b="1"/>
            </a:lvl2pPr>
            <a:lvl3pPr marL="816388" indent="0">
              <a:buNone/>
              <a:defRPr sz="1625" b="1"/>
            </a:lvl3pPr>
            <a:lvl4pPr marL="1224582" indent="0">
              <a:buNone/>
              <a:defRPr sz="1438" b="1"/>
            </a:lvl4pPr>
            <a:lvl5pPr marL="1632776" indent="0">
              <a:buNone/>
              <a:defRPr sz="1438" b="1"/>
            </a:lvl5pPr>
            <a:lvl6pPr marL="2040969" indent="0">
              <a:buNone/>
              <a:defRPr sz="1438" b="1"/>
            </a:lvl6pPr>
            <a:lvl7pPr marL="2449163" indent="0">
              <a:buNone/>
              <a:defRPr sz="1438" b="1"/>
            </a:lvl7pPr>
            <a:lvl8pPr marL="2857357" indent="0">
              <a:buNone/>
              <a:defRPr sz="1438" b="1"/>
            </a:lvl8pPr>
            <a:lvl9pPr marL="3265551" indent="0">
              <a:buNone/>
              <a:defRPr sz="143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25"/>
            </a:lvl1pPr>
            <a:lvl2pPr>
              <a:defRPr sz="1813"/>
            </a:lvl2pPr>
            <a:lvl3pPr>
              <a:defRPr sz="1625"/>
            </a:lvl3pPr>
            <a:lvl4pPr>
              <a:defRPr sz="1438"/>
            </a:lvl4pPr>
            <a:lvl5pPr>
              <a:defRPr sz="1438"/>
            </a:lvl5pPr>
            <a:lvl6pPr>
              <a:defRPr sz="1438"/>
            </a:lvl6pPr>
            <a:lvl7pPr>
              <a:defRPr sz="1438"/>
            </a:lvl7pPr>
            <a:lvl8pPr>
              <a:defRPr sz="1438"/>
            </a:lvl8pPr>
            <a:lvl9pPr>
              <a:defRPr sz="14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125" b="1"/>
            </a:lvl1pPr>
            <a:lvl2pPr marL="408194" indent="0">
              <a:buNone/>
              <a:defRPr sz="1813" b="1"/>
            </a:lvl2pPr>
            <a:lvl3pPr marL="816388" indent="0">
              <a:buNone/>
              <a:defRPr sz="1625" b="1"/>
            </a:lvl3pPr>
            <a:lvl4pPr marL="1224582" indent="0">
              <a:buNone/>
              <a:defRPr sz="1438" b="1"/>
            </a:lvl4pPr>
            <a:lvl5pPr marL="1632776" indent="0">
              <a:buNone/>
              <a:defRPr sz="1438" b="1"/>
            </a:lvl5pPr>
            <a:lvl6pPr marL="2040969" indent="0">
              <a:buNone/>
              <a:defRPr sz="1438" b="1"/>
            </a:lvl6pPr>
            <a:lvl7pPr marL="2449163" indent="0">
              <a:buNone/>
              <a:defRPr sz="1438" b="1"/>
            </a:lvl7pPr>
            <a:lvl8pPr marL="2857357" indent="0">
              <a:buNone/>
              <a:defRPr sz="1438" b="1"/>
            </a:lvl8pPr>
            <a:lvl9pPr marL="3265551" indent="0">
              <a:buNone/>
              <a:defRPr sz="143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125"/>
            </a:lvl1pPr>
            <a:lvl2pPr>
              <a:defRPr sz="1813"/>
            </a:lvl2pPr>
            <a:lvl3pPr>
              <a:defRPr sz="1625"/>
            </a:lvl3pPr>
            <a:lvl4pPr>
              <a:defRPr sz="1438"/>
            </a:lvl4pPr>
            <a:lvl5pPr>
              <a:defRPr sz="1438"/>
            </a:lvl5pPr>
            <a:lvl6pPr>
              <a:defRPr sz="1438"/>
            </a:lvl6pPr>
            <a:lvl7pPr>
              <a:defRPr sz="1438"/>
            </a:lvl7pPr>
            <a:lvl8pPr>
              <a:defRPr sz="1438"/>
            </a:lvl8pPr>
            <a:lvl9pPr>
              <a:defRPr sz="14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16A2-E7EB-4C12-90A6-6934F2512065}" type="datetime1">
              <a:rPr lang="en-US" smtClean="0"/>
              <a:t>3/14/2019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20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292A-A3DC-4540-8F21-7FFA380D9CDA}" type="datetime1">
              <a:rPr lang="en-US" smtClean="0"/>
              <a:t>3/14/2019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13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75"/>
            </a:lvl1pPr>
            <a:lvl2pPr>
              <a:defRPr sz="2500"/>
            </a:lvl2pPr>
            <a:lvl3pPr>
              <a:defRPr sz="2125"/>
            </a:lvl3pPr>
            <a:lvl4pPr>
              <a:defRPr sz="1813"/>
            </a:lvl4pPr>
            <a:lvl5pPr>
              <a:defRPr sz="1813"/>
            </a:lvl5pPr>
            <a:lvl6pPr>
              <a:defRPr sz="1813"/>
            </a:lvl6pPr>
            <a:lvl7pPr>
              <a:defRPr sz="1813"/>
            </a:lvl7pPr>
            <a:lvl8pPr>
              <a:defRPr sz="1813"/>
            </a:lvl8pPr>
            <a:lvl9pPr>
              <a:defRPr sz="18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250"/>
            </a:lvl1pPr>
            <a:lvl2pPr marL="408194" indent="0">
              <a:buNone/>
              <a:defRPr sz="1063"/>
            </a:lvl2pPr>
            <a:lvl3pPr marL="816388" indent="0">
              <a:buNone/>
              <a:defRPr sz="875"/>
            </a:lvl3pPr>
            <a:lvl4pPr marL="1224582" indent="0">
              <a:buNone/>
              <a:defRPr sz="813"/>
            </a:lvl4pPr>
            <a:lvl5pPr marL="1632776" indent="0">
              <a:buNone/>
              <a:defRPr sz="813"/>
            </a:lvl5pPr>
            <a:lvl6pPr marL="2040969" indent="0">
              <a:buNone/>
              <a:defRPr sz="813"/>
            </a:lvl6pPr>
            <a:lvl7pPr marL="2449163" indent="0">
              <a:buNone/>
              <a:defRPr sz="813"/>
            </a:lvl7pPr>
            <a:lvl8pPr marL="2857357" indent="0">
              <a:buNone/>
              <a:defRPr sz="813"/>
            </a:lvl8pPr>
            <a:lvl9pPr marL="3265551" indent="0">
              <a:buNone/>
              <a:defRPr sz="8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08C40-BE3F-4667-9375-D2181F324624}" type="datetime1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16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75"/>
            </a:lvl1pPr>
            <a:lvl2pPr marL="408194" indent="0">
              <a:buNone/>
              <a:defRPr sz="2500"/>
            </a:lvl2pPr>
            <a:lvl3pPr marL="816388" indent="0">
              <a:buNone/>
              <a:defRPr sz="2125"/>
            </a:lvl3pPr>
            <a:lvl4pPr marL="1224582" indent="0">
              <a:buNone/>
              <a:defRPr sz="1813"/>
            </a:lvl4pPr>
            <a:lvl5pPr marL="1632776" indent="0">
              <a:buNone/>
              <a:defRPr sz="1813"/>
            </a:lvl5pPr>
            <a:lvl6pPr marL="2040969" indent="0">
              <a:buNone/>
              <a:defRPr sz="1813"/>
            </a:lvl6pPr>
            <a:lvl7pPr marL="2449163" indent="0">
              <a:buNone/>
              <a:defRPr sz="1813"/>
            </a:lvl7pPr>
            <a:lvl8pPr marL="2857357" indent="0">
              <a:buNone/>
              <a:defRPr sz="1813"/>
            </a:lvl8pPr>
            <a:lvl9pPr marL="3265551" indent="0">
              <a:buNone/>
              <a:defRPr sz="1813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50"/>
            </a:lvl1pPr>
            <a:lvl2pPr marL="408194" indent="0">
              <a:buNone/>
              <a:defRPr sz="1063"/>
            </a:lvl2pPr>
            <a:lvl3pPr marL="816388" indent="0">
              <a:buNone/>
              <a:defRPr sz="875"/>
            </a:lvl3pPr>
            <a:lvl4pPr marL="1224582" indent="0">
              <a:buNone/>
              <a:defRPr sz="813"/>
            </a:lvl4pPr>
            <a:lvl5pPr marL="1632776" indent="0">
              <a:buNone/>
              <a:defRPr sz="813"/>
            </a:lvl5pPr>
            <a:lvl6pPr marL="2040969" indent="0">
              <a:buNone/>
              <a:defRPr sz="813"/>
            </a:lvl6pPr>
            <a:lvl7pPr marL="2449163" indent="0">
              <a:buNone/>
              <a:defRPr sz="813"/>
            </a:lvl7pPr>
            <a:lvl8pPr marL="2857357" indent="0">
              <a:buNone/>
              <a:defRPr sz="813"/>
            </a:lvl8pPr>
            <a:lvl9pPr marL="3265551" indent="0">
              <a:buNone/>
              <a:defRPr sz="8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C20BA-3FCF-4C08-9681-4613FEEFDBF1}" type="datetime1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Puzzle of Capacity to Vote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3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6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Divider Page</a:t>
            </a:r>
            <a:endParaRPr lang="en-US" dirty="0"/>
          </a:p>
        </p:txBody>
      </p:sp>
      <p:pic>
        <p:nvPicPr>
          <p:cNvPr id="9" name="Picture 8" descr="AARP-RP-aligned-CMYK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9" y="6362187"/>
            <a:ext cx="1438375" cy="367188"/>
          </a:xfrm>
          <a:prstGeom prst="rect">
            <a:avLst/>
          </a:prstGeom>
        </p:spPr>
      </p:pic>
      <p:sp>
        <p:nvSpPr>
          <p:cNvPr id="10" name="Text Placeholder 11"/>
          <p:cNvSpPr txBox="1">
            <a:spLocks/>
          </p:cNvSpPr>
          <p:nvPr userDrawn="1"/>
        </p:nvSpPr>
        <p:spPr>
          <a:xfrm>
            <a:off x="1805838" y="6384333"/>
            <a:ext cx="6851650" cy="225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 smtClean="0">
                <a:solidFill>
                  <a:srgbClr val="FF0000"/>
                </a:solidFill>
                <a:latin typeface="Arial"/>
                <a:cs typeface="Arial"/>
              </a:rPr>
              <a:t>AARP PUBLIC</a:t>
            </a:r>
            <a:r>
              <a:rPr lang="en-US" sz="900" b="1" baseline="0" dirty="0" smtClean="0">
                <a:solidFill>
                  <a:srgbClr val="FF0000"/>
                </a:solidFill>
                <a:latin typeface="Arial"/>
                <a:cs typeface="Arial"/>
              </a:rPr>
              <a:t> POLICY INSTITUTE</a:t>
            </a:r>
            <a:r>
              <a:rPr lang="en-US" sz="900" b="1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en-US" sz="900" dirty="0" smtClean="0">
                <a:latin typeface="Arial"/>
                <a:cs typeface="Arial"/>
              </a:rPr>
              <a:t>|  AARP.ORG/PPI  |  © 2016 AARP. ALL RIGHTS RESERVED</a:t>
            </a:r>
            <a:endParaRPr lang="en-US"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172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D248-3E88-4E4D-8841-B11B93F8E702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E476-3093-4B2A-8DF7-69326E4147B6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9A6AF-C4D5-456A-B443-A5F20389A124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A0A15-B8E3-4F0D-94C3-3B453972ACE9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32BA-70F0-4898-8FA1-E0C906F575BE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7A88-DCDC-41CB-8B57-0ABA99B9F835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896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528" y="2984358"/>
            <a:ext cx="8229600" cy="3242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F90D-98B7-4ACF-93F5-E57009FDE6E8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34370"/>
                </a:solidFill>
              </a:defRPr>
            </a:lvl1pPr>
          </a:lstStyle>
          <a:p>
            <a:fld id="{1192A142-7054-431A-A71A-F024B58D10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73125"/>
            <a:ext cx="9144000" cy="393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rgbClr val="1B90A3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896" y="990600"/>
            <a:ext cx="8229600" cy="1143000"/>
          </a:xfrm>
          <a:prstGeom prst="rect">
            <a:avLst/>
          </a:prstGeom>
        </p:spPr>
        <p:txBody>
          <a:bodyPr vert="horz" lIns="130622" tIns="65311" rIns="130622" bIns="65311" rtlCol="0" anchor="ctr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528" y="2984359"/>
            <a:ext cx="8229600" cy="3242286"/>
          </a:xfrm>
          <a:prstGeom prst="rect">
            <a:avLst/>
          </a:prstGeom>
        </p:spPr>
        <p:txBody>
          <a:bodyPr vert="horz" lIns="130622" tIns="65311" rIns="130622" bIns="65311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73125"/>
            <a:ext cx="9144000" cy="3937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178955"/>
            <a:ext cx="2133600" cy="289299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r">
              <a:defRPr sz="1063">
                <a:solidFill>
                  <a:schemeClr val="bg1"/>
                </a:solidFill>
              </a:defRPr>
            </a:lvl1pPr>
          </a:lstStyle>
          <a:p>
            <a:fld id="{A19C1C16-6FCC-4264-895C-E8148D48BBF6}" type="datetime1">
              <a:rPr lang="en-US" smtClean="0"/>
              <a:t>3/14/2019</a:t>
            </a:fld>
            <a:r>
              <a:rPr lang="en-US"/>
              <a:t>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141042"/>
            <a:ext cx="2895600" cy="365125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l">
              <a:defRPr sz="1063">
                <a:solidFill>
                  <a:schemeClr val="bg1"/>
                </a:solidFill>
              </a:defRPr>
            </a:lvl1pPr>
          </a:lstStyle>
          <a:p>
            <a:r>
              <a:rPr lang="en-US"/>
              <a:t>The Puzzle of Capacity to Vote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72600" y="234184"/>
            <a:ext cx="2133600" cy="365125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r">
              <a:defRPr sz="1063">
                <a:solidFill>
                  <a:srgbClr val="134370"/>
                </a:solidFill>
              </a:defRPr>
            </a:lvl1pPr>
          </a:lstStyle>
          <a:p>
            <a:fld id="{1192A142-7054-431A-A71A-F024B58D10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5219700" y="0"/>
            <a:ext cx="4991100" cy="1727309"/>
          </a:xfrm>
          <a:prstGeom prst="rect">
            <a:avLst/>
          </a:prstGeom>
          <a:noFill/>
        </p:spPr>
        <p:txBody>
          <a:bodyPr wrap="square" lIns="81639" tIns="40819" rIns="81639" bIns="4081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536"/>
              </a:spcBef>
              <a:spcAft>
                <a:spcPts val="536"/>
              </a:spcAft>
            </a:pPr>
            <a:r>
              <a:rPr lang="en-US" sz="3563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en-US" sz="3563" b="1" baseline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Slide Title</a:t>
            </a:r>
            <a:r>
              <a:rPr lang="en-US" sz="3563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40</a:t>
            </a:r>
          </a:p>
          <a:p>
            <a:pPr algn="r">
              <a:spcBef>
                <a:spcPts val="536"/>
              </a:spcBef>
              <a:spcAft>
                <a:spcPts val="536"/>
              </a:spcAft>
              <a:defRPr/>
            </a:pPr>
            <a:r>
              <a:rPr lang="en-US" sz="21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en-US" sz="2125" baseline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Content Title</a:t>
            </a:r>
            <a:r>
              <a:rPr lang="en-US" sz="21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24</a:t>
            </a:r>
          </a:p>
          <a:p>
            <a:pPr algn="r">
              <a:spcBef>
                <a:spcPts val="536"/>
              </a:spcBef>
              <a:spcAft>
                <a:spcPts val="536"/>
              </a:spcAft>
              <a:defRPr/>
            </a:pPr>
            <a:r>
              <a:rPr lang="en-US" sz="1438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 Content Text – 16</a:t>
            </a:r>
          </a:p>
          <a:p>
            <a:pPr algn="r">
              <a:spcBef>
                <a:spcPts val="536"/>
              </a:spcBef>
              <a:spcAft>
                <a:spcPts val="536"/>
              </a:spcAft>
              <a:defRPr/>
            </a:pPr>
            <a:r>
              <a:rPr lang="en-US" sz="106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 Chart  Content – 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191657" y="2629989"/>
            <a:ext cx="1946266" cy="246224"/>
          </a:xfrm>
          <a:prstGeom prst="rect">
            <a:avLst/>
          </a:prstGeom>
          <a:noFill/>
        </p:spPr>
        <p:txBody>
          <a:bodyPr wrap="square" lIns="81639" tIns="40819" rIns="81639" bIns="4081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63" b="1" dirty="0">
                <a:solidFill>
                  <a:prstClr val="black"/>
                </a:solidFill>
              </a:rPr>
              <a:t>RGB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2186151" y="2906987"/>
            <a:ext cx="1957551" cy="685800"/>
          </a:xfrm>
          <a:prstGeom prst="rect">
            <a:avLst/>
          </a:prstGeom>
          <a:solidFill>
            <a:srgbClr val="1C90A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white"/>
                </a:solidFill>
              </a:rPr>
              <a:t>28-144-163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2186151" y="3701030"/>
            <a:ext cx="1957551" cy="685800"/>
          </a:xfrm>
          <a:prstGeom prst="rect">
            <a:avLst/>
          </a:prstGeom>
          <a:solidFill>
            <a:srgbClr val="DD6E1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white"/>
                </a:solidFill>
              </a:rPr>
              <a:t>221-110-29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2186151" y="4495073"/>
            <a:ext cx="1957551" cy="685800"/>
          </a:xfrm>
          <a:prstGeom prst="rect">
            <a:avLst/>
          </a:prstGeom>
          <a:solidFill>
            <a:srgbClr val="00A65E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white"/>
                </a:solidFill>
              </a:rPr>
              <a:t>0-166-94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2186151" y="5289116"/>
            <a:ext cx="1957551" cy="685800"/>
          </a:xfrm>
          <a:prstGeom prst="rect">
            <a:avLst/>
          </a:prstGeom>
          <a:solidFill>
            <a:srgbClr val="D4A02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white"/>
                </a:solidFill>
              </a:rPr>
              <a:t>212-160-42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2186151" y="6083159"/>
            <a:ext cx="1957551" cy="685800"/>
          </a:xfrm>
          <a:prstGeom prst="rect">
            <a:avLst/>
          </a:prstGeom>
          <a:solidFill>
            <a:srgbClr val="9E212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white"/>
                </a:solidFill>
              </a:rPr>
              <a:t>158-33-33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2233642" y="2068129"/>
            <a:ext cx="1957551" cy="4635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9" tIns="40819" rIns="81639" bIns="4081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50" dirty="0">
                <a:solidFill>
                  <a:prstClr val="black"/>
                </a:solidFill>
              </a:rPr>
              <a:t>Outline: black, ½ pt.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9753" y="6215759"/>
            <a:ext cx="8350497" cy="54460"/>
          </a:xfrm>
          <a:prstGeom prst="rect">
            <a:avLst/>
          </a:prstGeom>
        </p:spPr>
      </p:pic>
      <p:sp>
        <p:nvSpPr>
          <p:cNvPr id="28" name="Text Placeholder 11"/>
          <p:cNvSpPr txBox="1">
            <a:spLocks/>
          </p:cNvSpPr>
          <p:nvPr/>
        </p:nvSpPr>
        <p:spPr>
          <a:xfrm>
            <a:off x="1805838" y="6384333"/>
            <a:ext cx="6851650" cy="225425"/>
          </a:xfrm>
          <a:prstGeom prst="rect">
            <a:avLst/>
          </a:prstGeom>
        </p:spPr>
        <p:txBody>
          <a:bodyPr lIns="81639" tIns="40819" rIns="81639" bIns="40819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1B90A3"/>
              </a:buClr>
              <a:buFont typeface="Arial" pitchFamily="34" charset="0"/>
              <a:buNone/>
              <a:defRPr sz="900" b="0" i="0" kern="1200" baseline="0">
                <a:solidFill>
                  <a:srgbClr val="7F7F7F"/>
                </a:solidFill>
                <a:latin typeface="Arial-BoldMS"/>
                <a:ea typeface="+mn-ea"/>
                <a:cs typeface="Arial-BoldM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75" b="1" dirty="0">
                <a:solidFill>
                  <a:srgbClr val="FF0000"/>
                </a:solidFill>
                <a:latin typeface="Arial"/>
                <a:cs typeface="Arial"/>
              </a:rPr>
              <a:t>AARP PUBLIC POLICY INSTITUTE  </a:t>
            </a:r>
            <a:r>
              <a:rPr lang="en-US" sz="875" dirty="0">
                <a:latin typeface="Arial"/>
                <a:cs typeface="Arial"/>
              </a:rPr>
              <a:t>|  AARP.ORG/PPI |  © </a:t>
            </a:r>
            <a:r>
              <a:rPr lang="en-US" sz="875" dirty="0" smtClean="0">
                <a:latin typeface="Arial"/>
                <a:cs typeface="Arial"/>
              </a:rPr>
              <a:t>2018 </a:t>
            </a:r>
            <a:r>
              <a:rPr lang="en-US" sz="875" dirty="0">
                <a:latin typeface="Arial"/>
                <a:cs typeface="Arial"/>
              </a:rPr>
              <a:t>AARP.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44873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l" defTabSz="816388" rtl="0" eaLnBrk="1" latinLnBrk="0" hangingPunct="1">
        <a:spcBef>
          <a:spcPct val="0"/>
        </a:spcBef>
        <a:buNone/>
        <a:defRPr sz="3563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06932" indent="-206932" algn="l" defTabSz="816388" rtl="0" eaLnBrk="1" latinLnBrk="0" hangingPunct="1">
        <a:spcBef>
          <a:spcPct val="20000"/>
        </a:spcBef>
        <a:buClr>
          <a:srgbClr val="1B90A3"/>
        </a:buClr>
        <a:buFont typeface="Arial" pitchFamily="34" charset="0"/>
        <a:buChar char="•"/>
        <a:defRPr sz="1438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63315" indent="-255121" algn="l" defTabSz="816388" rtl="0" eaLnBrk="1" latinLnBrk="0" hangingPunct="1">
        <a:spcBef>
          <a:spcPct val="20000"/>
        </a:spcBef>
        <a:buFont typeface="Arial" pitchFamily="34" charset="0"/>
        <a:buChar char="–"/>
        <a:defRPr sz="1438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020485" indent="-204097" algn="l" defTabSz="816388" rtl="0" eaLnBrk="1" latinLnBrk="0" hangingPunct="1">
        <a:spcBef>
          <a:spcPct val="20000"/>
        </a:spcBef>
        <a:buFont typeface="Arial" pitchFamily="34" charset="0"/>
        <a:buChar char="•"/>
        <a:defRPr sz="1438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428679" indent="-204097" algn="l" defTabSz="816388" rtl="0" eaLnBrk="1" latinLnBrk="0" hangingPunct="1">
        <a:spcBef>
          <a:spcPct val="20000"/>
        </a:spcBef>
        <a:buFont typeface="Arial" pitchFamily="34" charset="0"/>
        <a:buChar char="–"/>
        <a:defRPr sz="1438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836873" indent="-204097" algn="l" defTabSz="816388" rtl="0" eaLnBrk="1" latinLnBrk="0" hangingPunct="1">
        <a:spcBef>
          <a:spcPct val="20000"/>
        </a:spcBef>
        <a:buFont typeface="Arial" pitchFamily="34" charset="0"/>
        <a:buChar char="»"/>
        <a:defRPr sz="1438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245066" indent="-204097" algn="l" defTabSz="816388" rtl="0" eaLnBrk="1" latinLnBrk="0" hangingPunct="1">
        <a:spcBef>
          <a:spcPct val="20000"/>
        </a:spcBef>
        <a:buFont typeface="Arial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6pPr>
      <a:lvl7pPr marL="2653260" indent="-204097" algn="l" defTabSz="816388" rtl="0" eaLnBrk="1" latinLnBrk="0" hangingPunct="1">
        <a:spcBef>
          <a:spcPct val="20000"/>
        </a:spcBef>
        <a:buFont typeface="Arial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7pPr>
      <a:lvl8pPr marL="3061454" indent="-204097" algn="l" defTabSz="816388" rtl="0" eaLnBrk="1" latinLnBrk="0" hangingPunct="1">
        <a:spcBef>
          <a:spcPct val="20000"/>
        </a:spcBef>
        <a:buFont typeface="Arial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8pPr>
      <a:lvl9pPr marL="3469648" indent="-204097" algn="l" defTabSz="816388" rtl="0" eaLnBrk="1" latinLnBrk="0" hangingPunct="1">
        <a:spcBef>
          <a:spcPct val="20000"/>
        </a:spcBef>
        <a:buFont typeface="Arial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1pPr>
      <a:lvl2pPr marL="408194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2pPr>
      <a:lvl3pPr marL="816388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224582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632776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040969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49163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857357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265551" algn="l" defTabSz="816388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AARPpolicy" TargetMode="External"/><Relationship Id="rId2" Type="http://schemas.openxmlformats.org/officeDocument/2006/relationships/hyperlink" Target="http://www.aarp.org/pp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arp.org/policyblo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931" y="1968011"/>
            <a:ext cx="8206046" cy="1915948"/>
          </a:xfrm>
        </p:spPr>
        <p:txBody>
          <a:bodyPr>
            <a:normAutofit/>
          </a:bodyPr>
          <a:lstStyle/>
          <a:p>
            <a:pPr>
              <a:lnSpc>
                <a:spcPts val="5982"/>
              </a:lnSpc>
            </a:pPr>
            <a:r>
              <a:rPr lang="en-US" sz="4800" dirty="0" smtClean="0"/>
              <a:t>Germany’s Approach to Prescription Drug Pricing</a:t>
            </a:r>
            <a:endParaRPr lang="en-US" sz="5400" dirty="0">
              <a:latin typeface="Georgia-Bold"/>
              <a:cs typeface="Georgia-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3933" y="4459980"/>
            <a:ext cx="5120532" cy="805710"/>
          </a:xfrm>
          <a:prstGeom prst="rect">
            <a:avLst/>
          </a:prstGeom>
          <a:noFill/>
        </p:spPr>
        <p:txBody>
          <a:bodyPr wrap="square" lIns="81639" tIns="40819" rIns="81639" bIns="40819" rtlCol="0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Leigh Purvis, Director, Health Services Research</a:t>
            </a:r>
          </a:p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AARP Public Policy Institute</a:t>
            </a:r>
          </a:p>
          <a:p>
            <a:pPr defTabSz="816388"/>
            <a:endParaRPr lang="en-US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98317" y="3973034"/>
            <a:ext cx="5681133" cy="273844"/>
          </a:xfrm>
          <a:prstGeom prst="rect">
            <a:avLst/>
          </a:prstGeom>
        </p:spPr>
        <p:txBody>
          <a:bodyPr vert="horz" lIns="81639" tIns="40819" rIns="81639" bIns="40819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71500"/>
            <a:endParaRPr lang="en-US" sz="2125" b="1" dirty="0">
              <a:solidFill>
                <a:srgbClr val="9E2121"/>
              </a:solidFill>
              <a:latin typeface="Utopia"/>
              <a:cs typeface="Utopia"/>
            </a:endParaRPr>
          </a:p>
        </p:txBody>
      </p:sp>
    </p:spTree>
    <p:extLst>
      <p:ext uri="{BB962C8B-B14F-4D97-AF65-F5344CB8AC3E}">
        <p14:creationId xmlns:p14="http://schemas.microsoft.com/office/powerpoint/2010/main" val="4114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562" y="672715"/>
            <a:ext cx="8538519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How has the AMNOG process worked so far?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567" y="2113005"/>
            <a:ext cx="8909221" cy="4436076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Research indicates that the prices of drugs with no added benefit are not higher than the prices of existing products, and drugs with added benefit are coming to market with a price premium.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Arbitration decisions often lead to substantially lower prices than what manufacturers originally demand.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Savings in the billions on new drugs with added benefit; additional savings from new drugs with no added benefit.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Has not stifled access: more than 300 new drugs were assessed between January 2011 and May 2018.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&lt; 30 new drugs pulled from the market after evaluation and/or price decision.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93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383" y="833354"/>
            <a:ext cx="7776228" cy="797738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Some takeaways to consider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54" y="1853514"/>
            <a:ext cx="8909221" cy="4621427"/>
          </a:xfrm>
        </p:spPr>
        <p:txBody>
          <a:bodyPr anchor="t"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German system provides an evidence-based way to reward </a:t>
            </a:r>
            <a:r>
              <a:rPr lang="en-US" dirty="0">
                <a:solidFill>
                  <a:schemeClr val="tx1"/>
                </a:solidFill>
              </a:rPr>
              <a:t>innovative drugs that provide genuine </a:t>
            </a:r>
            <a:r>
              <a:rPr lang="en-US" dirty="0" smtClean="0">
                <a:solidFill>
                  <a:schemeClr val="tx1"/>
                </a:solidFill>
              </a:rPr>
              <a:t>clinical benefits.</a:t>
            </a:r>
          </a:p>
          <a:p>
            <a:pPr lvl="0"/>
            <a:endParaRPr lang="en-US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Provides immediate access to new drugs.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Determines final prices </a:t>
            </a:r>
            <a:r>
              <a:rPr lang="en-US" dirty="0">
                <a:solidFill>
                  <a:schemeClr val="tx1"/>
                </a:solidFill>
              </a:rPr>
              <a:t>only </a:t>
            </a:r>
            <a:r>
              <a:rPr lang="en-US" dirty="0" smtClean="0">
                <a:solidFill>
                  <a:schemeClr val="tx1"/>
                </a:solidFill>
              </a:rPr>
              <a:t>after a determination </a:t>
            </a:r>
            <a:r>
              <a:rPr lang="en-US" dirty="0">
                <a:solidFill>
                  <a:schemeClr val="tx1"/>
                </a:solidFill>
              </a:rPr>
              <a:t>of clinical benefits, and through negotiations involving drug companies and </a:t>
            </a:r>
            <a:r>
              <a:rPr lang="en-US" dirty="0" smtClean="0">
                <a:solidFill>
                  <a:schemeClr val="tx1"/>
                </a:solidFill>
              </a:rPr>
              <a:t>stakeholders.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Arbitration is used as a last resort and the entire process offers multiple opportunities for drug makers to weigh in.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Products that are ultimately removed from the market seem to reflect more on innovation shortfall than process.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0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337" y="3176847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2400" b="0" kern="0" dirty="0"/>
              <a:t>Leigh Purvis</a:t>
            </a:r>
            <a:br>
              <a:rPr lang="en-US" sz="2400" b="0" kern="0" dirty="0"/>
            </a:br>
            <a:r>
              <a:rPr lang="en-US" sz="2400" b="0" kern="0" dirty="0"/>
              <a:t>Director, Health Services Research</a:t>
            </a:r>
            <a:br>
              <a:rPr lang="en-US" sz="2400" b="0" kern="0" dirty="0"/>
            </a:br>
            <a:r>
              <a:rPr lang="en-US" sz="2400" b="0" kern="0" dirty="0"/>
              <a:t>lpurvis@aarp.org</a:t>
            </a:r>
            <a:br>
              <a:rPr lang="en-US" sz="2400" b="0" kern="0" dirty="0"/>
            </a:br>
            <a:r>
              <a:rPr lang="en-US" sz="2400" b="0" kern="0" dirty="0">
                <a:solidFill>
                  <a:prstClr val="black"/>
                </a:solidFill>
              </a:rPr>
              <a:t/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</a:rPr>
              <a:t>AARP Public Policy Institute </a:t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  <a:hlinkClick r:id="rId2"/>
              </a:rPr>
              <a:t>www.aarp.org/ppi</a:t>
            </a:r>
            <a:r>
              <a:rPr lang="en-US" sz="2400" b="0" kern="0" dirty="0">
                <a:solidFill>
                  <a:prstClr val="black"/>
                </a:solidFill>
              </a:rPr>
              <a:t/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</a:rPr>
              <a:t/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</a:rPr>
              <a:t>Twitter</a:t>
            </a:r>
            <a:r>
              <a:rPr lang="en-US" sz="2400" b="0" kern="0" dirty="0" smtClean="0">
                <a:solidFill>
                  <a:prstClr val="black"/>
                </a:solidFill>
              </a:rPr>
              <a:t>:@</a:t>
            </a:r>
            <a:r>
              <a:rPr lang="en-US" sz="2400" b="0" kern="0" dirty="0" err="1" smtClean="0">
                <a:solidFill>
                  <a:prstClr val="black"/>
                </a:solidFill>
              </a:rPr>
              <a:t>leighdrugwonk</a:t>
            </a:r>
            <a:r>
              <a:rPr lang="en-US" sz="2400" b="0" kern="0" dirty="0" smtClean="0">
                <a:solidFill>
                  <a:prstClr val="black"/>
                </a:solidFill>
              </a:rPr>
              <a:t> </a:t>
            </a:r>
            <a:r>
              <a:rPr lang="en-US" sz="2400" b="0" kern="0" dirty="0">
                <a:solidFill>
                  <a:prstClr val="black"/>
                </a:solidFill>
              </a:rPr>
              <a:t/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  <a:hlinkClick r:id="rId3"/>
              </a:rPr>
              <a:t>www.Facebook.com/AARPpolicy</a:t>
            </a:r>
            <a:r>
              <a:rPr lang="en-US" sz="2400" b="0" kern="0" dirty="0">
                <a:solidFill>
                  <a:prstClr val="black"/>
                </a:solidFill>
              </a:rPr>
              <a:t/>
            </a:r>
            <a:br>
              <a:rPr lang="en-US" sz="2400" b="0" kern="0" dirty="0">
                <a:solidFill>
                  <a:prstClr val="black"/>
                </a:solidFill>
              </a:rPr>
            </a:br>
            <a:r>
              <a:rPr lang="en-US" sz="2400" b="0" kern="0" dirty="0">
                <a:solidFill>
                  <a:prstClr val="black"/>
                </a:solidFill>
              </a:rPr>
              <a:t>Blog: </a:t>
            </a:r>
            <a:r>
              <a:rPr lang="en-US" sz="2400" b="0" kern="0" dirty="0">
                <a:solidFill>
                  <a:prstClr val="black"/>
                </a:solidFill>
                <a:hlinkClick r:id="rId4"/>
              </a:rPr>
              <a:t>www.aarp.org/policyblog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64409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797" y="644859"/>
            <a:ext cx="8624047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What does the German health care system look like?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415" y="2397210"/>
            <a:ext cx="8768450" cy="3954162"/>
          </a:xfrm>
        </p:spPr>
        <p:txBody>
          <a:bodyPr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Unlike many EU counterparts, has private multi-payer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Health </a:t>
            </a:r>
            <a:r>
              <a:rPr lang="en-US" dirty="0">
                <a:solidFill>
                  <a:schemeClr val="tx1"/>
                </a:solidFill>
              </a:rPr>
              <a:t>insurance is mandatory </a:t>
            </a:r>
            <a:r>
              <a:rPr lang="en-US" dirty="0" smtClean="0">
                <a:solidFill>
                  <a:schemeClr val="tx1"/>
                </a:solidFill>
              </a:rPr>
              <a:t>and is </a:t>
            </a:r>
            <a:r>
              <a:rPr lang="en-US" dirty="0">
                <a:solidFill>
                  <a:schemeClr val="tx1"/>
                </a:solidFill>
              </a:rPr>
              <a:t>provided </a:t>
            </a:r>
            <a:r>
              <a:rPr lang="en-US" dirty="0" smtClean="0">
                <a:solidFill>
                  <a:schemeClr val="tx1"/>
                </a:solidFill>
              </a:rPr>
              <a:t>through either nonprofit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semi-private plans </a:t>
            </a:r>
            <a:r>
              <a:rPr lang="en-US" dirty="0">
                <a:solidFill>
                  <a:schemeClr val="tx1"/>
                </a:solidFill>
              </a:rPr>
              <a:t>(“sickness funds</a:t>
            </a:r>
            <a:r>
              <a:rPr lang="en-US" dirty="0" smtClean="0">
                <a:solidFill>
                  <a:schemeClr val="tx1"/>
                </a:solidFill>
              </a:rPr>
              <a:t>”) or substitutive fully private plans.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Federal Joint Committee—a non-governmental body of payer, private, and patient </a:t>
            </a:r>
            <a:r>
              <a:rPr lang="en-US" dirty="0" smtClean="0">
                <a:solidFill>
                  <a:schemeClr val="tx1"/>
                </a:solidFill>
              </a:rPr>
              <a:t>representatives—has </a:t>
            </a:r>
            <a:r>
              <a:rPr lang="en-US" dirty="0">
                <a:solidFill>
                  <a:schemeClr val="tx1"/>
                </a:solidFill>
              </a:rPr>
              <a:t>authority </a:t>
            </a:r>
            <a:r>
              <a:rPr lang="en-US" dirty="0" smtClean="0">
                <a:solidFill>
                  <a:schemeClr val="tx1"/>
                </a:solidFill>
              </a:rPr>
              <a:t>over coverage </a:t>
            </a:r>
            <a:r>
              <a:rPr lang="en-US" dirty="0">
                <a:solidFill>
                  <a:schemeClr val="tx1"/>
                </a:solidFill>
              </a:rPr>
              <a:t>decisions for all German </a:t>
            </a:r>
            <a:r>
              <a:rPr lang="en-US" dirty="0" smtClean="0">
                <a:solidFill>
                  <a:schemeClr val="tx1"/>
                </a:solidFill>
              </a:rPr>
              <a:t>payers.</a:t>
            </a:r>
            <a:r>
              <a:rPr lang="en-US" dirty="0" smtClean="0">
                <a:solidFill>
                  <a:schemeClr val="tx1"/>
                </a:solidFill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To </a:t>
            </a:r>
            <a:r>
              <a:rPr lang="en-US" sz="2000" dirty="0">
                <a:solidFill>
                  <a:schemeClr val="tx1"/>
                </a:solidFill>
              </a:rPr>
              <a:t>the extent possible, coverage decisions are based on evidence from health technology assessments and comparative-effectiveness reviews.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795" y="1407339"/>
            <a:ext cx="1414463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7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875" y="761658"/>
            <a:ext cx="8412722" cy="864348"/>
          </a:xfrm>
        </p:spPr>
        <p:txBody>
          <a:bodyPr>
            <a:noAutofit/>
          </a:bodyPr>
          <a:lstStyle/>
          <a:p>
            <a:r>
              <a:rPr lang="en-US" sz="3800" cap="none" dirty="0" smtClean="0"/>
              <a:t>How does Germany cover prescription drugs?</a:t>
            </a:r>
            <a:endParaRPr lang="en-US" sz="38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2" y="2335427"/>
            <a:ext cx="8615082" cy="4053015"/>
          </a:xfrm>
        </p:spPr>
        <p:txBody>
          <a:bodyPr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Germany has historically prioritized patient </a:t>
            </a:r>
            <a:r>
              <a:rPr lang="en-US" sz="1900" dirty="0">
                <a:solidFill>
                  <a:schemeClr val="tx1"/>
                </a:solidFill>
              </a:rPr>
              <a:t>choice and </a:t>
            </a:r>
            <a:r>
              <a:rPr lang="en-US" sz="1900" dirty="0" smtClean="0">
                <a:solidFill>
                  <a:schemeClr val="tx1"/>
                </a:solidFill>
              </a:rPr>
              <a:t>availability.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Similar to the US, drug manufacturers were once free to </a:t>
            </a:r>
            <a:r>
              <a:rPr lang="en-US" sz="1900" dirty="0">
                <a:solidFill>
                  <a:schemeClr val="tx1"/>
                </a:solidFill>
              </a:rPr>
              <a:t>set any price </a:t>
            </a:r>
            <a:r>
              <a:rPr lang="en-US" sz="1900" dirty="0" smtClean="0">
                <a:solidFill>
                  <a:schemeClr val="tx1"/>
                </a:solidFill>
              </a:rPr>
              <a:t>knowing </a:t>
            </a:r>
            <a:r>
              <a:rPr lang="en-US" sz="1900" dirty="0">
                <a:solidFill>
                  <a:schemeClr val="tx1"/>
                </a:solidFill>
              </a:rPr>
              <a:t>that the health insurance funds would immediately have to reimburse </a:t>
            </a:r>
            <a:r>
              <a:rPr lang="en-US" sz="1900" dirty="0" smtClean="0">
                <a:solidFill>
                  <a:schemeClr val="tx1"/>
                </a:solidFill>
              </a:rPr>
              <a:t>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Concerned by price and spending trends, policymakers developed a plan </a:t>
            </a:r>
            <a:r>
              <a:rPr lang="en-US" sz="1900" dirty="0">
                <a:solidFill>
                  <a:schemeClr val="tx1"/>
                </a:solidFill>
              </a:rPr>
              <a:t>to </a:t>
            </a:r>
            <a:r>
              <a:rPr lang="en-US" sz="1900" dirty="0" smtClean="0">
                <a:solidFill>
                  <a:schemeClr val="tx1"/>
                </a:solidFill>
              </a:rPr>
              <a:t>help reduce both while also supporting continued innovation and patient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The 2010 Pharmaceutical </a:t>
            </a:r>
            <a:r>
              <a:rPr lang="en-US" sz="1900" dirty="0">
                <a:solidFill>
                  <a:schemeClr val="tx1"/>
                </a:solidFill>
              </a:rPr>
              <a:t>Market Restructuring </a:t>
            </a:r>
            <a:r>
              <a:rPr lang="en-US" sz="1900" dirty="0" smtClean="0">
                <a:solidFill>
                  <a:schemeClr val="tx1"/>
                </a:solidFill>
              </a:rPr>
              <a:t>Act, or AMNOG, established a process </a:t>
            </a:r>
            <a:r>
              <a:rPr lang="en-US" sz="1900" dirty="0">
                <a:solidFill>
                  <a:schemeClr val="tx1"/>
                </a:solidFill>
              </a:rPr>
              <a:t>to assess the added benefit of new drugs through the use of </a:t>
            </a:r>
            <a:r>
              <a:rPr lang="en-US" sz="1900" dirty="0" smtClean="0">
                <a:solidFill>
                  <a:schemeClr val="tx1"/>
                </a:solidFill>
              </a:rPr>
              <a:t>comparative effectiveness research.</a:t>
            </a:r>
            <a:endParaRPr lang="en-US" sz="19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 descr="C:\Users\lpurvis\AppData\Local\Microsoft\Windows\Temporary Internet Files\Content.IE5\YW3RI3TQ\prescription-drugs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36379" r="4419" b="13330"/>
          <a:stretch/>
        </p:blipFill>
        <p:spPr bwMode="auto">
          <a:xfrm>
            <a:off x="7092292" y="1022227"/>
            <a:ext cx="180676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3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49" y="850563"/>
            <a:ext cx="8614599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How does the AMNOG process work? 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10" y="1964724"/>
            <a:ext cx="8723869" cy="4639840"/>
          </a:xfrm>
        </p:spPr>
        <p:txBody>
          <a:bodyPr anchor="t"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Once a drug has been determined safe and effective, the drug maker can introduce its product at the price of its choosing and is fully reimbursed for 12 months.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During those 12 months, the Federal Joint Committee commissions a clinical comparative effectiveness review by </a:t>
            </a:r>
            <a:r>
              <a:rPr lang="en-US" dirty="0" smtClean="0">
                <a:solidFill>
                  <a:schemeClr val="tx1"/>
                </a:solidFill>
              </a:rPr>
              <a:t>the non-governmental </a:t>
            </a:r>
            <a:r>
              <a:rPr lang="en-US" dirty="0" smtClean="0">
                <a:solidFill>
                  <a:schemeClr val="tx1"/>
                </a:solidFill>
              </a:rPr>
              <a:t>Institute </a:t>
            </a:r>
            <a:r>
              <a:rPr lang="en-US" dirty="0">
                <a:solidFill>
                  <a:schemeClr val="tx1"/>
                </a:solidFill>
              </a:rPr>
              <a:t>for Quality and Efficiency in Health </a:t>
            </a:r>
            <a:r>
              <a:rPr lang="en-US" dirty="0" smtClean="0">
                <a:solidFill>
                  <a:schemeClr val="tx1"/>
                </a:solidFill>
              </a:rPr>
              <a:t>Care (</a:t>
            </a:r>
            <a:r>
              <a:rPr lang="en-US" dirty="0" err="1" smtClean="0">
                <a:solidFill>
                  <a:schemeClr val="tx1"/>
                </a:solidFill>
              </a:rPr>
              <a:t>IQWiG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IQWiG</a:t>
            </a:r>
            <a:r>
              <a:rPr lang="en-US" dirty="0" smtClean="0">
                <a:solidFill>
                  <a:schemeClr val="tx1"/>
                </a:solidFill>
              </a:rPr>
              <a:t> evaluates </a:t>
            </a:r>
            <a:r>
              <a:rPr lang="en-US" dirty="0">
                <a:solidFill>
                  <a:schemeClr val="tx1"/>
                </a:solidFill>
              </a:rPr>
              <a:t>all evidence of a new drug’s clinical effectiveness and benefits compared with standard treatment and/or existing </a:t>
            </a:r>
            <a:r>
              <a:rPr lang="en-US" dirty="0" smtClean="0">
                <a:solidFill>
                  <a:schemeClr val="tx1"/>
                </a:solidFill>
              </a:rPr>
              <a:t>drugs.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u="sng" dirty="0" smtClean="0">
                <a:solidFill>
                  <a:schemeClr val="tx1"/>
                </a:solidFill>
              </a:rPr>
              <a:t>Drug makers</a:t>
            </a:r>
            <a:r>
              <a:rPr lang="en-US" sz="2200" dirty="0" smtClean="0">
                <a:solidFill>
                  <a:schemeClr val="tx1"/>
                </a:solidFill>
              </a:rPr>
              <a:t> must submit all of the relevant data in a standardized dossier format and face sanctions for withheld information.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9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Three to six months after </a:t>
            </a:r>
            <a:r>
              <a:rPr lang="en-US" sz="2200" dirty="0" err="1" smtClean="0">
                <a:solidFill>
                  <a:schemeClr val="tx1"/>
                </a:solidFill>
              </a:rPr>
              <a:t>IQWiG</a:t>
            </a:r>
            <a:r>
              <a:rPr lang="en-US" sz="2200" dirty="0" smtClean="0">
                <a:solidFill>
                  <a:schemeClr val="tx1"/>
                </a:solidFill>
              </a:rPr>
              <a:t> submits its findings, the Federal Joint Committee must issue a decision.</a:t>
            </a:r>
            <a:endParaRPr lang="en-US" sz="19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0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79" y="728692"/>
            <a:ext cx="8171984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Notable exceptions to the AMNOG process 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995" y="2434281"/>
            <a:ext cx="8674443" cy="4038235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Orphan drug manufacturers must submit a dossier but the new drug is automatically considered to have added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Note: if total sales exceed €50 million per year, then a complete dossier must be submitted within 12 months.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Vaccine reimbursement is simply tied to vaccine prices in comparable European countries.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Excludes generics and hospital-only drugs. </a:t>
            </a:r>
            <a:endParaRPr lang="en-US" sz="19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8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29" y="692106"/>
            <a:ext cx="8171984" cy="813965"/>
          </a:xfrm>
        </p:spPr>
        <p:txBody>
          <a:bodyPr>
            <a:normAutofit/>
          </a:bodyPr>
          <a:lstStyle/>
          <a:p>
            <a:r>
              <a:rPr lang="en-US" sz="3800" cap="none" dirty="0" smtClean="0"/>
              <a:t>How are new drugs rated?</a:t>
            </a:r>
            <a:endParaRPr lang="en-US" sz="38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996" y="1676401"/>
            <a:ext cx="8711512" cy="4903694"/>
          </a:xfrm>
        </p:spPr>
        <p:txBody>
          <a:bodyPr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Evaluates whether the </a:t>
            </a:r>
            <a:r>
              <a:rPr lang="en-US" sz="1600" dirty="0">
                <a:solidFill>
                  <a:schemeClr val="tx1"/>
                </a:solidFill>
              </a:rPr>
              <a:t>new drug adds a </a:t>
            </a:r>
            <a:r>
              <a:rPr lang="en-US" sz="1600" dirty="0" smtClean="0">
                <a:solidFill>
                  <a:schemeClr val="tx1"/>
                </a:solidFill>
              </a:rPr>
              <a:t>patient-relevant </a:t>
            </a:r>
            <a:r>
              <a:rPr lang="en-US" sz="1600" dirty="0">
                <a:solidFill>
                  <a:schemeClr val="tx1"/>
                </a:solidFill>
              </a:rPr>
              <a:t>benefit such as an improvement of health status, shortening of disease </a:t>
            </a:r>
            <a:r>
              <a:rPr lang="en-US" sz="1600" dirty="0" smtClean="0">
                <a:solidFill>
                  <a:schemeClr val="tx1"/>
                </a:solidFill>
              </a:rPr>
              <a:t>duration, extension </a:t>
            </a:r>
            <a:r>
              <a:rPr lang="en-US" sz="1600" dirty="0">
                <a:solidFill>
                  <a:schemeClr val="tx1"/>
                </a:solidFill>
              </a:rPr>
              <a:t>of life expectancy, reduction of side effects, or improvement in quality of life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Possible benefit ratings: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Major </a:t>
            </a:r>
            <a:r>
              <a:rPr lang="en-US" sz="1600" dirty="0">
                <a:solidFill>
                  <a:schemeClr val="tx1"/>
                </a:solidFill>
              </a:rPr>
              <a:t>added benefit – sustained and substantial </a:t>
            </a:r>
            <a:r>
              <a:rPr lang="en-US" sz="1600" dirty="0" smtClean="0">
                <a:solidFill>
                  <a:schemeClr val="tx1"/>
                </a:solidFill>
              </a:rPr>
              <a:t>improvement;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Considerable added benefit – significant </a:t>
            </a:r>
            <a:r>
              <a:rPr lang="en-US" sz="1600" dirty="0" smtClean="0">
                <a:solidFill>
                  <a:schemeClr val="tx1"/>
                </a:solidFill>
              </a:rPr>
              <a:t>improvement;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Minor added benefit – moderate improvement;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Added benefit present but not quantifiable;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No added benefit proven;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Lower benefit than current therapies.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The quality </a:t>
            </a:r>
            <a:r>
              <a:rPr lang="en-US" sz="1600" dirty="0">
                <a:solidFill>
                  <a:schemeClr val="tx1"/>
                </a:solidFill>
              </a:rPr>
              <a:t>of the studies and data </a:t>
            </a:r>
            <a:r>
              <a:rPr lang="en-US" sz="1600" dirty="0" smtClean="0">
                <a:solidFill>
                  <a:schemeClr val="tx1"/>
                </a:solidFill>
              </a:rPr>
              <a:t>is also rated: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Proof </a:t>
            </a:r>
            <a:r>
              <a:rPr lang="en-US" sz="1600" dirty="0">
                <a:solidFill>
                  <a:schemeClr val="tx1"/>
                </a:solidFill>
              </a:rPr>
              <a:t>of benefit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Indication of benefit</a:t>
            </a:r>
          </a:p>
          <a:p>
            <a:pPr marL="800100" lvl="1" indent="-342900"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Hint of </a:t>
            </a:r>
            <a:r>
              <a:rPr lang="en-US" sz="1600" dirty="0" smtClean="0">
                <a:solidFill>
                  <a:schemeClr val="tx1"/>
                </a:solidFill>
              </a:rPr>
              <a:t>benefit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7037"/>
          <a:stretch/>
        </p:blipFill>
        <p:spPr>
          <a:xfrm>
            <a:off x="6709461" y="4095879"/>
            <a:ext cx="2076450" cy="204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6" y="736930"/>
            <a:ext cx="8498540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What happens after a new drug rating is final?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62" y="2211861"/>
            <a:ext cx="8624047" cy="4436074"/>
          </a:xfrm>
        </p:spPr>
        <p:txBody>
          <a:bodyPr anchor="t"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If a new drug’s rating is 1-2-3, the drug maker can begin negotiating with the organization representing all public insurance providers in Germany.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Level of added benefit serves as the basis for negotiation.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Ensures that all health insurance funds will pay the same price for the drug.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If </a:t>
            </a:r>
            <a:r>
              <a:rPr lang="en-US" sz="2200" dirty="0">
                <a:solidFill>
                  <a:schemeClr val="tx1"/>
                </a:solidFill>
              </a:rPr>
              <a:t>a </a:t>
            </a:r>
            <a:r>
              <a:rPr lang="en-US" sz="2200" dirty="0" smtClean="0">
                <a:solidFill>
                  <a:schemeClr val="tx1"/>
                </a:solidFill>
              </a:rPr>
              <a:t>new drug’s rating is </a:t>
            </a:r>
            <a:r>
              <a:rPr lang="en-US" sz="2000" dirty="0" smtClean="0">
                <a:solidFill>
                  <a:schemeClr val="tx1"/>
                </a:solidFill>
              </a:rPr>
              <a:t>4-5-6</a:t>
            </a:r>
            <a:r>
              <a:rPr lang="en-US" sz="2000" dirty="0">
                <a:solidFill>
                  <a:schemeClr val="tx1"/>
                </a:solidFill>
              </a:rPr>
              <a:t>, then payers will reimburse only at prices currently paid for the </a:t>
            </a:r>
            <a:r>
              <a:rPr lang="en-US" sz="2000" dirty="0" smtClean="0">
                <a:solidFill>
                  <a:schemeClr val="tx1"/>
                </a:solidFill>
              </a:rPr>
              <a:t>older existing </a:t>
            </a:r>
            <a:r>
              <a:rPr lang="en-US" sz="2000" dirty="0">
                <a:solidFill>
                  <a:schemeClr val="tx1"/>
                </a:solidFill>
              </a:rPr>
              <a:t>drugs or therapies.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 rare cases where an agreement on price cannot be reached within 6 months of the Federal Joint Committee decision, the matter is submitted to an arbitration panel.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7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781753"/>
            <a:ext cx="8498540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What does arbitration look like?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549" y="1927655"/>
            <a:ext cx="8748100" cy="4707923"/>
          </a:xfrm>
        </p:spPr>
        <p:txBody>
          <a:bodyPr anchor="t"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Board includes impartial Chairman and two other impartial panel members, in addition to two members appointed by insurers and the drug company.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Members are appointed for 4 years.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900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Decision made by simple majority vote and Chairman vote is decisive in the case of a tie.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9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Reimbursement price decision is binding, although either party can challenge it and apply to have a comprehensive cost-benefit analysis conducted by </a:t>
            </a:r>
            <a:r>
              <a:rPr lang="en-US" dirty="0" err="1" smtClean="0">
                <a:solidFill>
                  <a:schemeClr val="tx1"/>
                </a:solidFill>
              </a:rPr>
              <a:t>IQWiG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Can revisit an agreement or arbitration decision on the basis of new scientific findings after one year.</a:t>
            </a:r>
            <a:endParaRPr lang="en-US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6" y="880365"/>
            <a:ext cx="8498540" cy="1362075"/>
          </a:xfrm>
        </p:spPr>
        <p:txBody>
          <a:bodyPr>
            <a:normAutofit/>
          </a:bodyPr>
          <a:lstStyle/>
          <a:p>
            <a:r>
              <a:rPr lang="en-US" sz="3600" cap="none" dirty="0" smtClean="0"/>
              <a:t>What other options are on the table for drug companies?</a:t>
            </a:r>
            <a:endParaRPr lang="en-US" sz="36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835" y="2372497"/>
            <a:ext cx="8364071" cy="3326917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Drug companies can choose not to have their drug assessed and have their price set through the German reference pricing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Prices are based on the prices of other drugs in that therapeutic class (including generics).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Drug companies can also choose not to offer their drug in Germany.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08C1-0C03-45F1-98E2-31433087495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860" y="5071933"/>
            <a:ext cx="2075311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RP PPI PPT template_EXTERNAL">
  <a:themeElements>
    <a:clrScheme name="AARP Public Policy Institute">
      <a:dk1>
        <a:sysClr val="windowText" lastClr="000000"/>
      </a:dk1>
      <a:lt1>
        <a:sysClr val="window" lastClr="FFFFFF"/>
      </a:lt1>
      <a:dk2>
        <a:srgbClr val="82786F"/>
      </a:dk2>
      <a:lt2>
        <a:srgbClr val="EEECE1"/>
      </a:lt2>
      <a:accent1>
        <a:srgbClr val="1C90A3"/>
      </a:accent1>
      <a:accent2>
        <a:srgbClr val="DD6E1D"/>
      </a:accent2>
      <a:accent3>
        <a:srgbClr val="00A65E"/>
      </a:accent3>
      <a:accent4>
        <a:srgbClr val="D4A02A"/>
      </a:accent4>
      <a:accent5>
        <a:srgbClr val="9E2121"/>
      </a:accent5>
      <a:accent6>
        <a:srgbClr val="1C90A3"/>
      </a:accent6>
      <a:hlink>
        <a:srgbClr val="5C5249"/>
      </a:hlink>
      <a:folHlink>
        <a:srgbClr val="3D14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0160924 PPI_Ext_PPT_Template TURQUOISE">
  <a:themeElements>
    <a:clrScheme name="AARP Public Policy Institute">
      <a:dk1>
        <a:sysClr val="windowText" lastClr="000000"/>
      </a:dk1>
      <a:lt1>
        <a:sysClr val="window" lastClr="FFFFFF"/>
      </a:lt1>
      <a:dk2>
        <a:srgbClr val="82786F"/>
      </a:dk2>
      <a:lt2>
        <a:srgbClr val="EEECE1"/>
      </a:lt2>
      <a:accent1>
        <a:srgbClr val="1C90A3"/>
      </a:accent1>
      <a:accent2>
        <a:srgbClr val="DD6E1D"/>
      </a:accent2>
      <a:accent3>
        <a:srgbClr val="00A65E"/>
      </a:accent3>
      <a:accent4>
        <a:srgbClr val="D4A02A"/>
      </a:accent4>
      <a:accent5>
        <a:srgbClr val="9E2121"/>
      </a:accent5>
      <a:accent6>
        <a:srgbClr val="1C90A3"/>
      </a:accent6>
      <a:hlink>
        <a:srgbClr val="5C5249"/>
      </a:hlink>
      <a:folHlink>
        <a:srgbClr val="3D14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60924 PPI_Ext_PPT_Template TURQUOISE.potx" id="{3792E031-AC1B-4913-805E-DEDA7CEF7374}" vid="{B0F1F0F4-46E5-4946-B1EB-E365470944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AARP PPI PPT template_EXTERNAL</Template>
  <TotalTime>1399</TotalTime>
  <Words>970</Words>
  <Application>Microsoft Office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Georgia-Bold</vt:lpstr>
      <vt:lpstr>Utopia</vt:lpstr>
      <vt:lpstr>AARP PPI PPT template_EXTERNAL</vt:lpstr>
      <vt:lpstr>20160924 PPI_Ext_PPT_Template TURQUOISE</vt:lpstr>
      <vt:lpstr>Germany’s Approach to Prescription Drug Pricing</vt:lpstr>
      <vt:lpstr>What does the German health care system look like?</vt:lpstr>
      <vt:lpstr>How does Germany cover prescription drugs?</vt:lpstr>
      <vt:lpstr>How does the AMNOG process work? </vt:lpstr>
      <vt:lpstr>Notable exceptions to the AMNOG process </vt:lpstr>
      <vt:lpstr>How are new drugs rated?</vt:lpstr>
      <vt:lpstr>What happens after a new drug rating is final?</vt:lpstr>
      <vt:lpstr>What does arbitration look like?</vt:lpstr>
      <vt:lpstr>What other options are on the table for drug companies?</vt:lpstr>
      <vt:lpstr>How has the AMNOG process worked so far?</vt:lpstr>
      <vt:lpstr>Some takeaways to consider</vt:lpstr>
      <vt:lpstr>Leigh Purvis Director, Health Services Research lpurvis@aarp.org  AARP Public Policy Institute  www.aarp.org/ppi  Twitter:@leighdrugwonk  www.Facebook.com/AARPpolicy Blog: www.aarp.org/policyblog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Puzzle of Capacity  to Vote</dc:title>
  <dc:creator>Rob P</dc:creator>
  <cp:lastModifiedBy>Purvis, Leigh</cp:lastModifiedBy>
  <cp:revision>132</cp:revision>
  <dcterms:created xsi:type="dcterms:W3CDTF">2016-10-23T16:08:33Z</dcterms:created>
  <dcterms:modified xsi:type="dcterms:W3CDTF">2019-03-14T20:38:59Z</dcterms:modified>
</cp:coreProperties>
</file>