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4.xml" ContentType="application/vnd.openxmlformats-officedocument.theme+xml"/>
  <Override PartName="/ppt/slideLayouts/slideLayout20.xml" ContentType="application/vnd.openxmlformats-officedocument.presentationml.slideLayout+xml"/>
  <Override PartName="/ppt/theme/theme5.xml" ContentType="application/vnd.openxmlformats-officedocument.theme+xml"/>
  <Override PartName="/ppt/slideLayouts/slideLayout21.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3.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4.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10.xml" ContentType="application/vnd.openxmlformats-officedocument.presentationml.notesSlide+xml"/>
  <Override PartName="/ppt/charts/chart5.xml" ContentType="application/vnd.openxmlformats-officedocument.drawingml.chart+xml"/>
  <Override PartName="/ppt/charts/style2.xml" ContentType="application/vnd.ms-office.chartstyle+xml"/>
  <Override PartName="/ppt/charts/colors2.xml" ContentType="application/vnd.ms-office.chartcolorstyle+xml"/>
  <Override PartName="/ppt/charts/chart6.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88" r:id="rId1"/>
    <p:sldMasterId id="2147483682" r:id="rId2"/>
    <p:sldMasterId id="2147483668" r:id="rId3"/>
    <p:sldMasterId id="2147483673" r:id="rId4"/>
    <p:sldMasterId id="2147483678" r:id="rId5"/>
    <p:sldMasterId id="2147483680" r:id="rId6"/>
  </p:sldMasterIdLst>
  <p:notesMasterIdLst>
    <p:notesMasterId r:id="rId28"/>
  </p:notesMasterIdLst>
  <p:sldIdLst>
    <p:sldId id="283" r:id="rId7"/>
    <p:sldId id="288" r:id="rId8"/>
    <p:sldId id="287" r:id="rId9"/>
    <p:sldId id="296" r:id="rId10"/>
    <p:sldId id="291" r:id="rId11"/>
    <p:sldId id="304" r:id="rId12"/>
    <p:sldId id="310" r:id="rId13"/>
    <p:sldId id="313" r:id="rId14"/>
    <p:sldId id="305" r:id="rId15"/>
    <p:sldId id="293" r:id="rId16"/>
    <p:sldId id="322" r:id="rId17"/>
    <p:sldId id="289" r:id="rId18"/>
    <p:sldId id="315" r:id="rId19"/>
    <p:sldId id="316" r:id="rId20"/>
    <p:sldId id="320" r:id="rId21"/>
    <p:sldId id="321" r:id="rId22"/>
    <p:sldId id="354" r:id="rId23"/>
    <p:sldId id="355" r:id="rId24"/>
    <p:sldId id="361" r:id="rId25"/>
    <p:sldId id="362" r:id="rId26"/>
    <p:sldId id="363" r:id="rId2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C8"/>
    <a:srgbClr val="323A45"/>
    <a:srgbClr val="55565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112" autoAdjust="0"/>
    <p:restoredTop sz="89525" autoAdjust="0"/>
  </p:normalViewPr>
  <p:slideViewPr>
    <p:cSldViewPr>
      <p:cViewPr varScale="1">
        <p:scale>
          <a:sx n="86" d="100"/>
          <a:sy n="86" d="100"/>
        </p:scale>
        <p:origin x="1840" y="20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65" d="100"/>
          <a:sy n="65" d="100"/>
        </p:scale>
        <p:origin x="3125" y="67"/>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2.xml"/><Relationship Id="rId1" Type="http://schemas.microsoft.com/office/2011/relationships/chartStyle" Target="style2.xml"/></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6217384591631931E-2"/>
          <c:y val="6.2609811431409465E-2"/>
          <c:w val="0.90437158469945356"/>
          <c:h val="0.8756613756613757"/>
        </c:manualLayout>
      </c:layout>
      <c:pieChart>
        <c:varyColors val="1"/>
        <c:ser>
          <c:idx val="0"/>
          <c:order val="0"/>
          <c:tx>
            <c:strRef>
              <c:f>Sheet1!$B$1</c:f>
              <c:strCache>
                <c:ptCount val="1"/>
                <c:pt idx="0">
                  <c:v>Column1</c:v>
                </c:pt>
              </c:strCache>
            </c:strRef>
          </c:tx>
          <c:spPr>
            <a:ln w="9525">
              <a:solidFill>
                <a:srgbClr val="000000"/>
              </a:solidFill>
            </a:ln>
          </c:spPr>
          <c:dPt>
            <c:idx val="0"/>
            <c:bubble3D val="0"/>
            <c:spPr>
              <a:solidFill>
                <a:srgbClr val="CCD6E0"/>
              </a:solidFill>
              <a:ln w="9525">
                <a:solidFill>
                  <a:srgbClr val="000000"/>
                </a:solidFill>
              </a:ln>
            </c:spPr>
            <c:extLst>
              <c:ext xmlns:c16="http://schemas.microsoft.com/office/drawing/2014/chart" uri="{C3380CC4-5D6E-409C-BE32-E72D297353CC}">
                <c16:uniqueId val="{00000001-71E5-4704-B6FE-56082025FF07}"/>
              </c:ext>
            </c:extLst>
          </c:dPt>
          <c:dPt>
            <c:idx val="1"/>
            <c:bubble3D val="0"/>
            <c:spPr>
              <a:solidFill>
                <a:srgbClr val="0A5B9E"/>
              </a:solidFill>
              <a:ln w="9525">
                <a:solidFill>
                  <a:srgbClr val="000000"/>
                </a:solidFill>
              </a:ln>
            </c:spPr>
            <c:extLst>
              <c:ext xmlns:c16="http://schemas.microsoft.com/office/drawing/2014/chart" uri="{C3380CC4-5D6E-409C-BE32-E72D297353CC}">
                <c16:uniqueId val="{00000003-71E5-4704-B6FE-56082025FF07}"/>
              </c:ext>
            </c:extLst>
          </c:dPt>
          <c:dPt>
            <c:idx val="2"/>
            <c:bubble3D val="0"/>
            <c:spPr>
              <a:solidFill>
                <a:srgbClr val="001B36"/>
              </a:solidFill>
              <a:ln w="9525">
                <a:solidFill>
                  <a:srgbClr val="000000"/>
                </a:solidFill>
              </a:ln>
            </c:spPr>
            <c:extLst>
              <c:ext xmlns:c16="http://schemas.microsoft.com/office/drawing/2014/chart" uri="{C3380CC4-5D6E-409C-BE32-E72D297353CC}">
                <c16:uniqueId val="{00000005-71E5-4704-B6FE-56082025FF07}"/>
              </c:ext>
            </c:extLst>
          </c:dPt>
          <c:dPt>
            <c:idx val="3"/>
            <c:bubble3D val="0"/>
            <c:spPr>
              <a:solidFill>
                <a:schemeClr val="tx2"/>
              </a:solidFill>
              <a:ln w="9525">
                <a:solidFill>
                  <a:srgbClr val="000000"/>
                </a:solidFill>
              </a:ln>
            </c:spPr>
            <c:extLst>
              <c:ext xmlns:c16="http://schemas.microsoft.com/office/drawing/2014/chart" uri="{C3380CC4-5D6E-409C-BE32-E72D297353CC}">
                <c16:uniqueId val="{00000007-71E5-4704-B6FE-56082025FF07}"/>
              </c:ext>
            </c:extLst>
          </c:dPt>
          <c:dLbls>
            <c:dLbl>
              <c:idx val="0"/>
              <c:numFmt formatCode="0.0%" sourceLinked="0"/>
              <c:spPr>
                <a:noFill/>
                <a:ln>
                  <a:noFill/>
                </a:ln>
                <a:effectLst/>
              </c:spPr>
              <c:txPr>
                <a:bodyPr wrap="square" lIns="38100" tIns="19050" rIns="38100" bIns="19050" anchor="ctr">
                  <a:spAutoFit/>
                </a:bodyPr>
                <a:lstStyle/>
                <a:p>
                  <a:pPr>
                    <a:defRPr sz="1100" b="1">
                      <a:solidFill>
                        <a:schemeClr val="tx1"/>
                      </a:solidFill>
                    </a:defRPr>
                  </a:pPr>
                  <a:endParaRPr lang="en-US"/>
                </a:p>
              </c:txPr>
              <c:dLblPos val="ct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71E5-4704-B6FE-56082025FF07}"/>
                </c:ext>
              </c:extLst>
            </c:dLbl>
            <c:dLbl>
              <c:idx val="1"/>
              <c:tx>
                <c:rich>
                  <a:bodyPr/>
                  <a:lstStyle/>
                  <a:p>
                    <a:fld id="{E1C289DB-8B04-4321-8A3F-FCA23DCA0046}" type="CATEGORYNAME">
                      <a:rPr lang="en-US"/>
                      <a:pPr/>
                      <a:t>[CATEGORY NAME]</a:t>
                    </a:fld>
                    <a:r>
                      <a:rPr lang="en-US" baseline="0" dirty="0"/>
                      <a:t>: </a:t>
                    </a:r>
                  </a:p>
                  <a:p>
                    <a:fld id="{FFE45059-66ED-423E-9D64-B2B53FD88C2D}" type="VALUE">
                      <a:rPr lang="en-US" baseline="0" smtClean="0"/>
                      <a:pPr/>
                      <a:t>[VALUE]</a:t>
                    </a:fld>
                    <a:endParaRPr lang="en-US"/>
                  </a:p>
                </c:rich>
              </c:tx>
              <c:dLblPos val="ctr"/>
              <c:showLegendKey val="0"/>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3-71E5-4704-B6FE-56082025FF07}"/>
                </c:ext>
              </c:extLst>
            </c:dLbl>
            <c:dLbl>
              <c:idx val="3"/>
              <c:layout>
                <c:manualLayout>
                  <c:x val="0"/>
                  <c:y val="2.5712840153703235E-2"/>
                </c:manualLayout>
              </c:layout>
              <c:numFmt formatCode="0.0%" sourceLinked="0"/>
              <c:spPr>
                <a:noFill/>
                <a:ln>
                  <a:noFill/>
                </a:ln>
                <a:effectLst/>
              </c:spPr>
              <c:txPr>
                <a:bodyPr wrap="square" lIns="38100" tIns="19050" rIns="38100" bIns="19050" anchor="ctr">
                  <a:spAutoFit/>
                </a:bodyPr>
                <a:lstStyle/>
                <a:p>
                  <a:pPr>
                    <a:defRPr sz="1100" b="1">
                      <a:solidFill>
                        <a:schemeClr val="tx1"/>
                      </a:solidFill>
                    </a:defRPr>
                  </a:pPr>
                  <a:endParaRPr lang="en-US"/>
                </a:p>
              </c:txPr>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7-71E5-4704-B6FE-56082025FF07}"/>
                </c:ext>
              </c:extLst>
            </c:dLbl>
            <c:numFmt formatCode="0.0%" sourceLinked="0"/>
            <c:spPr>
              <a:noFill/>
              <a:ln>
                <a:noFill/>
              </a:ln>
              <a:effectLst/>
            </c:spPr>
            <c:txPr>
              <a:bodyPr wrap="square" lIns="38100" tIns="19050" rIns="38100" bIns="19050" anchor="ctr">
                <a:spAutoFit/>
              </a:bodyPr>
              <a:lstStyle/>
              <a:p>
                <a:pPr>
                  <a:defRPr sz="1100" b="1">
                    <a:solidFill>
                      <a:schemeClr val="bg1"/>
                    </a:solidFill>
                  </a:defRPr>
                </a:pPr>
                <a:endParaRPr lang="en-US"/>
              </a:p>
            </c:txPr>
            <c:dLblPos val="ctr"/>
            <c:showLegendKey val="0"/>
            <c:showVal val="1"/>
            <c:showCatName val="1"/>
            <c:showSerName val="0"/>
            <c:showPercent val="0"/>
            <c:showBubbleSize val="0"/>
            <c:separator>: </c:separator>
            <c:showLeaderLines val="1"/>
            <c:extLst>
              <c:ext xmlns:c15="http://schemas.microsoft.com/office/drawing/2012/chart" uri="{CE6537A1-D6FC-4f65-9D91-7224C49458BB}"/>
            </c:extLst>
          </c:dLbls>
          <c:cat>
            <c:strRef>
              <c:f>Sheet1!$A$2:$A$5</c:f>
              <c:strCache>
                <c:ptCount val="4"/>
                <c:pt idx="0">
                  <c:v>Employer-Sponsored</c:v>
                </c:pt>
                <c:pt idx="1">
                  <c:v>Medicaid/ Other Public</c:v>
                </c:pt>
                <c:pt idx="2">
                  <c:v>Uninsured</c:v>
                </c:pt>
                <c:pt idx="3">
                  <c:v>Private Non-Group</c:v>
                </c:pt>
              </c:strCache>
            </c:strRef>
          </c:cat>
          <c:val>
            <c:numRef>
              <c:f>Sheet1!$B$2:$B$5</c:f>
              <c:numCache>
                <c:formatCode>0.0%</c:formatCode>
                <c:ptCount val="4"/>
                <c:pt idx="0">
                  <c:v>0.55700000000000005</c:v>
                </c:pt>
                <c:pt idx="1">
                  <c:v>0.20799999999999999</c:v>
                </c:pt>
                <c:pt idx="2">
                  <c:v>0.17699999999999999</c:v>
                </c:pt>
                <c:pt idx="3">
                  <c:v>5.8000000000000003E-2</c:v>
                </c:pt>
              </c:numCache>
            </c:numRef>
          </c:val>
          <c:extLst>
            <c:ext xmlns:c16="http://schemas.microsoft.com/office/drawing/2014/chart" uri="{C3380CC4-5D6E-409C-BE32-E72D297353CC}">
              <c16:uniqueId val="{00000008-71E5-4704-B6FE-56082025FF07}"/>
            </c:ext>
          </c:extLst>
        </c:ser>
        <c:dLbls>
          <c:dLblPos val="ctr"/>
          <c:showLegendKey val="0"/>
          <c:showVal val="1"/>
          <c:showCatName val="0"/>
          <c:showSerName val="0"/>
          <c:showPercent val="0"/>
          <c:showBubbleSize val="0"/>
          <c:showLeaderLines val="1"/>
        </c:dLbls>
        <c:firstSliceAng val="145"/>
      </c:pieChart>
      <c:spPr>
        <a:noFill/>
        <a:ln w="25400">
          <a:noFill/>
        </a:ln>
      </c:spPr>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6217443973349488E-2"/>
          <c:y val="6.0598548228346455E-2"/>
          <c:w val="0.90437158469945356"/>
          <c:h val="0.8756613756613757"/>
        </c:manualLayout>
      </c:layout>
      <c:pieChart>
        <c:varyColors val="1"/>
        <c:ser>
          <c:idx val="0"/>
          <c:order val="0"/>
          <c:tx>
            <c:strRef>
              <c:f>Sheet1!$B$1</c:f>
              <c:strCache>
                <c:ptCount val="1"/>
                <c:pt idx="0">
                  <c:v>Column1</c:v>
                </c:pt>
              </c:strCache>
            </c:strRef>
          </c:tx>
          <c:spPr>
            <a:ln w="9525">
              <a:solidFill>
                <a:srgbClr val="000000"/>
              </a:solidFill>
            </a:ln>
          </c:spPr>
          <c:dPt>
            <c:idx val="0"/>
            <c:bubble3D val="0"/>
            <c:spPr>
              <a:solidFill>
                <a:srgbClr val="CCD6E0"/>
              </a:solidFill>
              <a:ln w="9525">
                <a:solidFill>
                  <a:srgbClr val="000000"/>
                </a:solidFill>
              </a:ln>
            </c:spPr>
            <c:extLst>
              <c:ext xmlns:c16="http://schemas.microsoft.com/office/drawing/2014/chart" uri="{C3380CC4-5D6E-409C-BE32-E72D297353CC}">
                <c16:uniqueId val="{00000001-5ABD-4787-90FF-68831216D72C}"/>
              </c:ext>
            </c:extLst>
          </c:dPt>
          <c:dPt>
            <c:idx val="1"/>
            <c:bubble3D val="0"/>
            <c:spPr>
              <a:solidFill>
                <a:srgbClr val="0A5B9E"/>
              </a:solidFill>
              <a:ln w="9525">
                <a:solidFill>
                  <a:srgbClr val="000000"/>
                </a:solidFill>
              </a:ln>
            </c:spPr>
            <c:extLst>
              <c:ext xmlns:c16="http://schemas.microsoft.com/office/drawing/2014/chart" uri="{C3380CC4-5D6E-409C-BE32-E72D297353CC}">
                <c16:uniqueId val="{00000003-5ABD-4787-90FF-68831216D72C}"/>
              </c:ext>
            </c:extLst>
          </c:dPt>
          <c:dPt>
            <c:idx val="2"/>
            <c:bubble3D val="0"/>
            <c:spPr>
              <a:solidFill>
                <a:srgbClr val="001B36"/>
              </a:solidFill>
              <a:ln w="9525">
                <a:solidFill>
                  <a:srgbClr val="000000"/>
                </a:solidFill>
              </a:ln>
            </c:spPr>
            <c:extLst>
              <c:ext xmlns:c16="http://schemas.microsoft.com/office/drawing/2014/chart" uri="{C3380CC4-5D6E-409C-BE32-E72D297353CC}">
                <c16:uniqueId val="{00000005-5ABD-4787-90FF-68831216D72C}"/>
              </c:ext>
            </c:extLst>
          </c:dPt>
          <c:dPt>
            <c:idx val="3"/>
            <c:bubble3D val="0"/>
            <c:spPr>
              <a:solidFill>
                <a:schemeClr val="tx2"/>
              </a:solidFill>
              <a:ln w="9525">
                <a:solidFill>
                  <a:srgbClr val="000000"/>
                </a:solidFill>
              </a:ln>
            </c:spPr>
            <c:extLst>
              <c:ext xmlns:c16="http://schemas.microsoft.com/office/drawing/2014/chart" uri="{C3380CC4-5D6E-409C-BE32-E72D297353CC}">
                <c16:uniqueId val="{00000007-5ABD-4787-90FF-68831216D72C}"/>
              </c:ext>
            </c:extLst>
          </c:dPt>
          <c:dLbls>
            <c:dLbl>
              <c:idx val="0"/>
              <c:numFmt formatCode="0.0%" sourceLinked="0"/>
              <c:spPr>
                <a:noFill/>
                <a:ln>
                  <a:noFill/>
                </a:ln>
                <a:effectLst/>
              </c:spPr>
              <c:txPr>
                <a:bodyPr wrap="square" lIns="38100" tIns="19050" rIns="38100" bIns="19050" anchor="ctr">
                  <a:spAutoFit/>
                </a:bodyPr>
                <a:lstStyle/>
                <a:p>
                  <a:pPr>
                    <a:defRPr sz="1100" b="1">
                      <a:solidFill>
                        <a:schemeClr val="tx1"/>
                      </a:solidFill>
                    </a:defRPr>
                  </a:pPr>
                  <a:endParaRPr lang="en-US"/>
                </a:p>
              </c:txPr>
              <c:dLblPos val="ct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5ABD-4787-90FF-68831216D72C}"/>
                </c:ext>
              </c:extLst>
            </c:dLbl>
            <c:dLbl>
              <c:idx val="1"/>
              <c:tx>
                <c:rich>
                  <a:bodyPr/>
                  <a:lstStyle/>
                  <a:p>
                    <a:fld id="{197CAF67-C782-4C08-A2DB-3AEED4B69FFA}" type="CATEGORYNAME">
                      <a:rPr lang="en-US" smtClean="0"/>
                      <a:pPr/>
                      <a:t>[CATEGORY NAME]</a:t>
                    </a:fld>
                    <a:r>
                      <a:rPr lang="en-US" baseline="0" dirty="0"/>
                      <a:t>: </a:t>
                    </a:r>
                  </a:p>
                  <a:p>
                    <a:fld id="{749BDB30-8787-492B-97CC-A187D00F23D5}" type="VALUE">
                      <a:rPr lang="en-US" baseline="0" smtClean="0"/>
                      <a:pPr/>
                      <a:t>[VALUE]</a:t>
                    </a:fld>
                    <a:endParaRPr lang="en-US"/>
                  </a:p>
                </c:rich>
              </c:tx>
              <c:dLblPos val="ctr"/>
              <c:showLegendKey val="0"/>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3-5ABD-4787-90FF-68831216D72C}"/>
                </c:ext>
              </c:extLst>
            </c:dLbl>
            <c:dLbl>
              <c:idx val="3"/>
              <c:layout>
                <c:manualLayout>
                  <c:x val="-8.115180816807668E-3"/>
                  <c:y val="4.7226488935745985E-2"/>
                </c:manualLayout>
              </c:layout>
              <c:tx>
                <c:rich>
                  <a:bodyPr wrap="square" lIns="38100" tIns="19050" rIns="38100" bIns="19050" anchor="ctr">
                    <a:spAutoFit/>
                  </a:bodyPr>
                  <a:lstStyle/>
                  <a:p>
                    <a:pPr>
                      <a:defRPr sz="1100" b="1">
                        <a:solidFill>
                          <a:schemeClr val="tx1"/>
                        </a:solidFill>
                      </a:defRPr>
                    </a:pPr>
                    <a:fld id="{6A4A4ABE-D406-498E-87E1-8EAA9A5BB290}" type="CATEGORYNAME">
                      <a:rPr lang="en-US" sz="1100" dirty="0">
                        <a:solidFill>
                          <a:schemeClr val="tx1"/>
                        </a:solidFill>
                      </a:rPr>
                      <a:pPr>
                        <a:defRPr sz="1100" b="1">
                          <a:solidFill>
                            <a:schemeClr val="tx1"/>
                          </a:solidFill>
                        </a:defRPr>
                      </a:pPr>
                      <a:t>[CATEGORY NAME]</a:t>
                    </a:fld>
                    <a:r>
                      <a:rPr lang="en-US" sz="1100" baseline="0" dirty="0">
                        <a:solidFill>
                          <a:schemeClr val="tx1"/>
                        </a:solidFill>
                      </a:rPr>
                      <a:t>: </a:t>
                    </a:r>
                  </a:p>
                  <a:p>
                    <a:pPr>
                      <a:defRPr sz="1100" b="1">
                        <a:solidFill>
                          <a:schemeClr val="tx1"/>
                        </a:solidFill>
                      </a:defRPr>
                    </a:pPr>
                    <a:fld id="{A070224D-C4C9-4D8E-918B-1DA9573C35A3}" type="VALUE">
                      <a:rPr lang="en-US" sz="1100" baseline="0" smtClean="0">
                        <a:solidFill>
                          <a:schemeClr val="tx1"/>
                        </a:solidFill>
                      </a:rPr>
                      <a:pPr>
                        <a:defRPr sz="1100" b="1">
                          <a:solidFill>
                            <a:schemeClr val="tx1"/>
                          </a:solidFill>
                        </a:defRPr>
                      </a:pPr>
                      <a:t>[VALUE]</a:t>
                    </a:fld>
                    <a:endParaRPr lang="en-US"/>
                  </a:p>
                </c:rich>
              </c:tx>
              <c:numFmt formatCode="0.0%" sourceLinked="0"/>
              <c:spPr>
                <a:noFill/>
                <a:ln>
                  <a:noFill/>
                </a:ln>
                <a:effectLst/>
              </c:spPr>
              <c:dLblPos val="bestFit"/>
              <c:showLegendKey val="0"/>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7-5ABD-4787-90FF-68831216D72C}"/>
                </c:ext>
              </c:extLst>
            </c:dLbl>
            <c:numFmt formatCode="0.0%" sourceLinked="0"/>
            <c:spPr>
              <a:noFill/>
              <a:ln>
                <a:noFill/>
              </a:ln>
              <a:effectLst/>
            </c:spPr>
            <c:txPr>
              <a:bodyPr wrap="square" lIns="38100" tIns="19050" rIns="38100" bIns="19050" anchor="ctr">
                <a:spAutoFit/>
              </a:bodyPr>
              <a:lstStyle/>
              <a:p>
                <a:pPr>
                  <a:defRPr sz="1100" b="1">
                    <a:solidFill>
                      <a:schemeClr val="bg1"/>
                    </a:solidFill>
                  </a:defRPr>
                </a:pPr>
                <a:endParaRPr lang="en-US"/>
              </a:p>
            </c:txPr>
            <c:dLblPos val="ctr"/>
            <c:showLegendKey val="0"/>
            <c:showVal val="1"/>
            <c:showCatName val="1"/>
            <c:showSerName val="0"/>
            <c:showPercent val="0"/>
            <c:showBubbleSize val="0"/>
            <c:separator>: </c:separator>
            <c:showLeaderLines val="1"/>
            <c:extLst>
              <c:ext xmlns:c15="http://schemas.microsoft.com/office/drawing/2012/chart" uri="{CE6537A1-D6FC-4f65-9D91-7224C49458BB}"/>
            </c:extLst>
          </c:dLbls>
          <c:cat>
            <c:strRef>
              <c:f>Sheet1!$A$2:$A$5</c:f>
              <c:strCache>
                <c:ptCount val="4"/>
                <c:pt idx="0">
                  <c:v>Employer-Sponsored</c:v>
                </c:pt>
                <c:pt idx="1">
                  <c:v>Medicaid/ Other Public</c:v>
                </c:pt>
                <c:pt idx="2">
                  <c:v>Uninsured</c:v>
                </c:pt>
                <c:pt idx="3">
                  <c:v>Private Non-Group</c:v>
                </c:pt>
              </c:strCache>
            </c:strRef>
          </c:cat>
          <c:val>
            <c:numRef>
              <c:f>Sheet1!$B$2:$B$5</c:f>
              <c:numCache>
                <c:formatCode>General</c:formatCode>
                <c:ptCount val="4"/>
                <c:pt idx="0">
                  <c:v>0.57109708189895225</c:v>
                </c:pt>
                <c:pt idx="1">
                  <c:v>0.25075858666277934</c:v>
                </c:pt>
                <c:pt idx="2">
                  <c:v>0.10230136392349469</c:v>
                </c:pt>
                <c:pt idx="3">
                  <c:v>7.5842967514773652E-2</c:v>
                </c:pt>
              </c:numCache>
            </c:numRef>
          </c:val>
          <c:extLst>
            <c:ext xmlns:c16="http://schemas.microsoft.com/office/drawing/2014/chart" uri="{C3380CC4-5D6E-409C-BE32-E72D297353CC}">
              <c16:uniqueId val="{00000008-5ABD-4787-90FF-68831216D72C}"/>
            </c:ext>
          </c:extLst>
        </c:ser>
        <c:dLbls>
          <c:dLblPos val="ctr"/>
          <c:showLegendKey val="0"/>
          <c:showVal val="1"/>
          <c:showCatName val="0"/>
          <c:showSerName val="0"/>
          <c:showPercent val="0"/>
          <c:showBubbleSize val="0"/>
          <c:showLeaderLines val="1"/>
        </c:dLbls>
        <c:firstSliceAng val="145"/>
      </c:pieChart>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1794617097384445E-2"/>
          <c:y val="0.12962578541318698"/>
          <c:w val="0.96805807622504536"/>
          <c:h val="0.78859514435695544"/>
        </c:manualLayout>
      </c:layout>
      <c:barChart>
        <c:barDir val="col"/>
        <c:grouping val="stacked"/>
        <c:varyColors val="0"/>
        <c:ser>
          <c:idx val="0"/>
          <c:order val="0"/>
          <c:tx>
            <c:strRef>
              <c:f>Sheet1!$B$1</c:f>
              <c:strCache>
                <c:ptCount val="1"/>
                <c:pt idx="0">
                  <c:v>Consumer Share of Premium</c:v>
                </c:pt>
              </c:strCache>
            </c:strRef>
          </c:tx>
          <c:spPr>
            <a:solidFill>
              <a:srgbClr val="002060"/>
            </a:solidFill>
            <a:ln>
              <a:noFill/>
            </a:ln>
            <a:effectLst/>
          </c:spPr>
          <c:invertIfNegative val="0"/>
          <c:dLbls>
            <c:dLbl>
              <c:idx val="7"/>
              <c:delete val="1"/>
              <c:extLst>
                <c:ext xmlns:c15="http://schemas.microsoft.com/office/drawing/2012/chart" uri="{CE6537A1-D6FC-4f65-9D91-7224C49458BB}"/>
                <c:ext xmlns:c16="http://schemas.microsoft.com/office/drawing/2014/chart" uri="{C3380CC4-5D6E-409C-BE32-E72D297353CC}">
                  <c16:uniqueId val="{00000000-E961-4C4B-A92F-D1B5D96C5776}"/>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2014</c:v>
                </c:pt>
                <c:pt idx="1">
                  <c:v>2015</c:v>
                </c:pt>
                <c:pt idx="2">
                  <c:v>2016</c:v>
                </c:pt>
                <c:pt idx="3">
                  <c:v>2017</c:v>
                </c:pt>
                <c:pt idx="4">
                  <c:v>2018</c:v>
                </c:pt>
                <c:pt idx="5">
                  <c:v>2019</c:v>
                </c:pt>
              </c:numCache>
            </c:numRef>
          </c:cat>
          <c:val>
            <c:numRef>
              <c:f>Sheet1!$B$2:$B$7</c:f>
              <c:numCache>
                <c:formatCode>"$"#,##0</c:formatCode>
                <c:ptCount val="6"/>
                <c:pt idx="0">
                  <c:v>121</c:v>
                </c:pt>
                <c:pt idx="1">
                  <c:v>123</c:v>
                </c:pt>
                <c:pt idx="2">
                  <c:v>126</c:v>
                </c:pt>
                <c:pt idx="3">
                  <c:v>127</c:v>
                </c:pt>
                <c:pt idx="4">
                  <c:v>127</c:v>
                </c:pt>
                <c:pt idx="5">
                  <c:v>132</c:v>
                </c:pt>
              </c:numCache>
            </c:numRef>
          </c:val>
          <c:extLst>
            <c:ext xmlns:c16="http://schemas.microsoft.com/office/drawing/2014/chart" uri="{C3380CC4-5D6E-409C-BE32-E72D297353CC}">
              <c16:uniqueId val="{00000000-FC78-4921-ACE5-1AA6CB84AAC8}"/>
            </c:ext>
          </c:extLst>
        </c:ser>
        <c:ser>
          <c:idx val="1"/>
          <c:order val="1"/>
          <c:tx>
            <c:strRef>
              <c:f>Sheet1!$C$1</c:f>
              <c:strCache>
                <c:ptCount val="1"/>
                <c:pt idx="0">
                  <c:v>Tax Credit Amount</c:v>
                </c:pt>
              </c:strCache>
            </c:strRef>
          </c:tx>
          <c:spPr>
            <a:solidFill>
              <a:schemeClr val="tx2"/>
            </a:solidFill>
            <a:ln>
              <a:noFill/>
            </a:ln>
            <a:effectLst/>
          </c:spPr>
          <c:invertIfNegative val="0"/>
          <c:dLbls>
            <c:spPr>
              <a:noFill/>
              <a:ln>
                <a:noFill/>
              </a:ln>
              <a:effectLst/>
            </c:spPr>
            <c:txPr>
              <a:bodyPr wrap="square" lIns="38100" tIns="19050" rIns="38100" bIns="19050" anchor="ctr">
                <a:spAutoFit/>
              </a:bodyPr>
              <a:lstStyle/>
              <a:p>
                <a:pPr>
                  <a:defRPr sz="1400" b="1">
                    <a:solidFill>
                      <a:schemeClr val="bg1"/>
                    </a:solidFill>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2014</c:v>
                </c:pt>
                <c:pt idx="1">
                  <c:v>2015</c:v>
                </c:pt>
                <c:pt idx="2">
                  <c:v>2016</c:v>
                </c:pt>
                <c:pt idx="3">
                  <c:v>2017</c:v>
                </c:pt>
                <c:pt idx="4">
                  <c:v>2018</c:v>
                </c:pt>
                <c:pt idx="5">
                  <c:v>2019</c:v>
                </c:pt>
              </c:numCache>
            </c:numRef>
          </c:cat>
          <c:val>
            <c:numRef>
              <c:f>Sheet1!$C$2:$C$7</c:f>
              <c:numCache>
                <c:formatCode>"$"#,##0</c:formatCode>
                <c:ptCount val="6"/>
                <c:pt idx="0">
                  <c:v>152</c:v>
                </c:pt>
                <c:pt idx="1">
                  <c:v>153</c:v>
                </c:pt>
                <c:pt idx="2">
                  <c:v>173</c:v>
                </c:pt>
                <c:pt idx="3">
                  <c:v>234</c:v>
                </c:pt>
                <c:pt idx="4">
                  <c:v>353</c:v>
                </c:pt>
                <c:pt idx="5">
                  <c:v>346</c:v>
                </c:pt>
              </c:numCache>
            </c:numRef>
          </c:val>
          <c:extLst>
            <c:ext xmlns:c16="http://schemas.microsoft.com/office/drawing/2014/chart" uri="{C3380CC4-5D6E-409C-BE32-E72D297353CC}">
              <c16:uniqueId val="{00000001-FC78-4921-ACE5-1AA6CB84AAC8}"/>
            </c:ext>
          </c:extLst>
        </c:ser>
        <c:dLbls>
          <c:dLblPos val="ctr"/>
          <c:showLegendKey val="0"/>
          <c:showVal val="1"/>
          <c:showCatName val="0"/>
          <c:showSerName val="0"/>
          <c:showPercent val="0"/>
          <c:showBubbleSize val="0"/>
        </c:dLbls>
        <c:gapWidth val="80"/>
        <c:overlap val="100"/>
        <c:axId val="1245271392"/>
        <c:axId val="1245278880"/>
      </c:barChart>
      <c:lineChart>
        <c:grouping val="standard"/>
        <c:varyColors val="0"/>
        <c:ser>
          <c:idx val="2"/>
          <c:order val="2"/>
          <c:tx>
            <c:strRef>
              <c:f>Sheet1!$D$1</c:f>
              <c:strCache>
                <c:ptCount val="1"/>
                <c:pt idx="0">
                  <c:v>total </c:v>
                </c:pt>
              </c:strCache>
            </c:strRef>
          </c:tx>
          <c:spPr>
            <a:ln>
              <a:noFill/>
            </a:ln>
          </c:spPr>
          <c:marker>
            <c:symbol val="none"/>
          </c:marker>
          <c:dLbls>
            <c:numFmt formatCode="&quot;$&quot;#,##0" sourceLinked="0"/>
            <c:spPr>
              <a:noFill/>
              <a:ln>
                <a:noFill/>
              </a:ln>
              <a:effectLst/>
            </c:spPr>
            <c:txPr>
              <a:bodyPr wrap="square" lIns="38100" tIns="19050" rIns="38100" bIns="19050" anchor="ctr">
                <a:spAutoFit/>
              </a:bodyPr>
              <a:lstStyle/>
              <a:p>
                <a:pPr>
                  <a:defRPr sz="1400" b="1"/>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Sheet1!$A$2:$A$7</c:f>
              <c:numCache>
                <c:formatCode>General</c:formatCode>
                <c:ptCount val="6"/>
                <c:pt idx="0">
                  <c:v>2014</c:v>
                </c:pt>
                <c:pt idx="1">
                  <c:v>2015</c:v>
                </c:pt>
                <c:pt idx="2">
                  <c:v>2016</c:v>
                </c:pt>
                <c:pt idx="3">
                  <c:v>2017</c:v>
                </c:pt>
                <c:pt idx="4">
                  <c:v>2018</c:v>
                </c:pt>
                <c:pt idx="5">
                  <c:v>2019</c:v>
                </c:pt>
              </c:numCache>
            </c:numRef>
          </c:cat>
          <c:val>
            <c:numRef>
              <c:f>Sheet1!$D$2:$D$7</c:f>
              <c:numCache>
                <c:formatCode>General</c:formatCode>
                <c:ptCount val="6"/>
                <c:pt idx="0">
                  <c:v>273</c:v>
                </c:pt>
                <c:pt idx="1">
                  <c:v>276</c:v>
                </c:pt>
                <c:pt idx="2">
                  <c:v>299</c:v>
                </c:pt>
                <c:pt idx="3">
                  <c:v>361</c:v>
                </c:pt>
                <c:pt idx="4">
                  <c:v>480</c:v>
                </c:pt>
                <c:pt idx="5">
                  <c:v>478</c:v>
                </c:pt>
              </c:numCache>
            </c:numRef>
          </c:val>
          <c:smooth val="0"/>
          <c:extLst>
            <c:ext xmlns:c16="http://schemas.microsoft.com/office/drawing/2014/chart" uri="{C3380CC4-5D6E-409C-BE32-E72D297353CC}">
              <c16:uniqueId val="{00000000-BC93-4BBD-BC5F-A59357B59807}"/>
            </c:ext>
          </c:extLst>
        </c:ser>
        <c:dLbls>
          <c:dLblPos val="ctr"/>
          <c:showLegendKey val="0"/>
          <c:showVal val="1"/>
          <c:showCatName val="0"/>
          <c:showSerName val="0"/>
          <c:showPercent val="0"/>
          <c:showBubbleSize val="0"/>
        </c:dLbls>
        <c:marker val="1"/>
        <c:smooth val="0"/>
        <c:axId val="1245271392"/>
        <c:axId val="1245278880"/>
      </c:lineChart>
      <c:catAx>
        <c:axId val="12452713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245278880"/>
        <c:crosses val="autoZero"/>
        <c:auto val="1"/>
        <c:lblAlgn val="ctr"/>
        <c:lblOffset val="100"/>
        <c:noMultiLvlLbl val="0"/>
      </c:catAx>
      <c:valAx>
        <c:axId val="1245278880"/>
        <c:scaling>
          <c:orientation val="minMax"/>
        </c:scaling>
        <c:delete val="1"/>
        <c:axPos val="l"/>
        <c:numFmt formatCode="&quot;$&quot;#,##0" sourceLinked="1"/>
        <c:majorTickMark val="none"/>
        <c:minorTickMark val="none"/>
        <c:tickLblPos val="nextTo"/>
        <c:crossAx val="1245271392"/>
        <c:crosses val="autoZero"/>
        <c:crossBetween val="between"/>
      </c:valAx>
      <c:spPr>
        <a:noFill/>
        <a:ln>
          <a:noFill/>
        </a:ln>
        <a:effectLst/>
      </c:spPr>
    </c:plotArea>
    <c:legend>
      <c:legendPos val="t"/>
      <c:legendEntry>
        <c:idx val="2"/>
        <c:delete val="1"/>
      </c:legendEntry>
      <c:layout>
        <c:manualLayout>
          <c:xMode val="edge"/>
          <c:yMode val="edge"/>
          <c:x val="0.20407116190561223"/>
          <c:y val="6.5205570615579495E-2"/>
          <c:w val="0.55470906320976354"/>
          <c:h val="6.0283745138879838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9804195866629988E-2"/>
          <c:y val="3.3854931269184575E-2"/>
          <c:w val="0.81619041826418992"/>
          <c:h val="0.79213809812235014"/>
        </c:manualLayout>
      </c:layout>
      <c:barChart>
        <c:barDir val="bar"/>
        <c:grouping val="stacked"/>
        <c:varyColors val="0"/>
        <c:ser>
          <c:idx val="0"/>
          <c:order val="0"/>
          <c:tx>
            <c:strRef>
              <c:f>Sheet1!$B$1</c:f>
              <c:strCache>
                <c:ptCount val="1"/>
                <c:pt idx="0">
                  <c:v>On-Exchange (Subsidized)</c:v>
                </c:pt>
              </c:strCache>
            </c:strRef>
          </c:tx>
          <c:spPr>
            <a:solidFill>
              <a:schemeClr val="accent1"/>
            </a:solidFill>
            <a:ln>
              <a:noFill/>
            </a:ln>
            <a:effectLst/>
          </c:spPr>
          <c:invertIfNegative val="0"/>
          <c:dLbls>
            <c:numFmt formatCode="[&gt;999999]\ #.#,,&quot;M&quot;;#.#,&quot;K&quot;" sourceLinked="0"/>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Q1 2018</c:v>
                </c:pt>
                <c:pt idx="1">
                  <c:v>Q1 2017</c:v>
                </c:pt>
                <c:pt idx="2">
                  <c:v>Q1 2016</c:v>
                </c:pt>
                <c:pt idx="3">
                  <c:v>Q1 2015</c:v>
                </c:pt>
              </c:strCache>
            </c:strRef>
          </c:cat>
          <c:val>
            <c:numRef>
              <c:f>Sheet1!$B$2:$B$5</c:f>
              <c:numCache>
                <c:formatCode>_(* #,##0_);_(* \(#,##0\);_(* "-"??_);_(@_)</c:formatCode>
                <c:ptCount val="4"/>
                <c:pt idx="0">
                  <c:v>9229769</c:v>
                </c:pt>
                <c:pt idx="1">
                  <c:v>8707757</c:v>
                </c:pt>
                <c:pt idx="2">
                  <c:v>9389609</c:v>
                </c:pt>
                <c:pt idx="3">
                  <c:v>8656212</c:v>
                </c:pt>
              </c:numCache>
            </c:numRef>
          </c:val>
          <c:extLst>
            <c:ext xmlns:c16="http://schemas.microsoft.com/office/drawing/2014/chart" uri="{C3380CC4-5D6E-409C-BE32-E72D297353CC}">
              <c16:uniqueId val="{00000000-1066-4E45-9FCD-EC789088DD7D}"/>
            </c:ext>
          </c:extLst>
        </c:ser>
        <c:ser>
          <c:idx val="1"/>
          <c:order val="1"/>
          <c:tx>
            <c:strRef>
              <c:f>Sheet1!$C$1</c:f>
              <c:strCache>
                <c:ptCount val="1"/>
                <c:pt idx="0">
                  <c:v>On-Exchange (Unsubsidized)</c:v>
                </c:pt>
              </c:strCache>
            </c:strRef>
          </c:tx>
          <c:spPr>
            <a:solidFill>
              <a:schemeClr val="accent6"/>
            </a:solidFill>
            <a:ln>
              <a:noFill/>
            </a:ln>
            <a:effectLst/>
          </c:spPr>
          <c:invertIfNegative val="0"/>
          <c:dLbls>
            <c:numFmt formatCode="[&gt;999999]\ #.#,,&quot;M&quot;;#.#,&quot;K&quot;" sourceLinked="0"/>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Q1 2018</c:v>
                </c:pt>
                <c:pt idx="1">
                  <c:v>Q1 2017</c:v>
                </c:pt>
                <c:pt idx="2">
                  <c:v>Q1 2016</c:v>
                </c:pt>
                <c:pt idx="3">
                  <c:v>Q1 2015</c:v>
                </c:pt>
              </c:strCache>
            </c:strRef>
          </c:cat>
          <c:val>
            <c:numRef>
              <c:f>Sheet1!$C$2:$C$5</c:f>
              <c:numCache>
                <c:formatCode>_(* #,##0_);_(* \(#,##0\);_(* "-"??_);_(@_)</c:formatCode>
                <c:ptCount val="4"/>
                <c:pt idx="0">
                  <c:v>1414017</c:v>
                </c:pt>
                <c:pt idx="1">
                  <c:v>1623002</c:v>
                </c:pt>
                <c:pt idx="2">
                  <c:v>1691721</c:v>
                </c:pt>
                <c:pt idx="3">
                  <c:v>1530986</c:v>
                </c:pt>
              </c:numCache>
            </c:numRef>
          </c:val>
          <c:extLst>
            <c:ext xmlns:c16="http://schemas.microsoft.com/office/drawing/2014/chart" uri="{C3380CC4-5D6E-409C-BE32-E72D297353CC}">
              <c16:uniqueId val="{00000001-1066-4E45-9FCD-EC789088DD7D}"/>
            </c:ext>
          </c:extLst>
        </c:ser>
        <c:ser>
          <c:idx val="2"/>
          <c:order val="2"/>
          <c:tx>
            <c:strRef>
              <c:f>Sheet1!$D$1</c:f>
              <c:strCache>
                <c:ptCount val="1"/>
                <c:pt idx="0">
                  <c:v>Off-Exchange (Compliant)</c:v>
                </c:pt>
              </c:strCache>
            </c:strRef>
          </c:tx>
          <c:spPr>
            <a:solidFill>
              <a:schemeClr val="accent4"/>
            </a:solidFill>
            <a:ln>
              <a:noFill/>
            </a:ln>
            <a:effectLst/>
          </c:spPr>
          <c:invertIfNegative val="0"/>
          <c:dLbls>
            <c:dLbl>
              <c:idx val="1"/>
              <c:tx>
                <c:rich>
                  <a:bodyPr/>
                  <a:lstStyle/>
                  <a:p>
                    <a:r>
                      <a:rPr lang="en-US"/>
                      <a:t>4.0M</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CBE1-41B9-880F-674DC443E536}"/>
                </c:ext>
              </c:extLst>
            </c:dLbl>
            <c:numFmt formatCode="[&gt;999999]\ #.#,,&quot;M&quot;;#.#,&quot;K&quot;" sourceLinked="0"/>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Q1 2018</c:v>
                </c:pt>
                <c:pt idx="1">
                  <c:v>Q1 2017</c:v>
                </c:pt>
                <c:pt idx="2">
                  <c:v>Q1 2016</c:v>
                </c:pt>
                <c:pt idx="3">
                  <c:v>Q1 2015</c:v>
                </c:pt>
              </c:strCache>
            </c:strRef>
          </c:cat>
          <c:val>
            <c:numRef>
              <c:f>Sheet1!$D$2:$D$5</c:f>
              <c:numCache>
                <c:formatCode>_(* #,##0_);_(* \(#,##0\);_(* "-"??_);_(@_)</c:formatCode>
                <c:ptCount val="4"/>
                <c:pt idx="0">
                  <c:v>2494835</c:v>
                </c:pt>
                <c:pt idx="1">
                  <c:v>3996629</c:v>
                </c:pt>
                <c:pt idx="2">
                  <c:v>5060447</c:v>
                </c:pt>
                <c:pt idx="3">
                  <c:v>4935255</c:v>
                </c:pt>
              </c:numCache>
            </c:numRef>
          </c:val>
          <c:extLst>
            <c:ext xmlns:c16="http://schemas.microsoft.com/office/drawing/2014/chart" uri="{C3380CC4-5D6E-409C-BE32-E72D297353CC}">
              <c16:uniqueId val="{00000002-1066-4E45-9FCD-EC789088DD7D}"/>
            </c:ext>
          </c:extLst>
        </c:ser>
        <c:ser>
          <c:idx val="3"/>
          <c:order val="3"/>
          <c:tx>
            <c:strRef>
              <c:f>Sheet1!$E$1</c:f>
              <c:strCache>
                <c:ptCount val="1"/>
                <c:pt idx="0">
                  <c:v>Off-Exchange (Non-Compliant)</c:v>
                </c:pt>
              </c:strCache>
            </c:strRef>
          </c:tx>
          <c:spPr>
            <a:solidFill>
              <a:schemeClr val="tx2"/>
            </a:solidFill>
            <a:ln>
              <a:noFill/>
            </a:ln>
            <a:effectLst/>
          </c:spPr>
          <c:invertIfNegative val="0"/>
          <c:dLbls>
            <c:dLbl>
              <c:idx val="1"/>
              <c:tx>
                <c:rich>
                  <a:bodyPr/>
                  <a:lstStyle/>
                  <a:p>
                    <a:r>
                      <a:rPr lang="en-US" dirty="0"/>
                      <a:t>2.0M</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1066-4E45-9FCD-EC789088DD7D}"/>
                </c:ext>
              </c:extLst>
            </c:dLbl>
            <c:numFmt formatCode="[&gt;999999]\ #.#,,&quot;M&quot;;#.#,&quot;K&quot;" sourceLinked="0"/>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Q1 2018</c:v>
                </c:pt>
                <c:pt idx="1">
                  <c:v>Q1 2017</c:v>
                </c:pt>
                <c:pt idx="2">
                  <c:v>Q1 2016</c:v>
                </c:pt>
                <c:pt idx="3">
                  <c:v>Q1 2015</c:v>
                </c:pt>
              </c:strCache>
            </c:strRef>
          </c:cat>
          <c:val>
            <c:numRef>
              <c:f>Sheet1!$E$2:$E$5</c:f>
              <c:numCache>
                <c:formatCode>_(* #,##0_);_(* \(#,##0\);_(* "-"??_);_(@_)</c:formatCode>
                <c:ptCount val="4"/>
                <c:pt idx="0">
                  <c:v>1274709</c:v>
                </c:pt>
                <c:pt idx="1">
                  <c:v>2042033</c:v>
                </c:pt>
                <c:pt idx="2">
                  <c:v>2317081</c:v>
                </c:pt>
                <c:pt idx="3">
                  <c:v>3699759</c:v>
                </c:pt>
              </c:numCache>
            </c:numRef>
          </c:val>
          <c:extLst>
            <c:ext xmlns:c16="http://schemas.microsoft.com/office/drawing/2014/chart" uri="{C3380CC4-5D6E-409C-BE32-E72D297353CC}">
              <c16:uniqueId val="{00000007-1066-4E45-9FCD-EC789088DD7D}"/>
            </c:ext>
          </c:extLst>
        </c:ser>
        <c:dLbls>
          <c:showLegendKey val="0"/>
          <c:showVal val="0"/>
          <c:showCatName val="0"/>
          <c:showSerName val="0"/>
          <c:showPercent val="0"/>
          <c:showBubbleSize val="0"/>
        </c:dLbls>
        <c:gapWidth val="150"/>
        <c:overlap val="100"/>
        <c:axId val="1362092271"/>
        <c:axId val="1362083535"/>
      </c:barChart>
      <c:catAx>
        <c:axId val="136209227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62083535"/>
        <c:crosses val="autoZero"/>
        <c:auto val="1"/>
        <c:lblAlgn val="ctr"/>
        <c:lblOffset val="100"/>
        <c:noMultiLvlLbl val="0"/>
      </c:catAx>
      <c:valAx>
        <c:axId val="1362083535"/>
        <c:scaling>
          <c:orientation val="minMax"/>
        </c:scaling>
        <c:delete val="1"/>
        <c:axPos val="b"/>
        <c:numFmt formatCode="_(* #,##0_);_(* \(#,##0\);_(* &quot;-&quot;??_);_(@_)" sourceLinked="1"/>
        <c:majorTickMark val="none"/>
        <c:minorTickMark val="none"/>
        <c:tickLblPos val="nextTo"/>
        <c:crossAx val="1362092271"/>
        <c:crosses val="autoZero"/>
        <c:crossBetween val="between"/>
        <c:majorUnit val="5000000"/>
      </c:valAx>
      <c:spPr>
        <a:noFill/>
        <a:ln w="25400">
          <a:noFill/>
        </a:ln>
        <a:effectLst/>
      </c:spPr>
    </c:plotArea>
    <c:legend>
      <c:legendPos val="b"/>
      <c:layout>
        <c:manualLayout>
          <c:xMode val="edge"/>
          <c:yMode val="edge"/>
          <c:x val="2.3086919960247691E-2"/>
          <c:y val="0.81363628275279154"/>
          <c:w val="0.96091283005328398"/>
          <c:h val="0.1694145647048356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1"/>
          <c:order val="1"/>
          <c:tx>
            <c:strRef>
              <c:f>Sheet1!$C$1</c:f>
              <c:strCache>
                <c:ptCount val="1"/>
                <c:pt idx="0">
                  <c:v>Column2</c:v>
                </c:pt>
              </c:strCache>
            </c:strRef>
          </c:tx>
          <c:spPr>
            <a:solidFill>
              <a:schemeClr val="accent2"/>
            </a:solidFill>
            <a:ln>
              <a:noFill/>
            </a:ln>
            <a:effectLst/>
          </c:spPr>
          <c:invertIfNegative val="0"/>
          <c:dLbls>
            <c:dLbl>
              <c:idx val="0"/>
              <c:layout>
                <c:manualLayout>
                  <c:x val="-4.2523033309709553E-3"/>
                  <c:y val="-0.41507831529417111"/>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18FD-4031-B394-D52F6ED2FE8B}"/>
                </c:ext>
              </c:extLst>
            </c:dLbl>
            <c:dLbl>
              <c:idx val="1"/>
              <c:layout>
                <c:manualLayout>
                  <c:x val="-4.2523033309709423E-3"/>
                  <c:y val="-0.42997926413005783"/>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layout>
                    <c:manualLayout>
                      <c:w val="4.3189227498228205E-2"/>
                      <c:h val="6.3171946612128174E-2"/>
                    </c:manualLayout>
                  </c15:layout>
                </c:ext>
                <c:ext xmlns:c16="http://schemas.microsoft.com/office/drawing/2014/chart" uri="{C3380CC4-5D6E-409C-BE32-E72D297353CC}">
                  <c16:uniqueId val="{00000002-18FD-4031-B394-D52F6ED2FE8B}"/>
                </c:ext>
              </c:extLst>
            </c:dLbl>
            <c:dLbl>
              <c:idx val="2"/>
              <c:layout>
                <c:manualLayout>
                  <c:x val="-5.6697377746279237E-3"/>
                  <c:y val="-0.4421152900908033"/>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18FD-4031-B394-D52F6ED2FE8B}"/>
                </c:ext>
              </c:extLst>
            </c:dLbl>
            <c:dLbl>
              <c:idx val="3"/>
              <c:layout>
                <c:manualLayout>
                  <c:x val="0"/>
                  <c:y val="-0.43381673562848994"/>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18FD-4031-B394-D52F6ED2FE8B}"/>
                </c:ext>
              </c:extLst>
            </c:dLbl>
            <c:dLbl>
              <c:idx val="4"/>
              <c:layout>
                <c:manualLayout>
                  <c:x val="2.8348688873139098E-3"/>
                  <c:y val="-0.42598425975215809"/>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18FD-4031-B394-D52F6ED2FE8B}"/>
                </c:ext>
              </c:extLst>
            </c:dLbl>
            <c:dLbl>
              <c:idx val="5"/>
              <c:layout>
                <c:manualLayout>
                  <c:x val="-1.4174344436569809E-3"/>
                  <c:y val="-0.41413984839405849"/>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18FD-4031-B394-D52F6ED2FE8B}"/>
                </c:ext>
              </c:extLst>
            </c:dLbl>
            <c:dLbl>
              <c:idx val="6"/>
              <c:layout>
                <c:manualLayout>
                  <c:x val="-1.4174344436569809E-3"/>
                  <c:y val="-0.35330123925164097"/>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18FD-4031-B394-D52F6ED2FE8B}"/>
                </c:ext>
              </c:extLst>
            </c:dLbl>
            <c:dLbl>
              <c:idx val="7"/>
              <c:layout>
                <c:manualLayout>
                  <c:x val="-2.8348688873139618E-3"/>
                  <c:y val="-0.28949369269057962"/>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18FD-4031-B394-D52F6ED2FE8B}"/>
                </c:ext>
              </c:extLst>
            </c:dLbl>
            <c:dLbl>
              <c:idx val="8"/>
              <c:layout>
                <c:manualLayout>
                  <c:x val="-4.2523033309709423E-3"/>
                  <c:y val="-0.26401122458572951"/>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18FD-4031-B394-D52F6ED2FE8B}"/>
                </c:ext>
              </c:extLst>
            </c:dLbl>
            <c:dLbl>
              <c:idx val="9"/>
              <c:layout>
                <c:manualLayout>
                  <c:x val="-5.6697377746280277E-3"/>
                  <c:y val="-0.2731029118764437"/>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18FD-4031-B394-D52F6ED2FE8B}"/>
                </c:ext>
              </c:extLst>
            </c:dLbl>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Sheet1!$A$2:$A$11</c:f>
              <c:numCache>
                <c:formatCode>General</c:formatCode>
                <c:ptCount val="10"/>
                <c:pt idx="0">
                  <c:v>2008</c:v>
                </c:pt>
                <c:pt idx="1">
                  <c:v>2009</c:v>
                </c:pt>
                <c:pt idx="2">
                  <c:v>2010</c:v>
                </c:pt>
                <c:pt idx="3">
                  <c:v>2011</c:v>
                </c:pt>
                <c:pt idx="4">
                  <c:v>2012</c:v>
                </c:pt>
                <c:pt idx="5">
                  <c:v>2013</c:v>
                </c:pt>
                <c:pt idx="6">
                  <c:v>2014</c:v>
                </c:pt>
                <c:pt idx="7">
                  <c:v>2015</c:v>
                </c:pt>
                <c:pt idx="8">
                  <c:v>2016</c:v>
                </c:pt>
                <c:pt idx="9">
                  <c:v>2017</c:v>
                </c:pt>
              </c:numCache>
            </c:numRef>
          </c:cat>
          <c:val>
            <c:numRef>
              <c:f>Sheet1!$C$2:$C$11</c:f>
              <c:numCache>
                <c:formatCode>_(* #,##0.0_);_(* \(#,##0.0\);_(* "-"??_);_(@_)</c:formatCode>
                <c:ptCount val="10"/>
                <c:pt idx="0">
                  <c:v>44.221600000000002</c:v>
                </c:pt>
                <c:pt idx="1">
                  <c:v>44.956200000000003</c:v>
                </c:pt>
                <c:pt idx="2">
                  <c:v>46.535499999999999</c:v>
                </c:pt>
                <c:pt idx="3">
                  <c:v>45.650399999999998</c:v>
                </c:pt>
                <c:pt idx="4">
                  <c:v>44.814999999999998</c:v>
                </c:pt>
                <c:pt idx="5">
                  <c:v>44.406399999999998</c:v>
                </c:pt>
                <c:pt idx="6">
                  <c:v>35.923200000000001</c:v>
                </c:pt>
                <c:pt idx="7">
                  <c:v>29.117599999999999</c:v>
                </c:pt>
                <c:pt idx="8">
                  <c:v>26.6846</c:v>
                </c:pt>
                <c:pt idx="9">
                  <c:v>27.369399999999999</c:v>
                </c:pt>
              </c:numCache>
            </c:numRef>
          </c:val>
          <c:extLst>
            <c:ext xmlns:c16="http://schemas.microsoft.com/office/drawing/2014/chart" uri="{C3380CC4-5D6E-409C-BE32-E72D297353CC}">
              <c16:uniqueId val="{00000000-18FD-4031-B394-D52F6ED2FE8B}"/>
            </c:ext>
          </c:extLst>
        </c:ser>
        <c:dLbls>
          <c:showLegendKey val="0"/>
          <c:showVal val="0"/>
          <c:showCatName val="0"/>
          <c:showSerName val="0"/>
          <c:showPercent val="0"/>
          <c:showBubbleSize val="0"/>
        </c:dLbls>
        <c:gapWidth val="67"/>
        <c:overlap val="100"/>
        <c:axId val="1610727216"/>
        <c:axId val="1610722640"/>
      </c:barChart>
      <c:lineChart>
        <c:grouping val="stacked"/>
        <c:varyColors val="0"/>
        <c:ser>
          <c:idx val="0"/>
          <c:order val="0"/>
          <c:tx>
            <c:strRef>
              <c:f>Sheet1!$B$1</c:f>
              <c:strCache>
                <c:ptCount val="1"/>
                <c:pt idx="0">
                  <c:v>Column1</c:v>
                </c:pt>
              </c:strCache>
            </c:strRef>
          </c:tx>
          <c:spPr>
            <a:ln w="28575" cap="rnd">
              <a:solidFill>
                <a:schemeClr val="tx2"/>
              </a:solidFill>
              <a:round/>
            </a:ln>
            <a:effectLst/>
          </c:spPr>
          <c:marker>
            <c:symbol val="circle"/>
            <c:size val="5"/>
            <c:spPr>
              <a:solidFill>
                <a:schemeClr val="tx2"/>
              </a:solidFill>
              <a:ln w="9525">
                <a:solidFill>
                  <a:schemeClr val="tx2"/>
                </a:solidFill>
              </a:ln>
              <a:effectLst/>
            </c:spPr>
          </c:marker>
          <c:dLbls>
            <c:dLbl>
              <c:idx val="1"/>
              <c:layout>
                <c:manualLayout>
                  <c:x val="-3.4681160956935665E-2"/>
                  <c:y val="-4.305842618974656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DB52-45BC-A6BB-61AB68190C15}"/>
                </c:ext>
              </c:extLst>
            </c:dLbl>
            <c:dLbl>
              <c:idx val="3"/>
              <c:layout>
                <c:manualLayout>
                  <c:x val="-3.3263726513278684E-2"/>
                  <c:y val="-4.038730793976233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DB52-45BC-A6BB-61AB68190C15}"/>
                </c:ext>
              </c:extLst>
            </c:dLbl>
            <c:dLbl>
              <c:idx val="5"/>
              <c:layout>
                <c:manualLayout>
                  <c:x val="-2.6176554294993881E-2"/>
                  <c:y val="-3.23739531898094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DB52-45BC-A6BB-61AB68190C15}"/>
                </c:ext>
              </c:extLst>
            </c:dLbl>
            <c:dLbl>
              <c:idx val="6"/>
              <c:layout>
                <c:manualLayout>
                  <c:x val="-3.3263726513278684E-2"/>
                  <c:y val="5.641401743966786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7558-4F30-A543-C6B1C5320020}"/>
                </c:ext>
              </c:extLst>
            </c:dLbl>
            <c:dLbl>
              <c:idx val="7"/>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DB52-45BC-A6BB-61AB68190C15}"/>
                </c:ext>
              </c:extLst>
            </c:dLbl>
            <c:dLbl>
              <c:idx val="8"/>
              <c:layout>
                <c:manualLayout>
                  <c:x val="-3.3263726513278684E-2"/>
                  <c:y val="2.970283493982517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7558-4F30-A543-C6B1C5320020}"/>
                </c:ext>
              </c:extLst>
            </c:dLbl>
            <c:dLbl>
              <c:idx val="9"/>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DB52-45BC-A6BB-61AB68190C15}"/>
                </c:ext>
              </c:extLst>
            </c:dLbl>
            <c:dLbl>
              <c:idx val="11"/>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DB52-45BC-A6BB-61AB68190C15}"/>
                </c:ext>
              </c:extLst>
            </c:dLbl>
            <c:dLbl>
              <c:idx val="13"/>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DB52-45BC-A6BB-61AB68190C15}"/>
                </c:ext>
              </c:extLst>
            </c:dLbl>
            <c:dLbl>
              <c:idx val="14"/>
              <c:dLblPos val="l"/>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DB52-45BC-A6BB-61AB68190C15}"/>
                </c:ext>
              </c:extLst>
            </c:dLbl>
            <c:dLbl>
              <c:idx val="15"/>
              <c:dLblPos val="l"/>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DB52-45BC-A6BB-61AB68190C15}"/>
                </c:ext>
              </c:extLst>
            </c:dLbl>
            <c:dLbl>
              <c:idx val="16"/>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DB52-45BC-A6BB-61AB68190C15}"/>
                </c:ext>
              </c:extLst>
            </c:dLbl>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bg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Sheet1!$A$2:$A$11</c:f>
              <c:numCache>
                <c:formatCode>General</c:formatCode>
                <c:ptCount val="10"/>
                <c:pt idx="0">
                  <c:v>2008</c:v>
                </c:pt>
                <c:pt idx="1">
                  <c:v>2009</c:v>
                </c:pt>
                <c:pt idx="2">
                  <c:v>2010</c:v>
                </c:pt>
                <c:pt idx="3">
                  <c:v>2011</c:v>
                </c:pt>
                <c:pt idx="4">
                  <c:v>2012</c:v>
                </c:pt>
                <c:pt idx="5">
                  <c:v>2013</c:v>
                </c:pt>
                <c:pt idx="6">
                  <c:v>2014</c:v>
                </c:pt>
                <c:pt idx="7">
                  <c:v>2015</c:v>
                </c:pt>
                <c:pt idx="8">
                  <c:v>2016</c:v>
                </c:pt>
                <c:pt idx="9">
                  <c:v>2017</c:v>
                </c:pt>
              </c:numCache>
            </c:numRef>
          </c:cat>
          <c:val>
            <c:numRef>
              <c:f>Sheet1!$B$2:$B$11</c:f>
              <c:numCache>
                <c:formatCode>0.0%</c:formatCode>
                <c:ptCount val="10"/>
                <c:pt idx="0">
                  <c:v>0.171355597279119</c:v>
                </c:pt>
                <c:pt idx="1">
                  <c:v>0.17285489218731601</c:v>
                </c:pt>
                <c:pt idx="2">
                  <c:v>0.17784824692371601</c:v>
                </c:pt>
                <c:pt idx="3">
                  <c:v>0.17358078358951201</c:v>
                </c:pt>
                <c:pt idx="4">
                  <c:v>0.17004157980201101</c:v>
                </c:pt>
                <c:pt idx="5">
                  <c:v>0.16810939402021299</c:v>
                </c:pt>
                <c:pt idx="6">
                  <c:v>0.135404678534461</c:v>
                </c:pt>
                <c:pt idx="7">
                  <c:v>0.10931705471334099</c:v>
                </c:pt>
                <c:pt idx="8">
                  <c:v>0.100111848033709</c:v>
                </c:pt>
                <c:pt idx="9">
                  <c:v>0.10230135364689701</c:v>
                </c:pt>
              </c:numCache>
            </c:numRef>
          </c:val>
          <c:smooth val="0"/>
          <c:extLst>
            <c:ext xmlns:c16="http://schemas.microsoft.com/office/drawing/2014/chart" uri="{C3380CC4-5D6E-409C-BE32-E72D297353CC}">
              <c16:uniqueId val="{00000000-DB52-45BC-A6BB-61AB68190C15}"/>
            </c:ext>
          </c:extLst>
        </c:ser>
        <c:dLbls>
          <c:showLegendKey val="0"/>
          <c:showVal val="0"/>
          <c:showCatName val="0"/>
          <c:showSerName val="0"/>
          <c:showPercent val="0"/>
          <c:showBubbleSize val="0"/>
        </c:dLbls>
        <c:marker val="1"/>
        <c:smooth val="0"/>
        <c:axId val="1610726800"/>
        <c:axId val="1610729712"/>
      </c:lineChart>
      <c:valAx>
        <c:axId val="1610729712"/>
        <c:scaling>
          <c:orientation val="minMax"/>
          <c:max val="0.25"/>
        </c:scaling>
        <c:delete val="0"/>
        <c:axPos val="r"/>
        <c:numFmt formatCode="0.0%"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610726800"/>
        <c:crosses val="max"/>
        <c:crossBetween val="between"/>
      </c:valAx>
      <c:catAx>
        <c:axId val="161072680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1" i="0" u="none" strike="noStrike" kern="1200" baseline="0">
                <a:solidFill>
                  <a:schemeClr val="tx1"/>
                </a:solidFill>
                <a:latin typeface="+mn-lt"/>
                <a:ea typeface="+mn-ea"/>
                <a:cs typeface="+mn-cs"/>
              </a:defRPr>
            </a:pPr>
            <a:endParaRPr lang="en-US"/>
          </a:p>
        </c:txPr>
        <c:crossAx val="1610729712"/>
        <c:crosses val="autoZero"/>
        <c:auto val="1"/>
        <c:lblAlgn val="ctr"/>
        <c:lblOffset val="100"/>
        <c:noMultiLvlLbl val="0"/>
      </c:catAx>
      <c:valAx>
        <c:axId val="1610722640"/>
        <c:scaling>
          <c:orientation val="minMax"/>
        </c:scaling>
        <c:delete val="0"/>
        <c:axPos val="l"/>
        <c:numFmt formatCode="_(* #,##0.0_);_(* \(#,##0.0\);_(* &quot;-&quot;??_);_(@_)"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610727216"/>
        <c:crosses val="autoZero"/>
        <c:crossBetween val="between"/>
      </c:valAx>
      <c:catAx>
        <c:axId val="1610727216"/>
        <c:scaling>
          <c:orientation val="minMax"/>
        </c:scaling>
        <c:delete val="1"/>
        <c:axPos val="b"/>
        <c:numFmt formatCode="General" sourceLinked="1"/>
        <c:majorTickMark val="out"/>
        <c:minorTickMark val="none"/>
        <c:tickLblPos val="nextTo"/>
        <c:crossAx val="1610722640"/>
        <c:crosses val="autoZero"/>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7796927403918592"/>
          <c:y val="0.12424480500647637"/>
          <c:w val="0.44367149003610556"/>
          <c:h val="0.8694732587372086"/>
        </c:manualLayout>
      </c:layout>
      <c:pieChart>
        <c:varyColors val="1"/>
        <c:ser>
          <c:idx val="0"/>
          <c:order val="0"/>
          <c:tx>
            <c:strRef>
              <c:f>Sheet1!$B$1</c:f>
              <c:strCache>
                <c:ptCount val="1"/>
                <c:pt idx="0">
                  <c:v>Column1</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0893-4884-8BAF-3DD35D889409}"/>
              </c:ext>
            </c:extLst>
          </c:dPt>
          <c:dPt>
            <c:idx val="1"/>
            <c:bubble3D val="0"/>
            <c:spPr>
              <a:solidFill>
                <a:schemeClr val="accent3"/>
              </a:solidFill>
              <a:ln w="19050">
                <a:noFill/>
              </a:ln>
              <a:effectLst/>
            </c:spPr>
            <c:extLst>
              <c:ext xmlns:c16="http://schemas.microsoft.com/office/drawing/2014/chart" uri="{C3380CC4-5D6E-409C-BE32-E72D297353CC}">
                <c16:uniqueId val="{00000003-0893-4884-8BAF-3DD35D889409}"/>
              </c:ext>
            </c:extLst>
          </c:dPt>
          <c:dPt>
            <c:idx val="2"/>
            <c:bubble3D val="0"/>
            <c:spPr>
              <a:solidFill>
                <a:schemeClr val="accent6"/>
              </a:solidFill>
              <a:ln w="19050">
                <a:noFill/>
              </a:ln>
              <a:effectLst/>
            </c:spPr>
            <c:extLst>
              <c:ext xmlns:c16="http://schemas.microsoft.com/office/drawing/2014/chart" uri="{C3380CC4-5D6E-409C-BE32-E72D297353CC}">
                <c16:uniqueId val="{00000005-0893-4884-8BAF-3DD35D889409}"/>
              </c:ext>
            </c:extLst>
          </c:dPt>
          <c:dPt>
            <c:idx val="3"/>
            <c:bubble3D val="0"/>
            <c:spPr>
              <a:solidFill>
                <a:schemeClr val="tx2"/>
              </a:solidFill>
              <a:ln w="19050">
                <a:noFill/>
              </a:ln>
              <a:effectLst/>
            </c:spPr>
            <c:extLst>
              <c:ext xmlns:c16="http://schemas.microsoft.com/office/drawing/2014/chart" uri="{C3380CC4-5D6E-409C-BE32-E72D297353CC}">
                <c16:uniqueId val="{00000007-0893-4884-8BAF-3DD35D889409}"/>
              </c:ext>
            </c:extLst>
          </c:dPt>
          <c:dPt>
            <c:idx val="4"/>
            <c:bubble3D val="0"/>
            <c:spPr>
              <a:solidFill>
                <a:schemeClr val="bg1">
                  <a:lumMod val="50000"/>
                </a:schemeClr>
              </a:solidFill>
              <a:ln w="19050">
                <a:noFill/>
              </a:ln>
              <a:effectLst/>
            </c:spPr>
            <c:extLst>
              <c:ext xmlns:c16="http://schemas.microsoft.com/office/drawing/2014/chart" uri="{C3380CC4-5D6E-409C-BE32-E72D297353CC}">
                <c16:uniqueId val="{00000009-AE12-4E33-95D1-2A11C5075142}"/>
              </c:ext>
            </c:extLst>
          </c:dPt>
          <c:dPt>
            <c:idx val="5"/>
            <c:bubble3D val="0"/>
            <c:spPr>
              <a:solidFill>
                <a:schemeClr val="bg1">
                  <a:lumMod val="75000"/>
                </a:schemeClr>
              </a:solidFill>
              <a:ln w="19050">
                <a:noFill/>
              </a:ln>
              <a:effectLst/>
            </c:spPr>
            <c:extLst>
              <c:ext xmlns:c16="http://schemas.microsoft.com/office/drawing/2014/chart" uri="{C3380CC4-5D6E-409C-BE32-E72D297353CC}">
                <c16:uniqueId val="{0000000B-AE12-4E33-95D1-2A11C5075142}"/>
              </c:ext>
            </c:extLst>
          </c:dPt>
          <c:dPt>
            <c:idx val="6"/>
            <c:bubble3D val="0"/>
            <c:spPr>
              <a:solidFill>
                <a:schemeClr val="bg1">
                  <a:lumMod val="95000"/>
                </a:schemeClr>
              </a:solidFill>
              <a:ln w="19050">
                <a:noFill/>
              </a:ln>
              <a:effectLst/>
            </c:spPr>
            <c:extLst>
              <c:ext xmlns:c16="http://schemas.microsoft.com/office/drawing/2014/chart" uri="{C3380CC4-5D6E-409C-BE32-E72D297353CC}">
                <c16:uniqueId val="{0000000D-AE12-4E33-95D1-2A11C5075142}"/>
              </c:ext>
            </c:extLst>
          </c:dPt>
          <c:dLbls>
            <c:dLbl>
              <c:idx val="0"/>
              <c:layout>
                <c:manualLayout>
                  <c:x val="-0.10791752697579469"/>
                  <c:y val="0.2184613532774114"/>
                </c:manualLayout>
              </c:layout>
              <c:spPr>
                <a:noFill/>
                <a:ln>
                  <a:noFill/>
                </a:ln>
                <a:effectLst/>
              </c:spPr>
              <c:txPr>
                <a:bodyPr rot="0" spcFirstLastPara="1" vertOverflow="ellipsis" vert="horz" wrap="square" lIns="38100" tIns="19050" rIns="38100" bIns="19050" anchor="ctr" anchorCtr="1">
                  <a:noAutofit/>
                </a:bodyPr>
                <a:lstStyle/>
                <a:p>
                  <a:pPr>
                    <a:defRPr sz="1197" b="1" i="0" u="none" strike="noStrike" kern="1200" baseline="0">
                      <a:solidFill>
                        <a:schemeClr val="bg1"/>
                      </a:solidFill>
                      <a:latin typeface="+mn-lt"/>
                      <a:ea typeface="+mn-ea"/>
                      <a:cs typeface="+mn-cs"/>
                    </a:defRPr>
                  </a:pPr>
                  <a:endParaRPr lang="en-US"/>
                </a:p>
              </c:txPr>
              <c:dLblPos val="bestFit"/>
              <c:showLegendKey val="0"/>
              <c:showVal val="0"/>
              <c:showCatName val="1"/>
              <c:showSerName val="0"/>
              <c:showPercent val="0"/>
              <c:showBubbleSize val="0"/>
              <c:separator>
</c:separator>
              <c:extLst>
                <c:ext xmlns:c15="http://schemas.microsoft.com/office/drawing/2012/chart" uri="{CE6537A1-D6FC-4f65-9D91-7224C49458BB}">
                  <c15:spPr xmlns:c15="http://schemas.microsoft.com/office/drawing/2012/chart">
                    <a:prstGeom prst="rect">
                      <a:avLst/>
                    </a:prstGeom>
                  </c15:spPr>
                  <c15:layout>
                    <c:manualLayout>
                      <c:w val="0.12399265091863516"/>
                      <c:h val="0.18833067386438587"/>
                    </c:manualLayout>
                  </c15:layout>
                </c:ext>
                <c:ext xmlns:c16="http://schemas.microsoft.com/office/drawing/2014/chart" uri="{C3380CC4-5D6E-409C-BE32-E72D297353CC}">
                  <c16:uniqueId val="{00000001-0893-4884-8BAF-3DD35D889409}"/>
                </c:ext>
              </c:extLst>
            </c:dLbl>
            <c:dLbl>
              <c:idx val="1"/>
              <c:layout>
                <c:manualLayout>
                  <c:x val="-0.12756909992912838"/>
                  <c:y val="7.2042397270605948E-2"/>
                </c:manualLayout>
              </c:layout>
              <c:spPr>
                <a:noFill/>
                <a:ln>
                  <a:noFill/>
                </a:ln>
                <a:effectLst/>
              </c:spPr>
              <c:txPr>
                <a:bodyPr rot="0" spcFirstLastPara="1" vertOverflow="ellipsis" vert="horz" wrap="square" lIns="38100" tIns="19050" rIns="38100" bIns="19050" anchor="ctr" anchorCtr="1">
                  <a:noAutofit/>
                </a:bodyPr>
                <a:lstStyle/>
                <a:p>
                  <a:pPr>
                    <a:defRPr sz="1197" b="1" i="0" u="none" strike="noStrike" kern="1200" baseline="0">
                      <a:solidFill>
                        <a:schemeClr val="bg1"/>
                      </a:solidFill>
                      <a:latin typeface="+mn-lt"/>
                      <a:ea typeface="+mn-ea"/>
                      <a:cs typeface="+mn-cs"/>
                    </a:defRPr>
                  </a:pPr>
                  <a:endParaRPr lang="en-US"/>
                </a:p>
              </c:txPr>
              <c:showLegendKey val="0"/>
              <c:showVal val="0"/>
              <c:showCatName val="1"/>
              <c:showSerName val="0"/>
              <c:showPercent val="0"/>
              <c:showBubbleSize val="0"/>
              <c:separator>
</c:separator>
              <c:extLst>
                <c:ext xmlns:c15="http://schemas.microsoft.com/office/drawing/2012/chart" uri="{CE6537A1-D6FC-4f65-9D91-7224C49458BB}">
                  <c15:layout>
                    <c:manualLayout>
                      <c:w val="0.12473423104181432"/>
                      <c:h val="0.17452628832307987"/>
                    </c:manualLayout>
                  </c15:layout>
                </c:ext>
                <c:ext xmlns:c16="http://schemas.microsoft.com/office/drawing/2014/chart" uri="{C3380CC4-5D6E-409C-BE32-E72D297353CC}">
                  <c16:uniqueId val="{00000003-0893-4884-8BAF-3DD35D889409}"/>
                </c:ext>
              </c:extLst>
            </c:dLbl>
            <c:dLbl>
              <c:idx val="2"/>
              <c:layout>
                <c:manualLayout>
                  <c:x val="-0.12186231875161591"/>
                  <c:y val="-0.18713796161080015"/>
                </c:manualLayout>
              </c:layout>
              <c:tx>
                <c:rich>
                  <a:bodyPr rot="0" spcFirstLastPara="1" vertOverflow="ellipsis" vert="horz" wrap="square" lIns="38100" tIns="19050" rIns="38100" bIns="19050" anchor="ctr" anchorCtr="1">
                    <a:noAutofit/>
                  </a:bodyPr>
                  <a:lstStyle/>
                  <a:p>
                    <a:pPr>
                      <a:defRPr sz="1197" b="1" i="0" u="none" strike="noStrike" kern="1200" baseline="0">
                        <a:solidFill>
                          <a:schemeClr val="tx1"/>
                        </a:solidFill>
                        <a:latin typeface="+mn-lt"/>
                        <a:ea typeface="+mn-ea"/>
                        <a:cs typeface="+mn-cs"/>
                      </a:defRPr>
                    </a:pPr>
                    <a:fld id="{91DA98FB-DBC7-45BD-92D3-9B90DC88A2DC}" type="CATEGORYNAME">
                      <a:rPr lang="en-US" b="1">
                        <a:solidFill>
                          <a:schemeClr val="tx1"/>
                        </a:solidFill>
                      </a:rPr>
                      <a:pPr>
                        <a:defRPr sz="1197" b="1" i="0" u="none" strike="noStrike" kern="1200" baseline="0">
                          <a:solidFill>
                            <a:schemeClr val="tx1"/>
                          </a:solidFill>
                          <a:latin typeface="+mn-lt"/>
                          <a:ea typeface="+mn-ea"/>
                          <a:cs typeface="+mn-cs"/>
                        </a:defRPr>
                      </a:pPr>
                      <a:t>[CATEGORY NAME]</a:t>
                    </a:fld>
                    <a:endParaRPr lang="en-US"/>
                  </a:p>
                </c:rich>
              </c:tx>
              <c:spPr>
                <a:noFill/>
                <a:ln>
                  <a:noFill/>
                </a:ln>
                <a:effectLst/>
              </c:spPr>
              <c:dLblPos val="bestFit"/>
              <c:showLegendKey val="0"/>
              <c:showVal val="0"/>
              <c:showCatName val="1"/>
              <c:showSerName val="0"/>
              <c:showPercent val="0"/>
              <c:showBubbleSize val="0"/>
              <c:separator>
</c:separator>
              <c:extLst>
                <c:ext xmlns:c15="http://schemas.microsoft.com/office/drawing/2012/chart" uri="{CE6537A1-D6FC-4f65-9D91-7224C49458BB}">
                  <c15:spPr xmlns:c15="http://schemas.microsoft.com/office/drawing/2012/chart">
                    <a:prstGeom prst="rect">
                      <a:avLst/>
                    </a:prstGeom>
                  </c15:spPr>
                  <c15:layout>
                    <c:manualLayout>
                      <c:w val="0.15360734908136481"/>
                      <c:h val="0.15251823220340954"/>
                    </c:manualLayout>
                  </c15:layout>
                  <c15:dlblFieldTable/>
                  <c15:showDataLabelsRange val="0"/>
                </c:ext>
                <c:ext xmlns:c16="http://schemas.microsoft.com/office/drawing/2014/chart" uri="{C3380CC4-5D6E-409C-BE32-E72D297353CC}">
                  <c16:uniqueId val="{00000005-0893-4884-8BAF-3DD35D889409}"/>
                </c:ext>
              </c:extLst>
            </c:dLbl>
            <c:dLbl>
              <c:idx val="3"/>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bg1"/>
                      </a:solidFill>
                      <a:latin typeface="+mn-lt"/>
                      <a:ea typeface="+mn-ea"/>
                      <a:cs typeface="+mn-cs"/>
                    </a:defRPr>
                  </a:pPr>
                  <a:endParaRPr lang="en-US"/>
                </a:p>
              </c:txPr>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0893-4884-8BAF-3DD35D889409}"/>
                </c:ext>
              </c:extLst>
            </c:dLbl>
            <c:dLbl>
              <c:idx val="4"/>
              <c:layout>
                <c:manualLayout>
                  <c:x val="0.17291361913094191"/>
                  <c:y val="-4.8590309927321773E-2"/>
                </c:manualLayout>
              </c:layout>
              <c:spPr>
                <a:noFill/>
                <a:ln>
                  <a:noFill/>
                </a:ln>
                <a:effectLst/>
              </c:spPr>
              <c:txPr>
                <a:bodyPr rot="0" spcFirstLastPara="1" vertOverflow="ellipsis" vert="horz" wrap="square" lIns="38100" tIns="19050" rIns="38100" bIns="19050" anchor="ctr" anchorCtr="1">
                  <a:noAutofit/>
                </a:bodyPr>
                <a:lstStyle/>
                <a:p>
                  <a:pPr>
                    <a:defRPr sz="1197" b="1" i="0" u="none" strike="noStrike" kern="1200" baseline="0">
                      <a:solidFill>
                        <a:schemeClr val="bg1"/>
                      </a:solidFill>
                      <a:latin typeface="+mn-lt"/>
                      <a:ea typeface="+mn-ea"/>
                      <a:cs typeface="+mn-cs"/>
                    </a:defRPr>
                  </a:pPr>
                  <a:endParaRPr lang="en-US"/>
                </a:p>
              </c:txPr>
              <c:dLblPos val="bestFit"/>
              <c:showLegendKey val="0"/>
              <c:showVal val="0"/>
              <c:showCatName val="1"/>
              <c:showSerName val="0"/>
              <c:showPercent val="0"/>
              <c:showBubbleSize val="0"/>
              <c:separator>
</c:separator>
              <c:extLst>
                <c:ext xmlns:c15="http://schemas.microsoft.com/office/drawing/2012/chart" uri="{CE6537A1-D6FC-4f65-9D91-7224C49458BB}">
                  <c15:spPr xmlns:c15="http://schemas.microsoft.com/office/drawing/2012/chart">
                    <a:prstGeom prst="rect">
                      <a:avLst/>
                    </a:prstGeom>
                  </c15:spPr>
                  <c15:layout>
                    <c:manualLayout>
                      <c:w val="0.1694148731408574"/>
                      <c:h val="0.22472639389434851"/>
                    </c:manualLayout>
                  </c15:layout>
                </c:ext>
                <c:ext xmlns:c16="http://schemas.microsoft.com/office/drawing/2014/chart" uri="{C3380CC4-5D6E-409C-BE32-E72D297353CC}">
                  <c16:uniqueId val="{00000009-AE12-4E33-95D1-2A11C5075142}"/>
                </c:ext>
              </c:extLst>
            </c:dLbl>
            <c:dLbl>
              <c:idx val="5"/>
              <c:layout>
                <c:manualLayout>
                  <c:x val="0.14630195826277681"/>
                  <c:y val="0.20371916395571943"/>
                </c:manualLayout>
              </c:layout>
              <c:spPr>
                <a:noFill/>
                <a:ln>
                  <a:noFill/>
                </a:ln>
                <a:effectLst/>
              </c:spPr>
              <c:txPr>
                <a:bodyPr rot="0" spcFirstLastPara="1" vertOverflow="ellipsis" vert="horz" wrap="square" lIns="38100" tIns="19050" rIns="38100" bIns="19050" anchor="ctr" anchorCtr="1">
                  <a:noAutofit/>
                </a:bodyPr>
                <a:lstStyle/>
                <a:p>
                  <a:pPr>
                    <a:defRPr sz="1197" b="1" i="0" u="none" strike="noStrike" kern="1200" baseline="0">
                      <a:solidFill>
                        <a:schemeClr val="tx1"/>
                      </a:solidFill>
                      <a:latin typeface="+mn-lt"/>
                      <a:ea typeface="+mn-ea"/>
                      <a:cs typeface="+mn-cs"/>
                    </a:defRPr>
                  </a:pPr>
                  <a:endParaRPr lang="en-US"/>
                </a:p>
              </c:txPr>
              <c:showLegendKey val="0"/>
              <c:showVal val="0"/>
              <c:showCatName val="1"/>
              <c:showSerName val="0"/>
              <c:showPercent val="0"/>
              <c:showBubbleSize val="0"/>
              <c:separator>
</c:separator>
              <c:extLst>
                <c:ext xmlns:c15="http://schemas.microsoft.com/office/drawing/2012/chart" uri="{CE6537A1-D6FC-4f65-9D91-7224C49458BB}">
                  <c15:layout>
                    <c:manualLayout>
                      <c:w val="0.16211198600174978"/>
                      <c:h val="0.23259203806008819"/>
                    </c:manualLayout>
                  </c15:layout>
                </c:ext>
                <c:ext xmlns:c16="http://schemas.microsoft.com/office/drawing/2014/chart" uri="{C3380CC4-5D6E-409C-BE32-E72D297353CC}">
                  <c16:uniqueId val="{0000000B-AE12-4E33-95D1-2A11C5075142}"/>
                </c:ext>
              </c:extLst>
            </c:dLbl>
            <c:dLbl>
              <c:idx val="6"/>
              <c:layout>
                <c:manualLayout>
                  <c:x val="5.885535141440653E-2"/>
                  <c:y val="-1.6897956937186702E-2"/>
                </c:manualLayout>
              </c:layout>
              <c:spPr>
                <a:noFill/>
                <a:ln>
                  <a:noFill/>
                </a:ln>
                <a:effectLst/>
              </c:spPr>
              <c:txPr>
                <a:bodyPr rot="0" spcFirstLastPara="1" vertOverflow="ellipsis" vert="horz" wrap="square" lIns="38100" tIns="19050" rIns="38100" bIns="19050" anchor="ctr" anchorCtr="1">
                  <a:noAutofit/>
                </a:bodyPr>
                <a:lstStyle/>
                <a:p>
                  <a:pPr>
                    <a:defRPr sz="1197" b="1" i="0" u="none" strike="noStrike" kern="1200" baseline="0">
                      <a:solidFill>
                        <a:schemeClr val="tx1"/>
                      </a:solidFill>
                      <a:latin typeface="+mn-lt"/>
                      <a:ea typeface="+mn-ea"/>
                      <a:cs typeface="+mn-cs"/>
                    </a:defRPr>
                  </a:pPr>
                  <a:endParaRPr lang="en-US"/>
                </a:p>
              </c:txPr>
              <c:showLegendKey val="0"/>
              <c:showVal val="0"/>
              <c:showCatName val="1"/>
              <c:showSerName val="0"/>
              <c:showPercent val="0"/>
              <c:showBubbleSize val="0"/>
              <c:separator>
</c:separator>
              <c:extLst>
                <c:ext xmlns:c15="http://schemas.microsoft.com/office/drawing/2012/chart" uri="{CE6537A1-D6FC-4f65-9D91-7224C49458BB}">
                  <c15:layout>
                    <c:manualLayout>
                      <c:w val="0.23318891805191014"/>
                      <c:h val="0.16360320603978373"/>
                    </c:manualLayout>
                  </c15:layout>
                </c:ext>
                <c:ext xmlns:c16="http://schemas.microsoft.com/office/drawing/2014/chart" uri="{C3380CC4-5D6E-409C-BE32-E72D297353CC}">
                  <c16:uniqueId val="{0000000D-AE12-4E33-95D1-2A11C5075142}"/>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0"/>
            <c:showCatName val="1"/>
            <c:showSerName val="0"/>
            <c:showPercent val="0"/>
            <c:showBubbleSize val="0"/>
            <c:separator>
</c:separator>
            <c:showLeaderLines val="0"/>
            <c:extLst>
              <c:ext xmlns:c15="http://schemas.microsoft.com/office/drawing/2012/chart" uri="{CE6537A1-D6FC-4f65-9D91-7224C49458BB}"/>
            </c:extLst>
          </c:dLbls>
          <c:cat>
            <c:strRef>
              <c:f>Sheet1!$A$2:$A$8</c:f>
              <c:strCache>
                <c:ptCount val="7"/>
                <c:pt idx="0">
                  <c:v>Medicaid/ Other Public Eligible Adult 
4.4 M</c:v>
                </c:pt>
                <c:pt idx="1">
                  <c:v>Medicaid/ Other Public Eligible Child 
2.4 M</c:v>
                </c:pt>
                <c:pt idx="2">
                  <c:v>Tax Credit Eligible 
8.2 M</c:v>
                </c:pt>
                <c:pt idx="3">
                  <c:v>In the Coverage Gap 
2.5 M</c:v>
                </c:pt>
                <c:pt idx="4">
                  <c:v>Ineligible for Coverage Due to Immigration Status
4.1 M</c:v>
                </c:pt>
                <c:pt idx="5">
                  <c:v>Ineligible for Financial Assistance Due to ESI Offer
3.8 M</c:v>
                </c:pt>
                <c:pt idx="6">
                  <c:v>Ineligible for Financial Assistance Due to Income
1.9 M</c:v>
                </c:pt>
              </c:strCache>
            </c:strRef>
          </c:cat>
          <c:val>
            <c:numRef>
              <c:f>Sheet1!$B$2:$B$8</c:f>
              <c:numCache>
                <c:formatCode>General</c:formatCode>
                <c:ptCount val="7"/>
                <c:pt idx="0">
                  <c:v>0.16026216143981292</c:v>
                </c:pt>
                <c:pt idx="1">
                  <c:v>8.879496970977975E-2</c:v>
                </c:pt>
                <c:pt idx="2">
                  <c:v>0.29997229387058044</c:v>
                </c:pt>
                <c:pt idx="3">
                  <c:v>9.0568373908155392E-2</c:v>
                </c:pt>
                <c:pt idx="4">
                  <c:v>0.14915911732794962</c:v>
                </c:pt>
                <c:pt idx="5">
                  <c:v>0.14048891471660219</c:v>
                </c:pt>
                <c:pt idx="6">
                  <c:v>7.0754169027119493E-2</c:v>
                </c:pt>
              </c:numCache>
            </c:numRef>
          </c:val>
          <c:extLst>
            <c:ext xmlns:c16="http://schemas.microsoft.com/office/drawing/2014/chart" uri="{C3380CC4-5D6E-409C-BE32-E72D297353CC}">
              <c16:uniqueId val="{00000000-9FFF-4B44-96A5-324331A5C6A7}"/>
            </c:ext>
          </c:extLst>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0.86564</cdr:x>
      <cdr:y>0.28814</cdr:y>
    </cdr:from>
    <cdr:to>
      <cdr:x>0.93866</cdr:x>
      <cdr:y>0.34975</cdr:y>
    </cdr:to>
    <cdr:sp macro="" textlink="">
      <cdr:nvSpPr>
        <cdr:cNvPr id="2" name="TextBox 1"/>
        <cdr:cNvSpPr txBox="1"/>
      </cdr:nvSpPr>
      <cdr:spPr>
        <a:xfrm xmlns:a="http://schemas.openxmlformats.org/drawingml/2006/main">
          <a:off x="7756544" y="1295400"/>
          <a:ext cx="654346" cy="276999"/>
        </a:xfrm>
        <a:prstGeom xmlns:a="http://schemas.openxmlformats.org/drawingml/2006/main" prst="rect">
          <a:avLst/>
        </a:prstGeom>
        <a:noFill xmlns:a="http://schemas.openxmlformats.org/drawingml/2006/main"/>
      </cdr:spPr>
      <cdr:txBody>
        <a:bodyPr xmlns:a="http://schemas.openxmlformats.org/drawingml/2006/main" vertOverflow="clip" wrap="none" rtlCol="0">
          <a:spAutoFit/>
        </a:bodyPr>
        <a:lstStyle xmlns:a="http://schemas.openxmlformats.org/drawingml/2006/main"/>
        <a:p xmlns:a="http://schemas.openxmlformats.org/drawingml/2006/main">
          <a:pPr algn="ctr"/>
          <a:r>
            <a:rPr lang="en-US" sz="1200" b="1" dirty="0">
              <a:solidFill>
                <a:srgbClr val="55565A"/>
              </a:solidFill>
              <a:latin typeface="+mj-lt"/>
              <a:cs typeface="Meta Offc Pro"/>
            </a:rPr>
            <a:t>18.5 M</a:t>
          </a:r>
        </a:p>
      </cdr:txBody>
    </cdr:sp>
  </cdr:relSizeAnchor>
  <cdr:relSizeAnchor xmlns:cdr="http://schemas.openxmlformats.org/drawingml/2006/chartDrawing">
    <cdr:from>
      <cdr:x>0.7756</cdr:x>
      <cdr:y>0.49206</cdr:y>
    </cdr:from>
    <cdr:to>
      <cdr:x>0.84863</cdr:x>
      <cdr:y>0.55367</cdr:y>
    </cdr:to>
    <cdr:sp macro="" textlink="">
      <cdr:nvSpPr>
        <cdr:cNvPr id="3" name="TextBox 1"/>
        <cdr:cNvSpPr txBox="1"/>
      </cdr:nvSpPr>
      <cdr:spPr>
        <a:xfrm xmlns:a="http://schemas.openxmlformats.org/drawingml/2006/main">
          <a:off x="6949760" y="2212204"/>
          <a:ext cx="654346" cy="276999"/>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200" b="1" dirty="0">
              <a:solidFill>
                <a:srgbClr val="55565A"/>
              </a:solidFill>
              <a:latin typeface="+mj-lt"/>
              <a:cs typeface="Meta Offc Pro"/>
            </a:rPr>
            <a:t>16.4 M</a:t>
          </a:r>
        </a:p>
      </cdr:txBody>
    </cdr:sp>
  </cdr:relSizeAnchor>
  <cdr:relSizeAnchor xmlns:cdr="http://schemas.openxmlformats.org/drawingml/2006/chartDrawing">
    <cdr:from>
      <cdr:x>0.68705</cdr:x>
      <cdr:y>0.69492</cdr:y>
    </cdr:from>
    <cdr:to>
      <cdr:x>0.77209</cdr:x>
      <cdr:y>0.75653</cdr:y>
    </cdr:to>
    <cdr:sp macro="" textlink="">
      <cdr:nvSpPr>
        <cdr:cNvPr id="4" name="TextBox 1"/>
        <cdr:cNvSpPr txBox="1"/>
      </cdr:nvSpPr>
      <cdr:spPr>
        <a:xfrm xmlns:a="http://schemas.openxmlformats.org/drawingml/2006/main">
          <a:off x="6156325" y="3124200"/>
          <a:ext cx="761999" cy="276987"/>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200" b="1" dirty="0">
              <a:solidFill>
                <a:srgbClr val="55565A"/>
              </a:solidFill>
              <a:latin typeface="+mj-lt"/>
              <a:cs typeface="Meta Offc Pro"/>
            </a:rPr>
            <a:t>14.4 M</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1A4D92E5-9FFA-458A-9BEA-BDF5C2EF3530}" type="datetimeFigureOut">
              <a:rPr lang="en-US" smtClean="0"/>
              <a:t>3/1/19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3E76084-7007-4F9A-9BF5-85CA96B02EE7}" type="slidenum">
              <a:rPr lang="en-US" smtClean="0"/>
              <a:t>‹#›</a:t>
            </a:fld>
            <a:endParaRPr lang="en-US"/>
          </a:p>
        </p:txBody>
      </p:sp>
    </p:spTree>
    <p:extLst>
      <p:ext uri="{BB962C8B-B14F-4D97-AF65-F5344CB8AC3E}">
        <p14:creationId xmlns:p14="http://schemas.microsoft.com/office/powerpoint/2010/main" val="27750938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3E76084-7007-4F9A-9BF5-85CA96B02EE7}" type="slidenum">
              <a:rPr lang="en-US" smtClean="0"/>
              <a:t>0</a:t>
            </a:fld>
            <a:endParaRPr lang="en-US"/>
          </a:p>
        </p:txBody>
      </p:sp>
    </p:spTree>
    <p:extLst>
      <p:ext uri="{BB962C8B-B14F-4D97-AF65-F5344CB8AC3E}">
        <p14:creationId xmlns:p14="http://schemas.microsoft.com/office/powerpoint/2010/main" val="39843150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3E76084-7007-4F9A-9BF5-85CA96B02EE7}" type="slidenum">
              <a:rPr lang="en-US" smtClean="0"/>
              <a:t>9</a:t>
            </a:fld>
            <a:endParaRPr lang="en-US"/>
          </a:p>
        </p:txBody>
      </p:sp>
    </p:spTree>
    <p:extLst>
      <p:ext uri="{BB962C8B-B14F-4D97-AF65-F5344CB8AC3E}">
        <p14:creationId xmlns:p14="http://schemas.microsoft.com/office/powerpoint/2010/main" val="22106960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305B4F1-1A1C-445B-87F5-DED8535B2F11}"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515900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3E76084-7007-4F9A-9BF5-85CA96B02EE7}" type="slidenum">
              <a:rPr lang="en-US" smtClean="0"/>
              <a:t>12</a:t>
            </a:fld>
            <a:endParaRPr lang="en-US"/>
          </a:p>
        </p:txBody>
      </p:sp>
    </p:spTree>
    <p:extLst>
      <p:ext uri="{BB962C8B-B14F-4D97-AF65-F5344CB8AC3E}">
        <p14:creationId xmlns:p14="http://schemas.microsoft.com/office/powerpoint/2010/main" val="24915878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5EEA28C-13B7-4125-917A-1B2352BDE1D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160817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A6060-6742-4C9A-8160-37A16A944179}" type="slidenum">
              <a:rPr lang="en-US" smtClean="0"/>
              <a:pPr/>
              <a:t>14</a:t>
            </a:fld>
            <a:endParaRPr lang="en-US"/>
          </a:p>
        </p:txBody>
      </p:sp>
    </p:spTree>
    <p:extLst>
      <p:ext uri="{BB962C8B-B14F-4D97-AF65-F5344CB8AC3E}">
        <p14:creationId xmlns:p14="http://schemas.microsoft.com/office/powerpoint/2010/main" val="10870341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24A6060-6742-4C9A-8160-37A16A944179}" type="slidenum">
              <a:rPr lang="en-US" smtClean="0"/>
              <a:pPr/>
              <a:t>15</a:t>
            </a:fld>
            <a:endParaRPr lang="en-US"/>
          </a:p>
        </p:txBody>
      </p:sp>
    </p:spTree>
    <p:extLst>
      <p:ext uri="{BB962C8B-B14F-4D97-AF65-F5344CB8AC3E}">
        <p14:creationId xmlns:p14="http://schemas.microsoft.com/office/powerpoint/2010/main" val="19283884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Law has taken a number of body blows,</a:t>
            </a:r>
            <a:r>
              <a:rPr lang="en-US" baseline="0" dirty="0"/>
              <a:t> some pretty serious.</a:t>
            </a:r>
          </a:p>
          <a:p>
            <a:endParaRPr lang="en-US" baseline="0" dirty="0"/>
          </a:p>
          <a:p>
            <a:r>
              <a:rPr lang="en-US" baseline="0" dirty="0"/>
              <a:t>Marketplace cuts:</a:t>
            </a:r>
          </a:p>
          <a:p>
            <a:r>
              <a:rPr lang="en-US" baseline="0" dirty="0"/>
              <a:t>Navigators - $10M for 2019 (80% drop in funding over 2 years)</a:t>
            </a:r>
          </a:p>
          <a:p>
            <a:r>
              <a:rPr lang="en-US" baseline="0" dirty="0"/>
              <a:t>Outreach - $10M </a:t>
            </a:r>
            <a:r>
              <a:rPr lang="mr-IN" baseline="0" dirty="0"/>
              <a:t>–</a:t>
            </a:r>
            <a:r>
              <a:rPr lang="en-US" baseline="0" dirty="0"/>
              <a:t> same as last year but 85% cut from 2016</a:t>
            </a:r>
          </a:p>
          <a:p>
            <a:endParaRPr lang="en-US" baseline="0" dirty="0"/>
          </a:p>
          <a:p>
            <a:r>
              <a:rPr lang="en-US" baseline="0" dirty="0"/>
              <a:t>Elimination of CSRs </a:t>
            </a:r>
            <a:r>
              <a:rPr lang="mr-IN" baseline="0" dirty="0"/>
              <a:t>–</a:t>
            </a:r>
            <a:r>
              <a:rPr lang="en-US" baseline="0" dirty="0"/>
              <a:t> ironically costing feds estimated $29B over 10 years in extra PTC funding.</a:t>
            </a:r>
          </a:p>
          <a:p>
            <a:endParaRPr lang="en-US" baseline="0" dirty="0"/>
          </a:p>
          <a:p>
            <a:r>
              <a:rPr lang="en-US" baseline="0" dirty="0"/>
              <a:t>1332 </a:t>
            </a:r>
            <a:r>
              <a:rPr lang="mr-IN" baseline="0" dirty="0"/>
              <a:t>–</a:t>
            </a:r>
            <a:r>
              <a:rPr lang="en-US" baseline="0" dirty="0"/>
              <a:t> relaxing the ACA’s guardrails, making it easier for states to design programs encouraging enrollment in skimpier health insurance products, such as short-term plans</a:t>
            </a:r>
          </a:p>
          <a:p>
            <a:endParaRPr lang="en-US" baseline="0" dirty="0"/>
          </a:p>
          <a:p>
            <a:r>
              <a:rPr lang="en-US" baseline="0" dirty="0"/>
              <a:t>Premium indexing proposal (in NBPP) </a:t>
            </a:r>
            <a:r>
              <a:rPr lang="mr-IN" baseline="0" dirty="0"/>
              <a:t>–</a:t>
            </a:r>
            <a:r>
              <a:rPr lang="en-US" baseline="0" dirty="0"/>
              <a:t> change in methodology = higher premiums for subsidized MP enrollees (~$200/annually for family of 4). Increases MOOP by $200 for individual, $400 per family (applies to IM, GM, including self-funded)</a:t>
            </a:r>
            <a:endParaRPr lang="en-US" dirty="0"/>
          </a:p>
        </p:txBody>
      </p:sp>
      <p:sp>
        <p:nvSpPr>
          <p:cNvPr id="4" name="Slide Number Placeholder 3"/>
          <p:cNvSpPr>
            <a:spLocks noGrp="1"/>
          </p:cNvSpPr>
          <p:nvPr>
            <p:ph type="sldNum" sz="quarter" idx="10"/>
          </p:nvPr>
        </p:nvSpPr>
        <p:spPr/>
        <p:txBody>
          <a:bodyPr/>
          <a:lstStyle/>
          <a:p>
            <a:fld id="{624A6060-6742-4C9A-8160-37A16A944179}"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1878810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Surprising resiliency</a:t>
            </a:r>
          </a:p>
          <a:p>
            <a:r>
              <a:rPr lang="en-US" baseline="0" dirty="0"/>
              <a:t>Polling data:  half of the public holds a favorable view of the Affordable Care Act while four in ten hold an unfavorable view. (Sept. 2018); compare to 2014, when it was 53% unfavorable, 37% favorable</a:t>
            </a:r>
          </a:p>
          <a:p>
            <a:r>
              <a:rPr lang="en-US" baseline="0" dirty="0"/>
              <a:t>Enrollment data – </a:t>
            </a:r>
            <a:r>
              <a:rPr lang="en-US" sz="2400" b="1" dirty="0">
                <a:ea typeface="Baskerville Old Face" charset="0"/>
                <a:cs typeface="Baskerville Old Face" charset="0"/>
              </a:rPr>
              <a:t>8.3M in OE5</a:t>
            </a:r>
          </a:p>
          <a:p>
            <a:pPr marL="1371600" lvl="2" indent="-457200">
              <a:buFont typeface="Arial" panose="020B0604020202020204" pitchFamily="34" charset="0"/>
              <a:buChar char="•"/>
            </a:pPr>
            <a:r>
              <a:rPr lang="en-US" sz="2400" b="1" dirty="0">
                <a:ea typeface="Baskerville Old Face" charset="0"/>
                <a:cs typeface="Baskerville Old Face" charset="0"/>
              </a:rPr>
              <a:t>8.0M in OE6</a:t>
            </a:r>
          </a:p>
          <a:p>
            <a:endParaRPr lang="en-US" baseline="0" dirty="0"/>
          </a:p>
          <a:p>
            <a:r>
              <a:rPr lang="en-US" baseline="0" dirty="0"/>
              <a:t>87% get APTCs, up from 85% last year</a:t>
            </a:r>
          </a:p>
          <a:p>
            <a:r>
              <a:rPr lang="en-US" baseline="0" dirty="0"/>
              <a:t>Where there are problems – unsubsidized enrollment declining </a:t>
            </a:r>
            <a:r>
              <a:rPr lang="mr-IN" baseline="0" dirty="0"/>
              <a:t>–</a:t>
            </a:r>
            <a:r>
              <a:rPr lang="en-US" baseline="0" dirty="0"/>
              <a:t> off-exchange dropped 38% last year.</a:t>
            </a:r>
          </a:p>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624A6060-6742-4C9A-8160-37A16A944179}" type="slidenum">
              <a:rPr lang="en-US" smtClean="0"/>
              <a:pPr/>
              <a:t>17</a:t>
            </a:fld>
            <a:endParaRPr lang="en-US"/>
          </a:p>
        </p:txBody>
      </p:sp>
    </p:spTree>
    <p:extLst>
      <p:ext uri="{BB962C8B-B14F-4D97-AF65-F5344CB8AC3E}">
        <p14:creationId xmlns:p14="http://schemas.microsoft.com/office/powerpoint/2010/main" val="26359074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28" indent="-171428">
              <a:buFont typeface="Arial"/>
              <a:buChar char="•"/>
            </a:pPr>
            <a:endParaRPr lang="en-US" dirty="0"/>
          </a:p>
        </p:txBody>
      </p:sp>
      <p:sp>
        <p:nvSpPr>
          <p:cNvPr id="4" name="Slide Number Placeholder 3"/>
          <p:cNvSpPr>
            <a:spLocks noGrp="1"/>
          </p:cNvSpPr>
          <p:nvPr>
            <p:ph type="sldNum" sz="quarter" idx="10"/>
          </p:nvPr>
        </p:nvSpPr>
        <p:spPr/>
        <p:txBody>
          <a:bodyPr/>
          <a:lstStyle/>
          <a:p>
            <a:fld id="{624A6060-6742-4C9A-8160-37A16A944179}" type="slidenum">
              <a:rPr lang="en-US" smtClean="0"/>
              <a:t>18</a:t>
            </a:fld>
            <a:endParaRPr lang="en-US" dirty="0"/>
          </a:p>
        </p:txBody>
      </p:sp>
    </p:spTree>
    <p:extLst>
      <p:ext uri="{BB962C8B-B14F-4D97-AF65-F5344CB8AC3E}">
        <p14:creationId xmlns:p14="http://schemas.microsoft.com/office/powerpoint/2010/main" val="6294211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28" indent="-171428">
              <a:buFont typeface="Arial"/>
              <a:buChar char="•"/>
            </a:pPr>
            <a:endParaRPr lang="en-US" dirty="0"/>
          </a:p>
        </p:txBody>
      </p:sp>
      <p:sp>
        <p:nvSpPr>
          <p:cNvPr id="4" name="Slide Number Placeholder 3"/>
          <p:cNvSpPr>
            <a:spLocks noGrp="1"/>
          </p:cNvSpPr>
          <p:nvPr>
            <p:ph type="sldNum" sz="quarter" idx="10"/>
          </p:nvPr>
        </p:nvSpPr>
        <p:spPr/>
        <p:txBody>
          <a:bodyPr/>
          <a:lstStyle/>
          <a:p>
            <a:fld id="{624A6060-6742-4C9A-8160-37A16A944179}" type="slidenum">
              <a:rPr lang="en-US" smtClean="0"/>
              <a:t>19</a:t>
            </a:fld>
            <a:endParaRPr lang="en-US" dirty="0"/>
          </a:p>
        </p:txBody>
      </p:sp>
    </p:spTree>
    <p:extLst>
      <p:ext uri="{BB962C8B-B14F-4D97-AF65-F5344CB8AC3E}">
        <p14:creationId xmlns:p14="http://schemas.microsoft.com/office/powerpoint/2010/main" val="3236583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F3E76084-7007-4F9A-9BF5-85CA96B02EE7}" type="slidenum">
              <a:rPr lang="en-US" smtClean="0"/>
              <a:t>1</a:t>
            </a:fld>
            <a:endParaRPr lang="en-US"/>
          </a:p>
        </p:txBody>
      </p:sp>
    </p:spTree>
    <p:extLst>
      <p:ext uri="{BB962C8B-B14F-4D97-AF65-F5344CB8AC3E}">
        <p14:creationId xmlns:p14="http://schemas.microsoft.com/office/powerpoint/2010/main" val="24976316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24A6060-6742-4C9A-8160-37A16A944179}" type="slidenum">
              <a:rPr lang="en-US" smtClean="0"/>
              <a:pPr/>
              <a:t>20</a:t>
            </a:fld>
            <a:endParaRPr lang="en-US"/>
          </a:p>
        </p:txBody>
      </p:sp>
    </p:spTree>
    <p:extLst>
      <p:ext uri="{BB962C8B-B14F-4D97-AF65-F5344CB8AC3E}">
        <p14:creationId xmlns:p14="http://schemas.microsoft.com/office/powerpoint/2010/main" val="38416196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3E76084-7007-4F9A-9BF5-85CA96B02EE7}" type="slidenum">
              <a:rPr lang="en-US" smtClean="0"/>
              <a:t>2</a:t>
            </a:fld>
            <a:endParaRPr lang="en-US"/>
          </a:p>
        </p:txBody>
      </p:sp>
    </p:spTree>
    <p:extLst>
      <p:ext uri="{BB962C8B-B14F-4D97-AF65-F5344CB8AC3E}">
        <p14:creationId xmlns:p14="http://schemas.microsoft.com/office/powerpoint/2010/main" val="19040484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u="none" baseline="0" dirty="0"/>
          </a:p>
        </p:txBody>
      </p:sp>
      <p:sp>
        <p:nvSpPr>
          <p:cNvPr id="4" name="Slide Number Placeholder 3"/>
          <p:cNvSpPr>
            <a:spLocks noGrp="1"/>
          </p:cNvSpPr>
          <p:nvPr>
            <p:ph type="sldNum" sz="quarter" idx="10"/>
          </p:nvPr>
        </p:nvSpPr>
        <p:spPr/>
        <p:txBody>
          <a:bodyPr/>
          <a:lstStyle/>
          <a:p>
            <a:fld id="{F3E76084-7007-4F9A-9BF5-85CA96B02EE7}"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24866472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3E76084-7007-4F9A-9BF5-85CA96B02EE7}" type="slidenum">
              <a:rPr lang="en-US" smtClean="0"/>
              <a:t>4</a:t>
            </a:fld>
            <a:endParaRPr lang="en-US"/>
          </a:p>
        </p:txBody>
      </p:sp>
    </p:spTree>
    <p:extLst>
      <p:ext uri="{BB962C8B-B14F-4D97-AF65-F5344CB8AC3E}">
        <p14:creationId xmlns:p14="http://schemas.microsoft.com/office/powerpoint/2010/main" val="23999908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3E76084-7007-4F9A-9BF5-85CA96B02EE7}" type="slidenum">
              <a:rPr lang="en-US" smtClean="0"/>
              <a:t>5</a:t>
            </a:fld>
            <a:endParaRPr lang="en-US"/>
          </a:p>
        </p:txBody>
      </p:sp>
    </p:spTree>
    <p:extLst>
      <p:ext uri="{BB962C8B-B14F-4D97-AF65-F5344CB8AC3E}">
        <p14:creationId xmlns:p14="http://schemas.microsoft.com/office/powerpoint/2010/main" val="3565158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F3E76084-7007-4F9A-9BF5-85CA96B02EE7}" type="slidenum">
              <a:rPr lang="en-US" smtClean="0"/>
              <a:t>6</a:t>
            </a:fld>
            <a:endParaRPr lang="en-US"/>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41267126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3E76084-7007-4F9A-9BF5-85CA96B02EE7}" type="slidenum">
              <a:rPr lang="en-US" smtClean="0"/>
              <a:t>7</a:t>
            </a:fld>
            <a:endParaRPr lang="en-US"/>
          </a:p>
        </p:txBody>
      </p:sp>
    </p:spTree>
    <p:extLst>
      <p:ext uri="{BB962C8B-B14F-4D97-AF65-F5344CB8AC3E}">
        <p14:creationId xmlns:p14="http://schemas.microsoft.com/office/powerpoint/2010/main" val="5212200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3E76084-7007-4F9A-9BF5-85CA96B02EE7}" type="slidenum">
              <a:rPr lang="en-US" smtClean="0"/>
              <a:t>8</a:t>
            </a:fld>
            <a:endParaRPr lang="en-US"/>
          </a:p>
        </p:txBody>
      </p:sp>
    </p:spTree>
    <p:extLst>
      <p:ext uri="{BB962C8B-B14F-4D97-AF65-F5344CB8AC3E}">
        <p14:creationId xmlns:p14="http://schemas.microsoft.com/office/powerpoint/2010/main" val="30626463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o Angle -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1097280"/>
            <a:ext cx="8961120" cy="5029200"/>
          </a:xfrm>
          <a:prstGeom prst="rect">
            <a:avLst/>
          </a:prstGeom>
        </p:spPr>
        <p:txBody>
          <a:bodyPr/>
          <a:lstStyle>
            <a:lvl1pPr>
              <a:defRPr sz="2000" b="0" i="0">
                <a:solidFill>
                  <a:srgbClr val="323A45"/>
                </a:solidFill>
                <a:latin typeface="Arial" panose="020B0604020202020204" pitchFamily="34" charset="0"/>
                <a:cs typeface="Arial" panose="020B0604020202020204" pitchFamily="34" charset="0"/>
              </a:defRPr>
            </a:lvl1pPr>
            <a:lvl2pPr>
              <a:defRPr sz="1800" b="0" i="0">
                <a:solidFill>
                  <a:srgbClr val="323A45"/>
                </a:solidFill>
                <a:latin typeface="Arial" panose="020B0604020202020204" pitchFamily="34" charset="0"/>
                <a:cs typeface="Arial" panose="020B0604020202020204" pitchFamily="34" charset="0"/>
              </a:defRPr>
            </a:lvl2pPr>
            <a:lvl3pPr>
              <a:defRPr sz="1600" b="0" i="0">
                <a:solidFill>
                  <a:srgbClr val="323A45"/>
                </a:solidFill>
                <a:latin typeface="Arial" panose="020B0604020202020204" pitchFamily="34" charset="0"/>
                <a:cs typeface="Arial" panose="020B0604020202020204" pitchFamily="34" charset="0"/>
              </a:defRPr>
            </a:lvl3pPr>
            <a:lvl4pPr>
              <a:defRPr sz="1400" b="0" i="0">
                <a:solidFill>
                  <a:srgbClr val="323A45"/>
                </a:solidFill>
                <a:latin typeface="Arial" panose="020B0604020202020204" pitchFamily="34" charset="0"/>
                <a:cs typeface="Arial" panose="020B0604020202020204" pitchFamily="34" charset="0"/>
              </a:defRPr>
            </a:lvl4pPr>
            <a:lvl5pPr>
              <a:defRPr sz="1300" b="0" i="0">
                <a:solidFill>
                  <a:srgbClr val="323A45"/>
                </a:solidFill>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5"/>
          <p:cNvSpPr>
            <a:spLocks noGrp="1" noChangeArrowheads="1"/>
          </p:cNvSpPr>
          <p:nvPr>
            <p:ph type="title"/>
          </p:nvPr>
        </p:nvSpPr>
        <p:spPr bwMode="auto">
          <a:xfrm>
            <a:off x="91440" y="56716"/>
            <a:ext cx="8961120" cy="91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a:latin typeface="Arial" panose="020B0604020202020204" pitchFamily="34" charset="0"/>
                <a:cs typeface="Arial" panose="020B0604020202020204" pitchFamily="34" charset="0"/>
              </a:defRPr>
            </a:lvl1pPr>
          </a:lstStyle>
          <a:p>
            <a:pPr lvl="0" algn="l" rtl="0" eaLnBrk="1" fontAlgn="base" hangingPunct="1">
              <a:spcBef>
                <a:spcPct val="0"/>
              </a:spcBef>
              <a:spcAft>
                <a:spcPct val="0"/>
              </a:spcAft>
            </a:pPr>
            <a:r>
              <a:rPr lang="en-US" dirty="0"/>
              <a:t>Click to edit Master title style</a:t>
            </a:r>
          </a:p>
        </p:txBody>
      </p:sp>
      <p:sp>
        <p:nvSpPr>
          <p:cNvPr id="5" name="Text Placeholder 6"/>
          <p:cNvSpPr>
            <a:spLocks noGrp="1"/>
          </p:cNvSpPr>
          <p:nvPr>
            <p:ph type="body" sz="quarter" idx="11" hasCustomPrompt="1"/>
          </p:nvPr>
        </p:nvSpPr>
        <p:spPr>
          <a:xfrm>
            <a:off x="91440" y="6217920"/>
            <a:ext cx="8214360" cy="548640"/>
          </a:xfrm>
          <a:prstGeom prst="rect">
            <a:avLst/>
          </a:prstGeom>
        </p:spPr>
        <p:txBody>
          <a:bodyPr anchor="b" anchorCtr="0"/>
          <a:lstStyle>
            <a:lvl1pPr marL="0" indent="0" algn="l">
              <a:spcBef>
                <a:spcPts val="0"/>
              </a:spcBef>
              <a:buFont typeface="Arial" pitchFamily="34" charset="0"/>
              <a:buNone/>
              <a:defRPr sz="1200" baseline="0">
                <a:solidFill>
                  <a:srgbClr val="323A45"/>
                </a:solidFill>
                <a:latin typeface="Arial" panose="020B0604020202020204" pitchFamily="34" charset="0"/>
                <a:cs typeface="Arial" panose="020B0604020202020204" pitchFamily="34" charset="0"/>
              </a:defRPr>
            </a:lvl1pPr>
          </a:lstStyle>
          <a:p>
            <a:pPr algn="l">
              <a:spcBef>
                <a:spcPts val="0"/>
              </a:spcBef>
            </a:pPr>
            <a:r>
              <a:rPr lang="en-US" dirty="0"/>
              <a:t>Insert Source Here</a:t>
            </a:r>
          </a:p>
        </p:txBody>
      </p:sp>
    </p:spTree>
    <p:extLst>
      <p:ext uri="{BB962C8B-B14F-4D97-AF65-F5344CB8AC3E}">
        <p14:creationId xmlns:p14="http://schemas.microsoft.com/office/powerpoint/2010/main" val="3186358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Figures">
    <p:spTree>
      <p:nvGrpSpPr>
        <p:cNvPr id="1" name=""/>
        <p:cNvGrpSpPr/>
        <p:nvPr/>
      </p:nvGrpSpPr>
      <p:grpSpPr>
        <a:xfrm>
          <a:off x="0" y="0"/>
          <a:ext cx="0" cy="0"/>
          <a:chOff x="0" y="0"/>
          <a:chExt cx="0" cy="0"/>
        </a:xfrm>
      </p:grpSpPr>
      <p:sp>
        <p:nvSpPr>
          <p:cNvPr id="11" name="Content Placeholder 2"/>
          <p:cNvSpPr>
            <a:spLocks noGrp="1"/>
          </p:cNvSpPr>
          <p:nvPr>
            <p:ph idx="1"/>
          </p:nvPr>
        </p:nvSpPr>
        <p:spPr>
          <a:xfrm>
            <a:off x="91440" y="1371600"/>
            <a:ext cx="2926080" cy="4754880"/>
          </a:xfrm>
          <a:prstGeom prst="rect">
            <a:avLst/>
          </a:prstGeom>
        </p:spPr>
        <p:txBody>
          <a:bodyPr/>
          <a:lstStyle>
            <a:lvl1pPr>
              <a:defRPr sz="2000" b="0" i="0">
                <a:solidFill>
                  <a:srgbClr val="323A45"/>
                </a:solidFill>
                <a:latin typeface="Arial" panose="020B0604020202020204" pitchFamily="34" charset="0"/>
                <a:cs typeface="Arial" panose="020B0604020202020204" pitchFamily="34" charset="0"/>
              </a:defRPr>
            </a:lvl1pPr>
            <a:lvl2pPr>
              <a:defRPr sz="1800" b="0" i="0">
                <a:solidFill>
                  <a:srgbClr val="323A45"/>
                </a:solidFill>
                <a:latin typeface="Arial" panose="020B0604020202020204" pitchFamily="34" charset="0"/>
                <a:cs typeface="Arial" panose="020B0604020202020204" pitchFamily="34" charset="0"/>
              </a:defRPr>
            </a:lvl2pPr>
            <a:lvl3pPr>
              <a:defRPr sz="1600" b="0" i="0">
                <a:solidFill>
                  <a:srgbClr val="323A45"/>
                </a:solidFill>
                <a:latin typeface="Arial" panose="020B0604020202020204" pitchFamily="34" charset="0"/>
                <a:cs typeface="Arial" panose="020B0604020202020204" pitchFamily="34" charset="0"/>
              </a:defRPr>
            </a:lvl3pPr>
            <a:lvl4pPr>
              <a:defRPr sz="1400" b="0" i="0">
                <a:solidFill>
                  <a:srgbClr val="323A45"/>
                </a:solidFill>
                <a:latin typeface="Arial" panose="020B0604020202020204" pitchFamily="34" charset="0"/>
                <a:cs typeface="Arial" panose="020B0604020202020204" pitchFamily="34" charset="0"/>
              </a:defRPr>
            </a:lvl4pPr>
            <a:lvl5pPr>
              <a:defRPr sz="1300" b="0" i="0">
                <a:solidFill>
                  <a:srgbClr val="323A45"/>
                </a:solidFill>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ext Placeholder 6"/>
          <p:cNvSpPr>
            <a:spLocks noGrp="1"/>
          </p:cNvSpPr>
          <p:nvPr>
            <p:ph type="body" sz="quarter" idx="11" hasCustomPrompt="1"/>
          </p:nvPr>
        </p:nvSpPr>
        <p:spPr>
          <a:xfrm>
            <a:off x="91440" y="6217920"/>
            <a:ext cx="8321040" cy="548640"/>
          </a:xfrm>
          <a:prstGeom prst="rect">
            <a:avLst/>
          </a:prstGeom>
        </p:spPr>
        <p:txBody>
          <a:bodyPr anchor="b" anchorCtr="0"/>
          <a:lstStyle>
            <a:lvl1pPr marL="0" indent="0" algn="l">
              <a:spcBef>
                <a:spcPts val="0"/>
              </a:spcBef>
              <a:buFont typeface="Arial" pitchFamily="34" charset="0"/>
              <a:buNone/>
              <a:defRPr sz="1200" baseline="0">
                <a:solidFill>
                  <a:srgbClr val="323A45"/>
                </a:solidFill>
                <a:latin typeface="Arial" panose="020B0604020202020204" pitchFamily="34" charset="0"/>
                <a:cs typeface="Arial" panose="020B0604020202020204" pitchFamily="34" charset="0"/>
              </a:defRPr>
            </a:lvl1pPr>
          </a:lstStyle>
          <a:p>
            <a:pPr algn="l">
              <a:spcBef>
                <a:spcPts val="0"/>
              </a:spcBef>
            </a:pPr>
            <a:r>
              <a:rPr lang="en-US" dirty="0"/>
              <a:t>Insert Source Here</a:t>
            </a:r>
          </a:p>
        </p:txBody>
      </p:sp>
      <p:sp>
        <p:nvSpPr>
          <p:cNvPr id="15" name="Content Placeholder 2"/>
          <p:cNvSpPr>
            <a:spLocks noGrp="1"/>
          </p:cNvSpPr>
          <p:nvPr>
            <p:ph idx="12"/>
          </p:nvPr>
        </p:nvSpPr>
        <p:spPr>
          <a:xfrm>
            <a:off x="3108960" y="1371600"/>
            <a:ext cx="2926080" cy="4754880"/>
          </a:xfrm>
          <a:prstGeom prst="rect">
            <a:avLst/>
          </a:prstGeom>
        </p:spPr>
        <p:txBody>
          <a:bodyPr/>
          <a:lstStyle>
            <a:lvl1pPr>
              <a:defRPr sz="2000" b="0" i="0">
                <a:solidFill>
                  <a:srgbClr val="323A45"/>
                </a:solidFill>
                <a:latin typeface="Arial" panose="020B0604020202020204" pitchFamily="34" charset="0"/>
                <a:cs typeface="Arial" panose="020B0604020202020204" pitchFamily="34" charset="0"/>
              </a:defRPr>
            </a:lvl1pPr>
            <a:lvl2pPr>
              <a:defRPr sz="1800" b="0" i="0">
                <a:solidFill>
                  <a:srgbClr val="323A45"/>
                </a:solidFill>
                <a:latin typeface="Arial" panose="020B0604020202020204" pitchFamily="34" charset="0"/>
                <a:cs typeface="Arial" panose="020B0604020202020204" pitchFamily="34" charset="0"/>
              </a:defRPr>
            </a:lvl2pPr>
            <a:lvl3pPr>
              <a:defRPr sz="1600" b="0" i="0">
                <a:solidFill>
                  <a:srgbClr val="323A45"/>
                </a:solidFill>
                <a:latin typeface="Arial" panose="020B0604020202020204" pitchFamily="34" charset="0"/>
                <a:cs typeface="Arial" panose="020B0604020202020204" pitchFamily="34" charset="0"/>
              </a:defRPr>
            </a:lvl3pPr>
            <a:lvl4pPr>
              <a:defRPr sz="1400" b="0" i="0">
                <a:solidFill>
                  <a:srgbClr val="323A45"/>
                </a:solidFill>
                <a:latin typeface="Arial" panose="020B0604020202020204" pitchFamily="34" charset="0"/>
                <a:cs typeface="Arial" panose="020B0604020202020204" pitchFamily="34" charset="0"/>
              </a:defRPr>
            </a:lvl4pPr>
            <a:lvl5pPr>
              <a:defRPr sz="1300" b="0" i="0">
                <a:solidFill>
                  <a:srgbClr val="323A45"/>
                </a:solidFill>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2"/>
          <p:cNvSpPr>
            <a:spLocks noGrp="1"/>
          </p:cNvSpPr>
          <p:nvPr>
            <p:ph idx="13"/>
          </p:nvPr>
        </p:nvSpPr>
        <p:spPr>
          <a:xfrm>
            <a:off x="6126480" y="1371600"/>
            <a:ext cx="2926080" cy="4754880"/>
          </a:xfrm>
          <a:prstGeom prst="rect">
            <a:avLst/>
          </a:prstGeom>
        </p:spPr>
        <p:txBody>
          <a:bodyPr/>
          <a:lstStyle>
            <a:lvl1pPr>
              <a:defRPr sz="2000" b="0" i="0">
                <a:solidFill>
                  <a:srgbClr val="323A45"/>
                </a:solidFill>
                <a:latin typeface="Arial" panose="020B0604020202020204" pitchFamily="34" charset="0"/>
                <a:cs typeface="Arial" panose="020B0604020202020204" pitchFamily="34" charset="0"/>
              </a:defRPr>
            </a:lvl1pPr>
            <a:lvl2pPr>
              <a:defRPr sz="1800" b="0" i="0">
                <a:solidFill>
                  <a:srgbClr val="323A45"/>
                </a:solidFill>
                <a:latin typeface="Arial" panose="020B0604020202020204" pitchFamily="34" charset="0"/>
                <a:cs typeface="Arial" panose="020B0604020202020204" pitchFamily="34" charset="0"/>
              </a:defRPr>
            </a:lvl2pPr>
            <a:lvl3pPr>
              <a:defRPr sz="1600" b="0" i="0">
                <a:solidFill>
                  <a:srgbClr val="323A45"/>
                </a:solidFill>
                <a:latin typeface="Arial" panose="020B0604020202020204" pitchFamily="34" charset="0"/>
                <a:cs typeface="Arial" panose="020B0604020202020204" pitchFamily="34" charset="0"/>
              </a:defRPr>
            </a:lvl3pPr>
            <a:lvl4pPr>
              <a:defRPr sz="1400" b="0" i="0">
                <a:solidFill>
                  <a:srgbClr val="323A45"/>
                </a:solidFill>
                <a:latin typeface="Arial" panose="020B0604020202020204" pitchFamily="34" charset="0"/>
                <a:cs typeface="Arial" panose="020B0604020202020204" pitchFamily="34" charset="0"/>
              </a:defRPr>
            </a:lvl4pPr>
            <a:lvl5pPr>
              <a:defRPr sz="1300" b="0" i="0">
                <a:solidFill>
                  <a:srgbClr val="323A45"/>
                </a:solidFill>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5"/>
          <p:cNvSpPr>
            <a:spLocks noGrp="1" noChangeArrowheads="1"/>
          </p:cNvSpPr>
          <p:nvPr>
            <p:ph type="title"/>
          </p:nvPr>
        </p:nvSpPr>
        <p:spPr bwMode="auto">
          <a:xfrm>
            <a:off x="609600" y="331036"/>
            <a:ext cx="8442960" cy="91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latin typeface="Arial" panose="020B0604020202020204" pitchFamily="34" charset="0"/>
                <a:cs typeface="Arial" panose="020B0604020202020204" pitchFamily="34" charset="0"/>
              </a:defRPr>
            </a:lvl1pPr>
          </a:lstStyle>
          <a:p>
            <a:pPr lvl="0" algn="l" rtl="0" eaLnBrk="1" fontAlgn="base" hangingPunct="1">
              <a:spcBef>
                <a:spcPct val="0"/>
              </a:spcBef>
              <a:spcAft>
                <a:spcPct val="0"/>
              </a:spcAft>
            </a:pPr>
            <a:r>
              <a:rPr lang="en-US" dirty="0"/>
              <a:t>Click to edit Master title style</a:t>
            </a:r>
          </a:p>
        </p:txBody>
      </p:sp>
    </p:spTree>
    <p:extLst>
      <p:ext uri="{BB962C8B-B14F-4D97-AF65-F5344CB8AC3E}">
        <p14:creationId xmlns:p14="http://schemas.microsoft.com/office/powerpoint/2010/main" val="2688167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
        <p:nvSpPr>
          <p:cNvPr id="4" name="Rectangle 5"/>
          <p:cNvSpPr>
            <a:spLocks noGrp="1" noChangeArrowheads="1"/>
          </p:cNvSpPr>
          <p:nvPr>
            <p:ph type="title"/>
          </p:nvPr>
        </p:nvSpPr>
        <p:spPr bwMode="auto">
          <a:xfrm>
            <a:off x="609600" y="331036"/>
            <a:ext cx="8442960" cy="91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latin typeface="Arial" panose="020B0604020202020204" pitchFamily="34" charset="0"/>
                <a:cs typeface="Arial" panose="020B0604020202020204" pitchFamily="34" charset="0"/>
              </a:defRPr>
            </a:lvl1pPr>
          </a:lstStyle>
          <a:p>
            <a:pPr lvl="0" algn="l" rtl="0" eaLnBrk="1" fontAlgn="base" hangingPunct="1">
              <a:spcBef>
                <a:spcPct val="0"/>
              </a:spcBef>
              <a:spcAft>
                <a:spcPct val="0"/>
              </a:spcAft>
            </a:pPr>
            <a:r>
              <a:rPr lang="en-US" dirty="0"/>
              <a:t>Click to edit Master title style</a:t>
            </a:r>
          </a:p>
        </p:txBody>
      </p:sp>
      <p:sp>
        <p:nvSpPr>
          <p:cNvPr id="6" name="Text Placeholder 6"/>
          <p:cNvSpPr>
            <a:spLocks noGrp="1"/>
          </p:cNvSpPr>
          <p:nvPr>
            <p:ph type="body" sz="quarter" idx="11" hasCustomPrompt="1"/>
          </p:nvPr>
        </p:nvSpPr>
        <p:spPr>
          <a:xfrm>
            <a:off x="91440" y="6217920"/>
            <a:ext cx="8214360" cy="548640"/>
          </a:xfrm>
          <a:prstGeom prst="rect">
            <a:avLst/>
          </a:prstGeom>
        </p:spPr>
        <p:txBody>
          <a:bodyPr anchor="b" anchorCtr="0"/>
          <a:lstStyle>
            <a:lvl1pPr marL="0" indent="0" algn="l">
              <a:spcBef>
                <a:spcPts val="0"/>
              </a:spcBef>
              <a:buFont typeface="Arial" pitchFamily="34" charset="0"/>
              <a:buNone/>
              <a:defRPr sz="1200" baseline="0">
                <a:solidFill>
                  <a:srgbClr val="323A45"/>
                </a:solidFill>
                <a:latin typeface="Arial" panose="020B0604020202020204" pitchFamily="34" charset="0"/>
                <a:cs typeface="Arial" panose="020B0604020202020204" pitchFamily="34" charset="0"/>
              </a:defRPr>
            </a:lvl1pPr>
          </a:lstStyle>
          <a:p>
            <a:pPr algn="l">
              <a:spcBef>
                <a:spcPts val="0"/>
              </a:spcBef>
            </a:pPr>
            <a:r>
              <a:rPr lang="en-US" dirty="0"/>
              <a:t>Insert Source Here</a:t>
            </a:r>
          </a:p>
        </p:txBody>
      </p:sp>
    </p:spTree>
    <p:extLst>
      <p:ext uri="{BB962C8B-B14F-4D97-AF65-F5344CB8AC3E}">
        <p14:creationId xmlns:p14="http://schemas.microsoft.com/office/powerpoint/2010/main" val="13147119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Blank Layout">
    <p:spTree>
      <p:nvGrpSpPr>
        <p:cNvPr id="1" name=""/>
        <p:cNvGrpSpPr/>
        <p:nvPr/>
      </p:nvGrpSpPr>
      <p:grpSpPr>
        <a:xfrm>
          <a:off x="0" y="0"/>
          <a:ext cx="0" cy="0"/>
          <a:chOff x="0" y="0"/>
          <a:chExt cx="0" cy="0"/>
        </a:xfrm>
      </p:grpSpPr>
      <p:sp>
        <p:nvSpPr>
          <p:cNvPr id="5" name="Text Placeholder 6"/>
          <p:cNvSpPr>
            <a:spLocks noGrp="1"/>
          </p:cNvSpPr>
          <p:nvPr>
            <p:ph type="body" sz="quarter" idx="11" hasCustomPrompt="1"/>
          </p:nvPr>
        </p:nvSpPr>
        <p:spPr>
          <a:xfrm>
            <a:off x="91440" y="6217920"/>
            <a:ext cx="8321040" cy="548640"/>
          </a:xfrm>
          <a:prstGeom prst="rect">
            <a:avLst/>
          </a:prstGeom>
        </p:spPr>
        <p:txBody>
          <a:bodyPr anchor="b" anchorCtr="0"/>
          <a:lstStyle>
            <a:lvl1pPr marL="0" indent="0" algn="l">
              <a:spcBef>
                <a:spcPts val="0"/>
              </a:spcBef>
              <a:buFont typeface="Arial" pitchFamily="34" charset="0"/>
              <a:buNone/>
              <a:defRPr sz="1000" baseline="0">
                <a:solidFill>
                  <a:schemeClr val="tx1"/>
                </a:solidFill>
                <a:latin typeface="+mn-lt"/>
                <a:cs typeface="Calibri" pitchFamily="34" charset="0"/>
              </a:defRPr>
            </a:lvl1pPr>
          </a:lstStyle>
          <a:p>
            <a:pPr algn="l">
              <a:spcBef>
                <a:spcPts val="0"/>
              </a:spcBef>
            </a:pPr>
            <a:r>
              <a:rPr lang="en-US" dirty="0"/>
              <a:t>Insert Source Here</a:t>
            </a:r>
          </a:p>
        </p:txBody>
      </p:sp>
      <p:sp>
        <p:nvSpPr>
          <p:cNvPr id="4" name="Title 5"/>
          <p:cNvSpPr>
            <a:spLocks noGrp="1" noChangeArrowheads="1"/>
          </p:cNvSpPr>
          <p:nvPr>
            <p:ph type="title"/>
          </p:nvPr>
        </p:nvSpPr>
        <p:spPr bwMode="auto">
          <a:xfrm>
            <a:off x="762000" y="56716"/>
            <a:ext cx="8290560" cy="91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a:latin typeface="Arial" panose="020B0604020202020204" pitchFamily="34" charset="0"/>
                <a:cs typeface="Arial" panose="020B0604020202020204" pitchFamily="34" charset="0"/>
              </a:defRPr>
            </a:lvl1pPr>
          </a:lstStyle>
          <a:p>
            <a:pPr lvl="0" algn="l" rtl="0" eaLnBrk="1" fontAlgn="base" hangingPunct="1">
              <a:spcBef>
                <a:spcPct val="0"/>
              </a:spcBef>
              <a:spcAft>
                <a:spcPct val="0"/>
              </a:spcAft>
            </a:pPr>
            <a:r>
              <a:rPr lang="en-US"/>
              <a:t>Click to edit Master title style</a:t>
            </a:r>
            <a:endParaRPr lang="en-US" dirty="0"/>
          </a:p>
        </p:txBody>
      </p:sp>
    </p:spTree>
    <p:extLst>
      <p:ext uri="{BB962C8B-B14F-4D97-AF65-F5344CB8AC3E}">
        <p14:creationId xmlns:p14="http://schemas.microsoft.com/office/powerpoint/2010/main" val="20784070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Content Default">
    <p:spTree>
      <p:nvGrpSpPr>
        <p:cNvPr id="1" name=""/>
        <p:cNvGrpSpPr/>
        <p:nvPr/>
      </p:nvGrpSpPr>
      <p:grpSpPr>
        <a:xfrm>
          <a:off x="0" y="0"/>
          <a:ext cx="0" cy="0"/>
          <a:chOff x="0" y="0"/>
          <a:chExt cx="0" cy="0"/>
        </a:xfrm>
      </p:grpSpPr>
      <p:sp>
        <p:nvSpPr>
          <p:cNvPr id="2" name="Title 1"/>
          <p:cNvSpPr>
            <a:spLocks noGrp="1"/>
          </p:cNvSpPr>
          <p:nvPr>
            <p:ph type="title"/>
          </p:nvPr>
        </p:nvSpPr>
        <p:spPr>
          <a:xfrm>
            <a:off x="853179" y="577031"/>
            <a:ext cx="6593036" cy="844213"/>
          </a:xfrm>
          <a:prstGeom prst="rect">
            <a:avLst/>
          </a:prstGeom>
        </p:spPr>
        <p:txBody>
          <a:bodyPr/>
          <a:lstStyle>
            <a:lvl1pPr>
              <a:defRPr>
                <a:solidFill>
                  <a:srgbClr val="555659"/>
                </a:solidFill>
              </a:defRPr>
            </a:lvl1pPr>
          </a:lstStyle>
          <a:p>
            <a:r>
              <a:rPr lang="en-US" dirty="0"/>
              <a:t>Click to edit Master title style</a:t>
            </a:r>
          </a:p>
        </p:txBody>
      </p:sp>
      <p:sp>
        <p:nvSpPr>
          <p:cNvPr id="3" name="Content Placeholder 2"/>
          <p:cNvSpPr>
            <a:spLocks noGrp="1"/>
          </p:cNvSpPr>
          <p:nvPr>
            <p:ph idx="1"/>
          </p:nvPr>
        </p:nvSpPr>
        <p:spPr>
          <a:xfrm>
            <a:off x="853179" y="1727203"/>
            <a:ext cx="6592240" cy="3928533"/>
          </a:xfrm>
          <a:prstGeom prst="rect">
            <a:avLst/>
          </a:prstGeom>
        </p:spPr>
        <p:txBody>
          <a:bodyPr/>
          <a:lstStyle>
            <a:lvl1pPr marL="160023" indent="0">
              <a:spcBef>
                <a:spcPts val="0"/>
              </a:spcBef>
              <a:spcAft>
                <a:spcPts val="600"/>
              </a:spcAft>
              <a:buFont typeface="Arial"/>
              <a:buNone/>
              <a:defRPr/>
            </a:lvl1pPr>
            <a:lvl2pPr marL="742962" indent="-182884">
              <a:spcBef>
                <a:spcPts val="0"/>
              </a:spcBef>
              <a:spcAft>
                <a:spcPts val="600"/>
              </a:spcAft>
              <a:buFont typeface="Arial"/>
              <a:buChar char="•"/>
              <a:defRPr/>
            </a:lvl2pPr>
            <a:lvl3pPr marL="1143020" indent="-182884">
              <a:spcBef>
                <a:spcPts val="0"/>
              </a:spcBef>
              <a:spcAft>
                <a:spcPts val="600"/>
              </a:spcAft>
              <a:buFont typeface="Arial"/>
              <a:buChar char="•"/>
              <a:defRPr/>
            </a:lvl3pPr>
            <a:lvl4pPr marL="1600227" indent="-182884">
              <a:spcBef>
                <a:spcPts val="0"/>
              </a:spcBef>
              <a:spcAft>
                <a:spcPts val="600"/>
              </a:spcAft>
              <a:buFont typeface="Arial"/>
              <a:buChar char="•"/>
              <a:defRPr/>
            </a:lvl4pPr>
            <a:lvl5pPr marL="2057434" indent="-182884">
              <a:spcBef>
                <a:spcPts val="0"/>
              </a:spcBef>
              <a:spcAft>
                <a:spcPts val="600"/>
              </a:spcAft>
              <a:buFont typeface="Arial"/>
              <a:buChar char="•"/>
              <a:defRPr/>
            </a:lvl5pPr>
          </a:lstStyle>
          <a:p>
            <a:pPr lvl="0"/>
            <a:endParaRPr lang="en-US" dirty="0"/>
          </a:p>
        </p:txBody>
      </p:sp>
      <p:sp>
        <p:nvSpPr>
          <p:cNvPr id="5" name="Text Placeholder 4"/>
          <p:cNvSpPr>
            <a:spLocks noGrp="1"/>
          </p:cNvSpPr>
          <p:nvPr>
            <p:ph type="body" sz="quarter" idx="10" hasCustomPrompt="1"/>
          </p:nvPr>
        </p:nvSpPr>
        <p:spPr>
          <a:xfrm>
            <a:off x="853179" y="5961691"/>
            <a:ext cx="6593037" cy="686761"/>
          </a:xfrm>
          <a:prstGeom prst="rect">
            <a:avLst/>
          </a:prstGeom>
        </p:spPr>
        <p:txBody>
          <a:bodyPr/>
          <a:lstStyle>
            <a:lvl1pPr marL="0" indent="0">
              <a:buNone/>
              <a:defRPr sz="1200"/>
            </a:lvl1pPr>
          </a:lstStyle>
          <a:p>
            <a:pPr lvl="0"/>
            <a:r>
              <a:rPr lang="en-US" dirty="0"/>
              <a:t>Insert Source Here</a:t>
            </a:r>
          </a:p>
        </p:txBody>
      </p:sp>
    </p:spTree>
    <p:extLst>
      <p:ext uri="{BB962C8B-B14F-4D97-AF65-F5344CB8AC3E}">
        <p14:creationId xmlns:p14="http://schemas.microsoft.com/office/powerpoint/2010/main" val="2548117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DF8A27F-E77C-4C32-8C0C-232130B8DA98}" type="datetimeFigureOut">
              <a:rPr lang="en-US" smtClean="0"/>
              <a:pPr/>
              <a:t>3/1/19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2177D0-4274-4AE0-A250-BCF04B04379A}" type="slidenum">
              <a:rPr lang="en-US" smtClean="0"/>
              <a:pPr/>
              <a:t>‹#›</a:t>
            </a:fld>
            <a:endParaRPr lang="en-US"/>
          </a:p>
        </p:txBody>
      </p:sp>
    </p:spTree>
    <p:extLst>
      <p:ext uri="{BB962C8B-B14F-4D97-AF65-F5344CB8AC3E}">
        <p14:creationId xmlns:p14="http://schemas.microsoft.com/office/powerpoint/2010/main" val="28914485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DF8A27F-E77C-4C32-8C0C-232130B8DA98}" type="datetimeFigureOut">
              <a:rPr lang="en-US" smtClean="0"/>
              <a:pPr/>
              <a:t>3/1/19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2177D0-4274-4AE0-A250-BCF04B04379A}" type="slidenum">
              <a:rPr lang="en-US" smtClean="0"/>
              <a:pPr/>
              <a:t>‹#›</a:t>
            </a:fld>
            <a:endParaRPr lang="en-US"/>
          </a:p>
        </p:txBody>
      </p:sp>
    </p:spTree>
    <p:extLst>
      <p:ext uri="{BB962C8B-B14F-4D97-AF65-F5344CB8AC3E}">
        <p14:creationId xmlns:p14="http://schemas.microsoft.com/office/powerpoint/2010/main" val="29639337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1371600"/>
            <a:ext cx="8961120" cy="4754880"/>
          </a:xfrm>
          <a:prstGeom prst="rect">
            <a:avLst/>
          </a:prstGeom>
        </p:spPr>
        <p:txBody>
          <a:bodyPr/>
          <a:lstStyle>
            <a:lvl1pPr>
              <a:defRPr sz="2000" b="0" i="0">
                <a:solidFill>
                  <a:srgbClr val="323A45"/>
                </a:solidFill>
                <a:latin typeface="Arial" panose="020B0604020202020204" pitchFamily="34" charset="0"/>
                <a:cs typeface="Arial" panose="020B0604020202020204" pitchFamily="34" charset="0"/>
              </a:defRPr>
            </a:lvl1pPr>
            <a:lvl2pPr>
              <a:defRPr sz="1800" b="0" i="0">
                <a:solidFill>
                  <a:srgbClr val="323A45"/>
                </a:solidFill>
                <a:latin typeface="Arial" panose="020B0604020202020204" pitchFamily="34" charset="0"/>
                <a:cs typeface="Arial" panose="020B0604020202020204" pitchFamily="34" charset="0"/>
              </a:defRPr>
            </a:lvl2pPr>
            <a:lvl3pPr>
              <a:defRPr sz="1600" b="0" i="0">
                <a:solidFill>
                  <a:srgbClr val="323A45"/>
                </a:solidFill>
                <a:latin typeface="Arial" panose="020B0604020202020204" pitchFamily="34" charset="0"/>
                <a:cs typeface="Arial" panose="020B0604020202020204" pitchFamily="34" charset="0"/>
              </a:defRPr>
            </a:lvl3pPr>
            <a:lvl4pPr>
              <a:defRPr sz="1400" b="0" i="0">
                <a:solidFill>
                  <a:srgbClr val="323A45"/>
                </a:solidFill>
                <a:latin typeface="Arial" panose="020B0604020202020204" pitchFamily="34" charset="0"/>
                <a:cs typeface="Arial" panose="020B0604020202020204" pitchFamily="34" charset="0"/>
              </a:defRPr>
            </a:lvl4pPr>
            <a:lvl5pPr>
              <a:defRPr sz="1300" b="0" i="0">
                <a:solidFill>
                  <a:srgbClr val="323A45"/>
                </a:solidFill>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2" name="Rectangle 5"/>
          <p:cNvSpPr>
            <a:spLocks noGrp="1" noChangeArrowheads="1"/>
          </p:cNvSpPr>
          <p:nvPr>
            <p:ph type="title"/>
          </p:nvPr>
        </p:nvSpPr>
        <p:spPr bwMode="auto">
          <a:xfrm>
            <a:off x="609600" y="331036"/>
            <a:ext cx="8442960" cy="91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latin typeface="Arial" panose="020B0604020202020204" pitchFamily="34" charset="0"/>
                <a:cs typeface="Arial" panose="020B0604020202020204" pitchFamily="34" charset="0"/>
              </a:defRPr>
            </a:lvl1pPr>
          </a:lstStyle>
          <a:p>
            <a:pPr lvl="0" algn="l" rtl="0" eaLnBrk="1" fontAlgn="base" hangingPunct="1">
              <a:spcBef>
                <a:spcPct val="0"/>
              </a:spcBef>
              <a:spcAft>
                <a:spcPct val="0"/>
              </a:spcAft>
            </a:pPr>
            <a:r>
              <a:rPr lang="en-US" dirty="0"/>
              <a:t>Click to edit Master title style</a:t>
            </a:r>
          </a:p>
        </p:txBody>
      </p:sp>
      <p:sp>
        <p:nvSpPr>
          <p:cNvPr id="5" name="Text Placeholder 6"/>
          <p:cNvSpPr>
            <a:spLocks noGrp="1"/>
          </p:cNvSpPr>
          <p:nvPr>
            <p:ph type="body" sz="quarter" idx="11" hasCustomPrompt="1"/>
          </p:nvPr>
        </p:nvSpPr>
        <p:spPr>
          <a:xfrm>
            <a:off x="91440" y="6217920"/>
            <a:ext cx="8214360" cy="548640"/>
          </a:xfrm>
          <a:prstGeom prst="rect">
            <a:avLst/>
          </a:prstGeom>
        </p:spPr>
        <p:txBody>
          <a:bodyPr anchor="b" anchorCtr="0"/>
          <a:lstStyle>
            <a:lvl1pPr marL="0" indent="0" algn="l">
              <a:spcBef>
                <a:spcPts val="0"/>
              </a:spcBef>
              <a:buFont typeface="Arial" pitchFamily="34" charset="0"/>
              <a:buNone/>
              <a:defRPr sz="1200" baseline="0">
                <a:solidFill>
                  <a:srgbClr val="323A45"/>
                </a:solidFill>
                <a:latin typeface="Arial" panose="020B0604020202020204" pitchFamily="34" charset="0"/>
                <a:cs typeface="Arial" panose="020B0604020202020204" pitchFamily="34" charset="0"/>
              </a:defRPr>
            </a:lvl1pPr>
          </a:lstStyle>
          <a:p>
            <a:pPr algn="l">
              <a:spcBef>
                <a:spcPts val="0"/>
              </a:spcBef>
            </a:pPr>
            <a:r>
              <a:rPr lang="en-US" dirty="0"/>
              <a:t>Insert Source Here</a:t>
            </a:r>
          </a:p>
        </p:txBody>
      </p:sp>
    </p:spTree>
    <p:extLst>
      <p:ext uri="{BB962C8B-B14F-4D97-AF65-F5344CB8AC3E}">
        <p14:creationId xmlns:p14="http://schemas.microsoft.com/office/powerpoint/2010/main" val="19157723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Figures">
    <p:spTree>
      <p:nvGrpSpPr>
        <p:cNvPr id="1" name=""/>
        <p:cNvGrpSpPr/>
        <p:nvPr/>
      </p:nvGrpSpPr>
      <p:grpSpPr>
        <a:xfrm>
          <a:off x="0" y="0"/>
          <a:ext cx="0" cy="0"/>
          <a:chOff x="0" y="0"/>
          <a:chExt cx="0" cy="0"/>
        </a:xfrm>
      </p:grpSpPr>
      <p:sp>
        <p:nvSpPr>
          <p:cNvPr id="16" name="Content Placeholder 2"/>
          <p:cNvSpPr>
            <a:spLocks noGrp="1"/>
          </p:cNvSpPr>
          <p:nvPr>
            <p:ph idx="1"/>
          </p:nvPr>
        </p:nvSpPr>
        <p:spPr>
          <a:xfrm>
            <a:off x="91440" y="1371600"/>
            <a:ext cx="4434840" cy="4754880"/>
          </a:xfrm>
          <a:prstGeom prst="rect">
            <a:avLst/>
          </a:prstGeom>
        </p:spPr>
        <p:txBody>
          <a:bodyPr/>
          <a:lstStyle>
            <a:lvl1pPr>
              <a:defRPr sz="2000" b="0" i="0">
                <a:solidFill>
                  <a:srgbClr val="323A45"/>
                </a:solidFill>
                <a:latin typeface="Arial" panose="020B0604020202020204" pitchFamily="34" charset="0"/>
                <a:cs typeface="Arial" panose="020B0604020202020204" pitchFamily="34" charset="0"/>
              </a:defRPr>
            </a:lvl1pPr>
            <a:lvl2pPr>
              <a:defRPr sz="1800" b="0" i="0">
                <a:solidFill>
                  <a:srgbClr val="323A45"/>
                </a:solidFill>
                <a:latin typeface="Arial" panose="020B0604020202020204" pitchFamily="34" charset="0"/>
                <a:cs typeface="Arial" panose="020B0604020202020204" pitchFamily="34" charset="0"/>
              </a:defRPr>
            </a:lvl2pPr>
            <a:lvl3pPr>
              <a:defRPr sz="1600" b="0" i="0">
                <a:solidFill>
                  <a:srgbClr val="323A45"/>
                </a:solidFill>
                <a:latin typeface="Arial" panose="020B0604020202020204" pitchFamily="34" charset="0"/>
                <a:cs typeface="Arial" panose="020B0604020202020204" pitchFamily="34" charset="0"/>
              </a:defRPr>
            </a:lvl3pPr>
            <a:lvl4pPr>
              <a:defRPr sz="1400" b="0" i="0">
                <a:solidFill>
                  <a:srgbClr val="323A45"/>
                </a:solidFill>
                <a:latin typeface="Arial" panose="020B0604020202020204" pitchFamily="34" charset="0"/>
                <a:cs typeface="Arial" panose="020B0604020202020204" pitchFamily="34" charset="0"/>
              </a:defRPr>
            </a:lvl4pPr>
            <a:lvl5pPr>
              <a:defRPr sz="1300" b="0" i="0">
                <a:solidFill>
                  <a:srgbClr val="323A45"/>
                </a:solidFill>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idx="12"/>
          </p:nvPr>
        </p:nvSpPr>
        <p:spPr>
          <a:xfrm>
            <a:off x="4617720" y="1371600"/>
            <a:ext cx="4434840" cy="4754880"/>
          </a:xfrm>
          <a:prstGeom prst="rect">
            <a:avLst/>
          </a:prstGeom>
        </p:spPr>
        <p:txBody>
          <a:bodyPr/>
          <a:lstStyle>
            <a:lvl1pPr>
              <a:defRPr sz="2000" b="0" i="0">
                <a:solidFill>
                  <a:srgbClr val="323A45"/>
                </a:solidFill>
                <a:latin typeface="Arial" panose="020B0604020202020204" pitchFamily="34" charset="0"/>
                <a:cs typeface="Arial" panose="020B0604020202020204" pitchFamily="34" charset="0"/>
              </a:defRPr>
            </a:lvl1pPr>
            <a:lvl2pPr>
              <a:defRPr sz="1800" b="0" i="0">
                <a:solidFill>
                  <a:srgbClr val="323A45"/>
                </a:solidFill>
                <a:latin typeface="Arial" panose="020B0604020202020204" pitchFamily="34" charset="0"/>
                <a:cs typeface="Arial" panose="020B0604020202020204" pitchFamily="34" charset="0"/>
              </a:defRPr>
            </a:lvl2pPr>
            <a:lvl3pPr>
              <a:defRPr sz="1600" b="0" i="0">
                <a:solidFill>
                  <a:srgbClr val="323A45"/>
                </a:solidFill>
                <a:latin typeface="Arial" panose="020B0604020202020204" pitchFamily="34" charset="0"/>
                <a:cs typeface="Arial" panose="020B0604020202020204" pitchFamily="34" charset="0"/>
              </a:defRPr>
            </a:lvl3pPr>
            <a:lvl4pPr>
              <a:defRPr sz="1400" b="0" i="0">
                <a:solidFill>
                  <a:srgbClr val="323A45"/>
                </a:solidFill>
                <a:latin typeface="Arial" panose="020B0604020202020204" pitchFamily="34" charset="0"/>
                <a:cs typeface="Arial" panose="020B0604020202020204" pitchFamily="34" charset="0"/>
              </a:defRPr>
            </a:lvl4pPr>
            <a:lvl5pPr>
              <a:defRPr sz="1300" b="0" i="0">
                <a:solidFill>
                  <a:srgbClr val="323A45"/>
                </a:solidFill>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p:cNvSpPr>
            <a:spLocks noGrp="1" noChangeArrowheads="1"/>
          </p:cNvSpPr>
          <p:nvPr>
            <p:ph type="title"/>
          </p:nvPr>
        </p:nvSpPr>
        <p:spPr bwMode="auto">
          <a:xfrm>
            <a:off x="609600" y="331035"/>
            <a:ext cx="8442960" cy="91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latin typeface="Arial" panose="020B0604020202020204" pitchFamily="34" charset="0"/>
                <a:cs typeface="Arial" panose="020B0604020202020204" pitchFamily="34" charset="0"/>
              </a:defRPr>
            </a:lvl1pPr>
          </a:lstStyle>
          <a:p>
            <a:pPr lvl="0" algn="l" rtl="0" eaLnBrk="1" fontAlgn="base" hangingPunct="1">
              <a:spcBef>
                <a:spcPct val="0"/>
              </a:spcBef>
              <a:spcAft>
                <a:spcPct val="0"/>
              </a:spcAft>
            </a:pPr>
            <a:r>
              <a:rPr lang="en-US" dirty="0"/>
              <a:t>Click to edit Master title style</a:t>
            </a:r>
          </a:p>
        </p:txBody>
      </p:sp>
      <p:sp>
        <p:nvSpPr>
          <p:cNvPr id="7" name="Text Placeholder 6"/>
          <p:cNvSpPr>
            <a:spLocks noGrp="1"/>
          </p:cNvSpPr>
          <p:nvPr>
            <p:ph type="body" sz="quarter" idx="11" hasCustomPrompt="1"/>
          </p:nvPr>
        </p:nvSpPr>
        <p:spPr>
          <a:xfrm>
            <a:off x="91440" y="6217920"/>
            <a:ext cx="8214360" cy="548640"/>
          </a:xfrm>
          <a:prstGeom prst="rect">
            <a:avLst/>
          </a:prstGeom>
        </p:spPr>
        <p:txBody>
          <a:bodyPr anchor="b" anchorCtr="0"/>
          <a:lstStyle>
            <a:lvl1pPr marL="0" indent="0" algn="l">
              <a:spcBef>
                <a:spcPts val="0"/>
              </a:spcBef>
              <a:buFont typeface="Arial" pitchFamily="34" charset="0"/>
              <a:buNone/>
              <a:defRPr sz="1200" baseline="0">
                <a:solidFill>
                  <a:srgbClr val="323A45"/>
                </a:solidFill>
                <a:latin typeface="Arial" panose="020B0604020202020204" pitchFamily="34" charset="0"/>
                <a:cs typeface="Arial" panose="020B0604020202020204" pitchFamily="34" charset="0"/>
              </a:defRPr>
            </a:lvl1pPr>
          </a:lstStyle>
          <a:p>
            <a:pPr algn="l">
              <a:spcBef>
                <a:spcPts val="0"/>
              </a:spcBef>
            </a:pPr>
            <a:r>
              <a:rPr lang="en-US" dirty="0"/>
              <a:t>Insert Source Here</a:t>
            </a:r>
          </a:p>
        </p:txBody>
      </p:sp>
    </p:spTree>
    <p:extLst>
      <p:ext uri="{BB962C8B-B14F-4D97-AF65-F5344CB8AC3E}">
        <p14:creationId xmlns:p14="http://schemas.microsoft.com/office/powerpoint/2010/main" val="23653234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Figures">
    <p:spTree>
      <p:nvGrpSpPr>
        <p:cNvPr id="1" name=""/>
        <p:cNvGrpSpPr/>
        <p:nvPr/>
      </p:nvGrpSpPr>
      <p:grpSpPr>
        <a:xfrm>
          <a:off x="0" y="0"/>
          <a:ext cx="0" cy="0"/>
          <a:chOff x="0" y="0"/>
          <a:chExt cx="0" cy="0"/>
        </a:xfrm>
      </p:grpSpPr>
      <p:sp>
        <p:nvSpPr>
          <p:cNvPr id="11" name="Content Placeholder 2"/>
          <p:cNvSpPr>
            <a:spLocks noGrp="1"/>
          </p:cNvSpPr>
          <p:nvPr>
            <p:ph idx="1"/>
          </p:nvPr>
        </p:nvSpPr>
        <p:spPr>
          <a:xfrm>
            <a:off x="91440" y="1371600"/>
            <a:ext cx="2926080" cy="4754880"/>
          </a:xfrm>
          <a:prstGeom prst="rect">
            <a:avLst/>
          </a:prstGeom>
        </p:spPr>
        <p:txBody>
          <a:bodyPr/>
          <a:lstStyle>
            <a:lvl1pPr>
              <a:defRPr sz="2000" b="0" i="0">
                <a:solidFill>
                  <a:srgbClr val="323A45"/>
                </a:solidFill>
                <a:latin typeface="Arial" panose="020B0604020202020204" pitchFamily="34" charset="0"/>
                <a:cs typeface="Arial" panose="020B0604020202020204" pitchFamily="34" charset="0"/>
              </a:defRPr>
            </a:lvl1pPr>
            <a:lvl2pPr>
              <a:defRPr sz="1800" b="0" i="0">
                <a:solidFill>
                  <a:srgbClr val="323A45"/>
                </a:solidFill>
                <a:latin typeface="Arial" panose="020B0604020202020204" pitchFamily="34" charset="0"/>
                <a:cs typeface="Arial" panose="020B0604020202020204" pitchFamily="34" charset="0"/>
              </a:defRPr>
            </a:lvl2pPr>
            <a:lvl3pPr>
              <a:defRPr sz="1600" b="0" i="0">
                <a:solidFill>
                  <a:srgbClr val="323A45"/>
                </a:solidFill>
                <a:latin typeface="Arial" panose="020B0604020202020204" pitchFamily="34" charset="0"/>
                <a:cs typeface="Arial" panose="020B0604020202020204" pitchFamily="34" charset="0"/>
              </a:defRPr>
            </a:lvl3pPr>
            <a:lvl4pPr>
              <a:defRPr sz="1400" b="0" i="0">
                <a:solidFill>
                  <a:srgbClr val="323A45"/>
                </a:solidFill>
                <a:latin typeface="Arial" panose="020B0604020202020204" pitchFamily="34" charset="0"/>
                <a:cs typeface="Arial" panose="020B0604020202020204" pitchFamily="34" charset="0"/>
              </a:defRPr>
            </a:lvl4pPr>
            <a:lvl5pPr>
              <a:defRPr sz="1300" b="0" i="0">
                <a:solidFill>
                  <a:srgbClr val="323A45"/>
                </a:solidFill>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2"/>
          </p:nvPr>
        </p:nvSpPr>
        <p:spPr>
          <a:xfrm>
            <a:off x="3108960" y="1371600"/>
            <a:ext cx="2926080" cy="4754880"/>
          </a:xfrm>
          <a:prstGeom prst="rect">
            <a:avLst/>
          </a:prstGeom>
        </p:spPr>
        <p:txBody>
          <a:bodyPr/>
          <a:lstStyle>
            <a:lvl1pPr>
              <a:defRPr sz="2000" b="0" i="0">
                <a:solidFill>
                  <a:srgbClr val="323A45"/>
                </a:solidFill>
                <a:latin typeface="Arial" panose="020B0604020202020204" pitchFamily="34" charset="0"/>
                <a:cs typeface="Arial" panose="020B0604020202020204" pitchFamily="34" charset="0"/>
              </a:defRPr>
            </a:lvl1pPr>
            <a:lvl2pPr>
              <a:defRPr sz="1800" b="0" i="0">
                <a:solidFill>
                  <a:srgbClr val="323A45"/>
                </a:solidFill>
                <a:latin typeface="Arial" panose="020B0604020202020204" pitchFamily="34" charset="0"/>
                <a:cs typeface="Arial" panose="020B0604020202020204" pitchFamily="34" charset="0"/>
              </a:defRPr>
            </a:lvl2pPr>
            <a:lvl3pPr>
              <a:defRPr sz="1600" b="0" i="0">
                <a:solidFill>
                  <a:srgbClr val="323A45"/>
                </a:solidFill>
                <a:latin typeface="Arial" panose="020B0604020202020204" pitchFamily="34" charset="0"/>
                <a:cs typeface="Arial" panose="020B0604020202020204" pitchFamily="34" charset="0"/>
              </a:defRPr>
            </a:lvl3pPr>
            <a:lvl4pPr>
              <a:defRPr sz="1400" b="0" i="0">
                <a:solidFill>
                  <a:srgbClr val="323A45"/>
                </a:solidFill>
                <a:latin typeface="Arial" panose="020B0604020202020204" pitchFamily="34" charset="0"/>
                <a:cs typeface="Arial" panose="020B0604020202020204" pitchFamily="34" charset="0"/>
              </a:defRPr>
            </a:lvl4pPr>
            <a:lvl5pPr>
              <a:defRPr sz="1300" b="0" i="0">
                <a:solidFill>
                  <a:srgbClr val="323A45"/>
                </a:solidFill>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2"/>
          <p:cNvSpPr>
            <a:spLocks noGrp="1"/>
          </p:cNvSpPr>
          <p:nvPr>
            <p:ph idx="13"/>
          </p:nvPr>
        </p:nvSpPr>
        <p:spPr>
          <a:xfrm>
            <a:off x="6126480" y="1371600"/>
            <a:ext cx="2926080" cy="4754880"/>
          </a:xfrm>
          <a:prstGeom prst="rect">
            <a:avLst/>
          </a:prstGeom>
        </p:spPr>
        <p:txBody>
          <a:bodyPr/>
          <a:lstStyle>
            <a:lvl1pPr>
              <a:defRPr sz="2000" b="0" i="0">
                <a:solidFill>
                  <a:srgbClr val="323A45"/>
                </a:solidFill>
                <a:latin typeface="Arial" panose="020B0604020202020204" pitchFamily="34" charset="0"/>
                <a:cs typeface="Arial" panose="020B0604020202020204" pitchFamily="34" charset="0"/>
              </a:defRPr>
            </a:lvl1pPr>
            <a:lvl2pPr>
              <a:defRPr sz="1800" b="0" i="0">
                <a:solidFill>
                  <a:srgbClr val="323A45"/>
                </a:solidFill>
                <a:latin typeface="Arial" panose="020B0604020202020204" pitchFamily="34" charset="0"/>
                <a:cs typeface="Arial" panose="020B0604020202020204" pitchFamily="34" charset="0"/>
              </a:defRPr>
            </a:lvl2pPr>
            <a:lvl3pPr>
              <a:defRPr sz="1600" b="0" i="0">
                <a:solidFill>
                  <a:srgbClr val="323A45"/>
                </a:solidFill>
                <a:latin typeface="Arial" panose="020B0604020202020204" pitchFamily="34" charset="0"/>
                <a:cs typeface="Arial" panose="020B0604020202020204" pitchFamily="34" charset="0"/>
              </a:defRPr>
            </a:lvl3pPr>
            <a:lvl4pPr>
              <a:defRPr sz="1400" b="0" i="0">
                <a:solidFill>
                  <a:srgbClr val="323A45"/>
                </a:solidFill>
                <a:latin typeface="Arial" panose="020B0604020202020204" pitchFamily="34" charset="0"/>
                <a:cs typeface="Arial" panose="020B0604020202020204" pitchFamily="34" charset="0"/>
              </a:defRPr>
            </a:lvl4pPr>
            <a:lvl5pPr>
              <a:defRPr sz="1300" b="0" i="0">
                <a:solidFill>
                  <a:srgbClr val="323A45"/>
                </a:solidFill>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5"/>
          <p:cNvSpPr>
            <a:spLocks noGrp="1" noChangeArrowheads="1"/>
          </p:cNvSpPr>
          <p:nvPr>
            <p:ph type="title"/>
          </p:nvPr>
        </p:nvSpPr>
        <p:spPr bwMode="auto">
          <a:xfrm>
            <a:off x="609600" y="331036"/>
            <a:ext cx="8442960" cy="91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latin typeface="Arial" panose="020B0604020202020204" pitchFamily="34" charset="0"/>
                <a:cs typeface="Arial" panose="020B0604020202020204" pitchFamily="34" charset="0"/>
              </a:defRPr>
            </a:lvl1pPr>
          </a:lstStyle>
          <a:p>
            <a:pPr lvl="0" algn="l" rtl="0" eaLnBrk="1" fontAlgn="base" hangingPunct="1">
              <a:spcBef>
                <a:spcPct val="0"/>
              </a:spcBef>
              <a:spcAft>
                <a:spcPct val="0"/>
              </a:spcAft>
            </a:pPr>
            <a:r>
              <a:rPr lang="en-US" dirty="0"/>
              <a:t>Click to edit Master title style</a:t>
            </a:r>
          </a:p>
        </p:txBody>
      </p:sp>
      <p:sp>
        <p:nvSpPr>
          <p:cNvPr id="8" name="Text Placeholder 6"/>
          <p:cNvSpPr>
            <a:spLocks noGrp="1"/>
          </p:cNvSpPr>
          <p:nvPr>
            <p:ph type="body" sz="quarter" idx="11" hasCustomPrompt="1"/>
          </p:nvPr>
        </p:nvSpPr>
        <p:spPr>
          <a:xfrm>
            <a:off x="91440" y="6217920"/>
            <a:ext cx="8214360" cy="548640"/>
          </a:xfrm>
          <a:prstGeom prst="rect">
            <a:avLst/>
          </a:prstGeom>
        </p:spPr>
        <p:txBody>
          <a:bodyPr anchor="b" anchorCtr="0"/>
          <a:lstStyle>
            <a:lvl1pPr marL="0" indent="0" algn="l">
              <a:spcBef>
                <a:spcPts val="0"/>
              </a:spcBef>
              <a:buFont typeface="Arial" pitchFamily="34" charset="0"/>
              <a:buNone/>
              <a:defRPr sz="1200" baseline="0">
                <a:solidFill>
                  <a:srgbClr val="323A45"/>
                </a:solidFill>
                <a:latin typeface="Arial" panose="020B0604020202020204" pitchFamily="34" charset="0"/>
                <a:cs typeface="Arial" panose="020B0604020202020204" pitchFamily="34" charset="0"/>
              </a:defRPr>
            </a:lvl1pPr>
          </a:lstStyle>
          <a:p>
            <a:pPr algn="l">
              <a:spcBef>
                <a:spcPts val="0"/>
              </a:spcBef>
            </a:pPr>
            <a:r>
              <a:rPr lang="en-US" dirty="0"/>
              <a:t>Insert Source Here</a:t>
            </a:r>
          </a:p>
        </p:txBody>
      </p:sp>
    </p:spTree>
    <p:extLst>
      <p:ext uri="{BB962C8B-B14F-4D97-AF65-F5344CB8AC3E}">
        <p14:creationId xmlns:p14="http://schemas.microsoft.com/office/powerpoint/2010/main" val="37708896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
        <p:nvSpPr>
          <p:cNvPr id="5" name="Text Placeholder 6"/>
          <p:cNvSpPr>
            <a:spLocks noGrp="1"/>
          </p:cNvSpPr>
          <p:nvPr>
            <p:ph type="body" sz="quarter" idx="11" hasCustomPrompt="1"/>
          </p:nvPr>
        </p:nvSpPr>
        <p:spPr>
          <a:xfrm>
            <a:off x="91440" y="6217920"/>
            <a:ext cx="8321040" cy="548640"/>
          </a:xfrm>
          <a:prstGeom prst="rect">
            <a:avLst/>
          </a:prstGeom>
        </p:spPr>
        <p:txBody>
          <a:bodyPr anchor="b" anchorCtr="0"/>
          <a:lstStyle>
            <a:lvl1pPr marL="0" indent="0" algn="l">
              <a:spcBef>
                <a:spcPts val="0"/>
              </a:spcBef>
              <a:buFont typeface="Arial" pitchFamily="34" charset="0"/>
              <a:buNone/>
              <a:defRPr sz="1200" baseline="0">
                <a:solidFill>
                  <a:srgbClr val="55565A"/>
                </a:solidFill>
                <a:latin typeface="Arial" panose="020B0604020202020204" pitchFamily="34" charset="0"/>
                <a:cs typeface="Arial" panose="020B0604020202020204" pitchFamily="34" charset="0"/>
              </a:defRPr>
            </a:lvl1pPr>
          </a:lstStyle>
          <a:p>
            <a:pPr algn="l">
              <a:spcBef>
                <a:spcPts val="0"/>
              </a:spcBef>
            </a:pPr>
            <a:r>
              <a:rPr lang="en-US" dirty="0"/>
              <a:t>Insert Source Here</a:t>
            </a:r>
          </a:p>
        </p:txBody>
      </p:sp>
      <p:sp>
        <p:nvSpPr>
          <p:cNvPr id="4" name="Rectangle 5"/>
          <p:cNvSpPr>
            <a:spLocks noGrp="1" noChangeArrowheads="1"/>
          </p:cNvSpPr>
          <p:nvPr>
            <p:ph type="title"/>
          </p:nvPr>
        </p:nvSpPr>
        <p:spPr bwMode="auto">
          <a:xfrm>
            <a:off x="609600" y="331036"/>
            <a:ext cx="8442960" cy="91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latin typeface="Arial" panose="020B0604020202020204" pitchFamily="34" charset="0"/>
                <a:cs typeface="Arial" panose="020B0604020202020204" pitchFamily="34" charset="0"/>
              </a:defRPr>
            </a:lvl1pPr>
          </a:lstStyle>
          <a:p>
            <a:pPr lvl="0" algn="l" rtl="0" eaLnBrk="1" fontAlgn="base" hangingPunct="1">
              <a:spcBef>
                <a:spcPct val="0"/>
              </a:spcBef>
              <a:spcAft>
                <a:spcPct val="0"/>
              </a:spcAft>
            </a:pPr>
            <a:r>
              <a:rPr lang="en-US" dirty="0"/>
              <a:t>Click to edit Master title style</a:t>
            </a:r>
          </a:p>
        </p:txBody>
      </p:sp>
    </p:spTree>
    <p:extLst>
      <p:ext uri="{BB962C8B-B14F-4D97-AF65-F5344CB8AC3E}">
        <p14:creationId xmlns:p14="http://schemas.microsoft.com/office/powerpoint/2010/main" val="34240752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o Angle - 2 Figures">
    <p:spTree>
      <p:nvGrpSpPr>
        <p:cNvPr id="1" name=""/>
        <p:cNvGrpSpPr/>
        <p:nvPr/>
      </p:nvGrpSpPr>
      <p:grpSpPr>
        <a:xfrm>
          <a:off x="0" y="0"/>
          <a:ext cx="0" cy="0"/>
          <a:chOff x="0" y="0"/>
          <a:chExt cx="0" cy="0"/>
        </a:xfrm>
      </p:grpSpPr>
      <p:sp>
        <p:nvSpPr>
          <p:cNvPr id="16" name="Content Placeholder 2"/>
          <p:cNvSpPr>
            <a:spLocks noGrp="1"/>
          </p:cNvSpPr>
          <p:nvPr>
            <p:ph idx="1"/>
          </p:nvPr>
        </p:nvSpPr>
        <p:spPr>
          <a:xfrm>
            <a:off x="91440" y="1097280"/>
            <a:ext cx="4434840" cy="5029200"/>
          </a:xfrm>
          <a:prstGeom prst="rect">
            <a:avLst/>
          </a:prstGeom>
        </p:spPr>
        <p:txBody>
          <a:bodyPr/>
          <a:lstStyle>
            <a:lvl1pPr>
              <a:defRPr sz="2000" b="0" i="0">
                <a:solidFill>
                  <a:srgbClr val="323A45"/>
                </a:solidFill>
                <a:latin typeface="Arial" panose="020B0604020202020204" pitchFamily="34" charset="0"/>
                <a:cs typeface="Arial" panose="020B0604020202020204" pitchFamily="34" charset="0"/>
              </a:defRPr>
            </a:lvl1pPr>
            <a:lvl2pPr>
              <a:defRPr sz="1800" b="0" i="0">
                <a:solidFill>
                  <a:srgbClr val="323A45"/>
                </a:solidFill>
                <a:latin typeface="Arial" panose="020B0604020202020204" pitchFamily="34" charset="0"/>
                <a:cs typeface="Arial" panose="020B0604020202020204" pitchFamily="34" charset="0"/>
              </a:defRPr>
            </a:lvl2pPr>
            <a:lvl3pPr>
              <a:defRPr sz="1600" b="0" i="0">
                <a:solidFill>
                  <a:srgbClr val="323A45"/>
                </a:solidFill>
                <a:latin typeface="Arial" panose="020B0604020202020204" pitchFamily="34" charset="0"/>
                <a:cs typeface="Arial" panose="020B0604020202020204" pitchFamily="34" charset="0"/>
              </a:defRPr>
            </a:lvl3pPr>
            <a:lvl4pPr>
              <a:defRPr sz="1400" b="0" i="0">
                <a:solidFill>
                  <a:srgbClr val="323A45"/>
                </a:solidFill>
                <a:latin typeface="Arial" panose="020B0604020202020204" pitchFamily="34" charset="0"/>
                <a:cs typeface="Arial" panose="020B0604020202020204" pitchFamily="34" charset="0"/>
              </a:defRPr>
            </a:lvl4pPr>
            <a:lvl5pPr>
              <a:defRPr sz="1300" b="0" i="0">
                <a:solidFill>
                  <a:srgbClr val="323A45"/>
                </a:solidFill>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Rectangle 5"/>
          <p:cNvSpPr>
            <a:spLocks noGrp="1" noChangeArrowheads="1"/>
          </p:cNvSpPr>
          <p:nvPr>
            <p:ph type="title"/>
          </p:nvPr>
        </p:nvSpPr>
        <p:spPr bwMode="auto">
          <a:xfrm>
            <a:off x="91440" y="56716"/>
            <a:ext cx="8961120" cy="91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a:latin typeface="Arial" panose="020B0604020202020204" pitchFamily="34" charset="0"/>
                <a:cs typeface="Arial" panose="020B0604020202020204" pitchFamily="34" charset="0"/>
              </a:defRPr>
            </a:lvl1pPr>
          </a:lstStyle>
          <a:p>
            <a:pPr lvl="0" algn="l" rtl="0" eaLnBrk="1" fontAlgn="base" hangingPunct="1">
              <a:spcBef>
                <a:spcPct val="0"/>
              </a:spcBef>
              <a:spcAft>
                <a:spcPct val="0"/>
              </a:spcAft>
            </a:pPr>
            <a:r>
              <a:rPr lang="en-US" dirty="0"/>
              <a:t>Click to edit Master title style</a:t>
            </a:r>
          </a:p>
        </p:txBody>
      </p:sp>
      <p:sp>
        <p:nvSpPr>
          <p:cNvPr id="19" name="Content Placeholder 2"/>
          <p:cNvSpPr>
            <a:spLocks noGrp="1"/>
          </p:cNvSpPr>
          <p:nvPr>
            <p:ph idx="12"/>
          </p:nvPr>
        </p:nvSpPr>
        <p:spPr>
          <a:xfrm>
            <a:off x="4617720" y="1097280"/>
            <a:ext cx="4434840" cy="5029200"/>
          </a:xfrm>
          <a:prstGeom prst="rect">
            <a:avLst/>
          </a:prstGeom>
        </p:spPr>
        <p:txBody>
          <a:bodyPr/>
          <a:lstStyle>
            <a:lvl1pPr>
              <a:defRPr sz="2000" b="0" i="0">
                <a:solidFill>
                  <a:srgbClr val="323A45"/>
                </a:solidFill>
                <a:latin typeface="Arial" panose="020B0604020202020204" pitchFamily="34" charset="0"/>
                <a:cs typeface="Arial" panose="020B0604020202020204" pitchFamily="34" charset="0"/>
              </a:defRPr>
            </a:lvl1pPr>
            <a:lvl2pPr>
              <a:defRPr sz="1800" b="0" i="0">
                <a:solidFill>
                  <a:srgbClr val="323A45"/>
                </a:solidFill>
                <a:latin typeface="Arial" panose="020B0604020202020204" pitchFamily="34" charset="0"/>
                <a:cs typeface="Arial" panose="020B0604020202020204" pitchFamily="34" charset="0"/>
              </a:defRPr>
            </a:lvl2pPr>
            <a:lvl3pPr>
              <a:defRPr sz="1600" b="0" i="0">
                <a:solidFill>
                  <a:srgbClr val="323A45"/>
                </a:solidFill>
                <a:latin typeface="Arial" panose="020B0604020202020204" pitchFamily="34" charset="0"/>
                <a:cs typeface="Arial" panose="020B0604020202020204" pitchFamily="34" charset="0"/>
              </a:defRPr>
            </a:lvl3pPr>
            <a:lvl4pPr>
              <a:defRPr sz="1400" b="0" i="0">
                <a:solidFill>
                  <a:srgbClr val="323A45"/>
                </a:solidFill>
                <a:latin typeface="Arial" panose="020B0604020202020204" pitchFamily="34" charset="0"/>
                <a:cs typeface="Arial" panose="020B0604020202020204" pitchFamily="34" charset="0"/>
              </a:defRPr>
            </a:lvl4pPr>
            <a:lvl5pPr>
              <a:defRPr sz="1300" b="0" i="0">
                <a:solidFill>
                  <a:srgbClr val="323A45"/>
                </a:solidFill>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6"/>
          <p:cNvSpPr>
            <a:spLocks noGrp="1"/>
          </p:cNvSpPr>
          <p:nvPr>
            <p:ph type="body" sz="quarter" idx="11" hasCustomPrompt="1"/>
          </p:nvPr>
        </p:nvSpPr>
        <p:spPr>
          <a:xfrm>
            <a:off x="91440" y="6217920"/>
            <a:ext cx="8214360" cy="548640"/>
          </a:xfrm>
          <a:prstGeom prst="rect">
            <a:avLst/>
          </a:prstGeom>
        </p:spPr>
        <p:txBody>
          <a:bodyPr anchor="b" anchorCtr="0"/>
          <a:lstStyle>
            <a:lvl1pPr marL="0" indent="0" algn="l">
              <a:spcBef>
                <a:spcPts val="0"/>
              </a:spcBef>
              <a:buFont typeface="Arial" pitchFamily="34" charset="0"/>
              <a:buNone/>
              <a:defRPr sz="1200" baseline="0">
                <a:solidFill>
                  <a:srgbClr val="323A45"/>
                </a:solidFill>
                <a:latin typeface="Arial" panose="020B0604020202020204" pitchFamily="34" charset="0"/>
                <a:cs typeface="Arial" panose="020B0604020202020204" pitchFamily="34" charset="0"/>
              </a:defRPr>
            </a:lvl1pPr>
          </a:lstStyle>
          <a:p>
            <a:pPr algn="l">
              <a:spcBef>
                <a:spcPts val="0"/>
              </a:spcBef>
            </a:pPr>
            <a:r>
              <a:rPr lang="en-US" dirty="0"/>
              <a:t>Insert Source Here</a:t>
            </a:r>
          </a:p>
        </p:txBody>
      </p:sp>
    </p:spTree>
    <p:extLst>
      <p:ext uri="{BB962C8B-B14F-4D97-AF65-F5344CB8AC3E}">
        <p14:creationId xmlns:p14="http://schemas.microsoft.com/office/powerpoint/2010/main" val="41806996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Rectangle 5"/>
          <p:cNvSpPr>
            <a:spLocks noGrp="1" noChangeArrowheads="1"/>
          </p:cNvSpPr>
          <p:nvPr>
            <p:ph type="title"/>
          </p:nvPr>
        </p:nvSpPr>
        <p:spPr bwMode="auto">
          <a:xfrm>
            <a:off x="2438400" y="1295400"/>
            <a:ext cx="6008786" cy="10005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defRPr b="1" i="0">
                <a:latin typeface="Arial" panose="020B0604020202020204" pitchFamily="34" charset="0"/>
                <a:cs typeface="Arial" panose="020B0604020202020204" pitchFamily="34" charset="0"/>
              </a:defRPr>
            </a:lvl1pPr>
          </a:lstStyle>
          <a:p>
            <a:pPr lvl="0" algn="l" rtl="0" eaLnBrk="1" fontAlgn="base" hangingPunct="1">
              <a:spcBef>
                <a:spcPct val="0"/>
              </a:spcBef>
              <a:spcAft>
                <a:spcPct val="0"/>
              </a:spcAft>
            </a:pPr>
            <a:r>
              <a:rPr lang="en-US" dirty="0"/>
              <a:t>Click to edit Master title style</a:t>
            </a:r>
          </a:p>
        </p:txBody>
      </p:sp>
      <p:sp>
        <p:nvSpPr>
          <p:cNvPr id="13" name="Text Placeholder 12"/>
          <p:cNvSpPr>
            <a:spLocks noGrp="1"/>
          </p:cNvSpPr>
          <p:nvPr>
            <p:ph type="body" sz="quarter" idx="10" hasCustomPrompt="1"/>
          </p:nvPr>
        </p:nvSpPr>
        <p:spPr>
          <a:xfrm>
            <a:off x="2438400" y="2424199"/>
            <a:ext cx="4168742" cy="884238"/>
          </a:xfrm>
          <a:prstGeom prst="rect">
            <a:avLst/>
          </a:prstGeom>
        </p:spPr>
        <p:txBody>
          <a:bodyPr vert="horz"/>
          <a:lstStyle>
            <a:lvl1pPr marL="0" indent="0">
              <a:buNone/>
              <a:defRPr sz="1600" b="0" i="0" baseline="0">
                <a:solidFill>
                  <a:schemeClr val="bg1"/>
                </a:solidFill>
                <a:latin typeface="Arial" panose="020B0604020202020204" pitchFamily="34" charset="0"/>
                <a:cs typeface="Arial" panose="020B0604020202020204" pitchFamily="34" charset="0"/>
              </a:defRPr>
            </a:lvl1pPr>
          </a:lstStyle>
          <a:p>
            <a:pPr lvl="0"/>
            <a:r>
              <a:rPr lang="en-US" dirty="0"/>
              <a:t>SUBTITLE STYLE</a:t>
            </a:r>
          </a:p>
        </p:txBody>
      </p:sp>
      <p:sp>
        <p:nvSpPr>
          <p:cNvPr id="22" name="Content Placeholder 21"/>
          <p:cNvSpPr>
            <a:spLocks noGrp="1"/>
          </p:cNvSpPr>
          <p:nvPr>
            <p:ph sz="quarter" idx="13" hasCustomPrompt="1"/>
          </p:nvPr>
        </p:nvSpPr>
        <p:spPr>
          <a:xfrm>
            <a:off x="2438400" y="3668799"/>
            <a:ext cx="1511267" cy="284362"/>
          </a:xfrm>
          <a:prstGeom prst="rect">
            <a:avLst/>
          </a:prstGeom>
        </p:spPr>
        <p:txBody>
          <a:bodyPr vert="horz"/>
          <a:lstStyle>
            <a:lvl1pPr marL="0" indent="0">
              <a:buFontTx/>
              <a:buNone/>
              <a:defRPr sz="1600" b="0" i="0" baseline="0">
                <a:solidFill>
                  <a:schemeClr val="bg1"/>
                </a:solidFill>
                <a:latin typeface="Arial" panose="020B0604020202020204" pitchFamily="34" charset="0"/>
                <a:cs typeface="Arial" panose="020B0604020202020204" pitchFamily="34" charset="0"/>
              </a:defRPr>
            </a:lvl1pPr>
          </a:lstStyle>
          <a:p>
            <a:pPr lvl="0"/>
            <a:r>
              <a:rPr lang="en-US" dirty="0"/>
              <a:t>Authors</a:t>
            </a:r>
          </a:p>
        </p:txBody>
      </p:sp>
      <p:sp>
        <p:nvSpPr>
          <p:cNvPr id="28" name="Content Placeholder 27"/>
          <p:cNvSpPr>
            <a:spLocks noGrp="1"/>
          </p:cNvSpPr>
          <p:nvPr>
            <p:ph sz="quarter" idx="16" hasCustomPrompt="1"/>
          </p:nvPr>
        </p:nvSpPr>
        <p:spPr>
          <a:xfrm>
            <a:off x="2438400" y="4122031"/>
            <a:ext cx="3762342" cy="849313"/>
          </a:xfrm>
          <a:prstGeom prst="rect">
            <a:avLst/>
          </a:prstGeom>
        </p:spPr>
        <p:txBody>
          <a:bodyPr vert="horz"/>
          <a:lstStyle>
            <a:lvl1pPr marL="0" indent="0">
              <a:buFontTx/>
              <a:buNone/>
              <a:defRPr sz="1200" baseline="0">
                <a:solidFill>
                  <a:schemeClr val="bg1"/>
                </a:solidFill>
                <a:latin typeface="Arial" panose="020B0604020202020204" pitchFamily="34" charset="0"/>
                <a:cs typeface="Arial" panose="020B0604020202020204" pitchFamily="34" charset="0"/>
              </a:defRPr>
            </a:lvl1pPr>
          </a:lstStyle>
          <a:p>
            <a:pPr lvl="0"/>
            <a:r>
              <a:rPr lang="en-US" dirty="0"/>
              <a:t>Multiple Author Names, Name Last Name, Name </a:t>
            </a:r>
            <a:r>
              <a:rPr lang="en-US" dirty="0" err="1"/>
              <a:t>lastname</a:t>
            </a:r>
            <a:r>
              <a:rPr lang="en-US" dirty="0"/>
              <a:t> &amp; name </a:t>
            </a:r>
            <a:r>
              <a:rPr lang="en-US" dirty="0" err="1"/>
              <a:t>lastname</a:t>
            </a:r>
            <a:endParaRPr lang="en-US" dirty="0"/>
          </a:p>
        </p:txBody>
      </p:sp>
    </p:spTree>
    <p:extLst>
      <p:ext uri="{BB962C8B-B14F-4D97-AF65-F5344CB8AC3E}">
        <p14:creationId xmlns:p14="http://schemas.microsoft.com/office/powerpoint/2010/main" val="36778460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6" name="Title 1"/>
          <p:cNvSpPr>
            <a:spLocks noGrp="1"/>
          </p:cNvSpPr>
          <p:nvPr>
            <p:ph type="ctrTitle" hasCustomPrompt="1"/>
          </p:nvPr>
        </p:nvSpPr>
        <p:spPr>
          <a:xfrm>
            <a:off x="620452" y="1680186"/>
            <a:ext cx="7772401" cy="1470025"/>
          </a:xfrm>
          <a:prstGeom prst="rect">
            <a:avLst/>
          </a:prstGeom>
        </p:spPr>
        <p:txBody>
          <a:bodyPr>
            <a:noAutofit/>
          </a:bodyPr>
          <a:lstStyle>
            <a:lvl1pPr>
              <a:defRPr>
                <a:solidFill>
                  <a:srgbClr val="FFFFFF"/>
                </a:solidFill>
              </a:defRPr>
            </a:lvl1pPr>
          </a:lstStyle>
          <a:p>
            <a:r>
              <a:rPr lang="en-US" dirty="0"/>
              <a:t>This is a Divider Slide	</a:t>
            </a:r>
          </a:p>
        </p:txBody>
      </p:sp>
      <p:sp>
        <p:nvSpPr>
          <p:cNvPr id="7" name="Subtitle 2"/>
          <p:cNvSpPr>
            <a:spLocks noGrp="1"/>
          </p:cNvSpPr>
          <p:nvPr>
            <p:ph type="subTitle" idx="1" hasCustomPrompt="1"/>
          </p:nvPr>
        </p:nvSpPr>
        <p:spPr>
          <a:xfrm>
            <a:off x="624844" y="2536153"/>
            <a:ext cx="7705350" cy="1752600"/>
          </a:xfrm>
          <a:prstGeom prst="rect">
            <a:avLst/>
          </a:prstGeom>
        </p:spPr>
        <p:txBody>
          <a:bodyPr>
            <a:noAutofit/>
          </a:bodyPr>
          <a:lstStyle>
            <a:lvl1pPr marL="0" indent="0" algn="l">
              <a:buNone/>
              <a:defRPr>
                <a:solidFill>
                  <a:srgbClr val="FFFFFF"/>
                </a:solidFill>
              </a:defRPr>
            </a:lvl1pPr>
            <a:lvl2pPr marL="457207" indent="0" algn="ctr">
              <a:buNone/>
              <a:defRPr>
                <a:solidFill>
                  <a:schemeClr val="tx1">
                    <a:tint val="75000"/>
                  </a:schemeClr>
                </a:solidFill>
              </a:defRPr>
            </a:lvl2pPr>
            <a:lvl3pPr marL="914415" indent="0" algn="ctr">
              <a:buNone/>
              <a:defRPr>
                <a:solidFill>
                  <a:schemeClr val="tx1">
                    <a:tint val="75000"/>
                  </a:schemeClr>
                </a:solidFill>
              </a:defRPr>
            </a:lvl3pPr>
            <a:lvl4pPr marL="1371622" indent="0" algn="ctr">
              <a:buNone/>
              <a:defRPr>
                <a:solidFill>
                  <a:schemeClr val="tx1">
                    <a:tint val="75000"/>
                  </a:schemeClr>
                </a:solidFill>
              </a:defRPr>
            </a:lvl4pPr>
            <a:lvl5pPr marL="1828831" indent="0" algn="ctr">
              <a:buNone/>
              <a:defRPr>
                <a:solidFill>
                  <a:schemeClr val="tx1">
                    <a:tint val="75000"/>
                  </a:schemeClr>
                </a:solidFill>
              </a:defRPr>
            </a:lvl5pPr>
            <a:lvl6pPr marL="2286038" indent="0" algn="ctr">
              <a:buNone/>
              <a:defRPr>
                <a:solidFill>
                  <a:schemeClr val="tx1">
                    <a:tint val="75000"/>
                  </a:schemeClr>
                </a:solidFill>
              </a:defRPr>
            </a:lvl6pPr>
            <a:lvl7pPr marL="2743246" indent="0" algn="ctr">
              <a:buNone/>
              <a:defRPr>
                <a:solidFill>
                  <a:schemeClr val="tx1">
                    <a:tint val="75000"/>
                  </a:schemeClr>
                </a:solidFill>
              </a:defRPr>
            </a:lvl7pPr>
            <a:lvl8pPr marL="3200453" indent="0" algn="ctr">
              <a:buNone/>
              <a:defRPr>
                <a:solidFill>
                  <a:schemeClr val="tx1">
                    <a:tint val="75000"/>
                  </a:schemeClr>
                </a:solidFill>
              </a:defRPr>
            </a:lvl8pPr>
            <a:lvl9pPr marL="3657661" indent="0" algn="ctr">
              <a:buNone/>
              <a:defRPr>
                <a:solidFill>
                  <a:schemeClr val="tx1">
                    <a:tint val="75000"/>
                  </a:schemeClr>
                </a:solidFill>
              </a:defRPr>
            </a:lvl9pPr>
          </a:lstStyle>
          <a:p>
            <a:r>
              <a:rPr lang="en-US" dirty="0"/>
              <a:t>Add subtitle here</a:t>
            </a:r>
          </a:p>
        </p:txBody>
      </p:sp>
    </p:spTree>
    <p:extLst>
      <p:ext uri="{BB962C8B-B14F-4D97-AF65-F5344CB8AC3E}">
        <p14:creationId xmlns:p14="http://schemas.microsoft.com/office/powerpoint/2010/main" val="3087538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o Angle - 3 Figures">
    <p:spTree>
      <p:nvGrpSpPr>
        <p:cNvPr id="1" name=""/>
        <p:cNvGrpSpPr/>
        <p:nvPr/>
      </p:nvGrpSpPr>
      <p:grpSpPr>
        <a:xfrm>
          <a:off x="0" y="0"/>
          <a:ext cx="0" cy="0"/>
          <a:chOff x="0" y="0"/>
          <a:chExt cx="0" cy="0"/>
        </a:xfrm>
      </p:grpSpPr>
      <p:sp>
        <p:nvSpPr>
          <p:cNvPr id="11" name="Content Placeholder 2"/>
          <p:cNvSpPr>
            <a:spLocks noGrp="1"/>
          </p:cNvSpPr>
          <p:nvPr>
            <p:ph idx="1"/>
          </p:nvPr>
        </p:nvSpPr>
        <p:spPr>
          <a:xfrm>
            <a:off x="91440" y="1097280"/>
            <a:ext cx="2926080" cy="5029200"/>
          </a:xfrm>
          <a:prstGeom prst="rect">
            <a:avLst/>
          </a:prstGeom>
        </p:spPr>
        <p:txBody>
          <a:bodyPr/>
          <a:lstStyle>
            <a:lvl1pPr>
              <a:defRPr sz="2000" b="0" i="0">
                <a:solidFill>
                  <a:srgbClr val="323A45"/>
                </a:solidFill>
                <a:latin typeface="Arial" panose="020B0604020202020204" pitchFamily="34" charset="0"/>
                <a:cs typeface="Arial" panose="020B0604020202020204" pitchFamily="34" charset="0"/>
              </a:defRPr>
            </a:lvl1pPr>
            <a:lvl2pPr>
              <a:defRPr sz="1800" b="0" i="0">
                <a:solidFill>
                  <a:srgbClr val="323A45"/>
                </a:solidFill>
                <a:latin typeface="Arial" panose="020B0604020202020204" pitchFamily="34" charset="0"/>
                <a:cs typeface="Arial" panose="020B0604020202020204" pitchFamily="34" charset="0"/>
              </a:defRPr>
            </a:lvl2pPr>
            <a:lvl3pPr>
              <a:defRPr sz="1600" b="0" i="0">
                <a:solidFill>
                  <a:srgbClr val="323A45"/>
                </a:solidFill>
                <a:latin typeface="Arial" panose="020B0604020202020204" pitchFamily="34" charset="0"/>
                <a:cs typeface="Arial" panose="020B0604020202020204" pitchFamily="34" charset="0"/>
              </a:defRPr>
            </a:lvl3pPr>
            <a:lvl4pPr>
              <a:defRPr sz="1400" b="0" i="0">
                <a:solidFill>
                  <a:srgbClr val="323A45"/>
                </a:solidFill>
                <a:latin typeface="Arial" panose="020B0604020202020204" pitchFamily="34" charset="0"/>
                <a:cs typeface="Arial" panose="020B0604020202020204" pitchFamily="34" charset="0"/>
              </a:defRPr>
            </a:lvl4pPr>
            <a:lvl5pPr>
              <a:defRPr sz="1300" b="0" i="0">
                <a:solidFill>
                  <a:srgbClr val="323A45"/>
                </a:solidFill>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Rectangle 5"/>
          <p:cNvSpPr>
            <a:spLocks noGrp="1" noChangeArrowheads="1"/>
          </p:cNvSpPr>
          <p:nvPr>
            <p:ph type="title"/>
          </p:nvPr>
        </p:nvSpPr>
        <p:spPr bwMode="auto">
          <a:xfrm>
            <a:off x="91440" y="56715"/>
            <a:ext cx="8961120" cy="91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a:latin typeface="Arial" panose="020B0604020202020204" pitchFamily="34" charset="0"/>
                <a:cs typeface="Arial" panose="020B0604020202020204" pitchFamily="34" charset="0"/>
              </a:defRPr>
            </a:lvl1pPr>
          </a:lstStyle>
          <a:p>
            <a:pPr lvl="0" algn="l" rtl="0" eaLnBrk="1" fontAlgn="base" hangingPunct="1">
              <a:spcBef>
                <a:spcPct val="0"/>
              </a:spcBef>
              <a:spcAft>
                <a:spcPct val="0"/>
              </a:spcAft>
            </a:pPr>
            <a:r>
              <a:rPr lang="en-US" dirty="0"/>
              <a:t>Click to edit Master title style</a:t>
            </a:r>
          </a:p>
        </p:txBody>
      </p:sp>
      <p:sp>
        <p:nvSpPr>
          <p:cNvPr id="15" name="Content Placeholder 2"/>
          <p:cNvSpPr>
            <a:spLocks noGrp="1"/>
          </p:cNvSpPr>
          <p:nvPr>
            <p:ph idx="12"/>
          </p:nvPr>
        </p:nvSpPr>
        <p:spPr>
          <a:xfrm>
            <a:off x="3108960" y="1097280"/>
            <a:ext cx="2926080" cy="5029200"/>
          </a:xfrm>
          <a:prstGeom prst="rect">
            <a:avLst/>
          </a:prstGeom>
        </p:spPr>
        <p:txBody>
          <a:bodyPr/>
          <a:lstStyle>
            <a:lvl1pPr>
              <a:defRPr sz="2000" b="0" i="0">
                <a:solidFill>
                  <a:srgbClr val="323A45"/>
                </a:solidFill>
                <a:latin typeface="+mj-lt"/>
                <a:cs typeface="Calibri" pitchFamily="34" charset="0"/>
              </a:defRPr>
            </a:lvl1pPr>
            <a:lvl2pPr>
              <a:defRPr sz="1800" b="0" i="0">
                <a:solidFill>
                  <a:srgbClr val="323A45"/>
                </a:solidFill>
                <a:latin typeface="+mj-lt"/>
                <a:cs typeface="Calibri" pitchFamily="34" charset="0"/>
              </a:defRPr>
            </a:lvl2pPr>
            <a:lvl3pPr>
              <a:defRPr sz="1600" b="0" i="0">
                <a:solidFill>
                  <a:srgbClr val="323A45"/>
                </a:solidFill>
                <a:latin typeface="+mj-lt"/>
                <a:cs typeface="Calibri" pitchFamily="34" charset="0"/>
              </a:defRPr>
            </a:lvl3pPr>
            <a:lvl4pPr>
              <a:defRPr sz="1400" b="0" i="0">
                <a:solidFill>
                  <a:srgbClr val="323A45"/>
                </a:solidFill>
                <a:latin typeface="+mj-lt"/>
                <a:cs typeface="Calibri" pitchFamily="34" charset="0"/>
              </a:defRPr>
            </a:lvl4pPr>
            <a:lvl5pPr>
              <a:defRPr sz="1300" b="0" i="0">
                <a:solidFill>
                  <a:srgbClr val="323A45"/>
                </a:solidFill>
                <a:latin typeface="+mj-lt"/>
                <a:cs typeface="Calibri"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2"/>
          <p:cNvSpPr>
            <a:spLocks noGrp="1"/>
          </p:cNvSpPr>
          <p:nvPr>
            <p:ph idx="13"/>
          </p:nvPr>
        </p:nvSpPr>
        <p:spPr>
          <a:xfrm>
            <a:off x="6126480" y="1097280"/>
            <a:ext cx="2926080" cy="5029200"/>
          </a:xfrm>
          <a:prstGeom prst="rect">
            <a:avLst/>
          </a:prstGeom>
        </p:spPr>
        <p:txBody>
          <a:bodyPr/>
          <a:lstStyle>
            <a:lvl1pPr>
              <a:defRPr sz="2000" b="0" i="0">
                <a:solidFill>
                  <a:srgbClr val="323A45"/>
                </a:solidFill>
                <a:latin typeface="+mj-lt"/>
                <a:cs typeface="Calibri" pitchFamily="34" charset="0"/>
              </a:defRPr>
            </a:lvl1pPr>
            <a:lvl2pPr>
              <a:defRPr sz="1800" b="0" i="0">
                <a:solidFill>
                  <a:srgbClr val="323A45"/>
                </a:solidFill>
                <a:latin typeface="+mj-lt"/>
                <a:cs typeface="Calibri" pitchFamily="34" charset="0"/>
              </a:defRPr>
            </a:lvl2pPr>
            <a:lvl3pPr>
              <a:defRPr sz="1600" b="0" i="0">
                <a:solidFill>
                  <a:srgbClr val="323A45"/>
                </a:solidFill>
                <a:latin typeface="+mj-lt"/>
                <a:cs typeface="Calibri" pitchFamily="34" charset="0"/>
              </a:defRPr>
            </a:lvl3pPr>
            <a:lvl4pPr>
              <a:defRPr sz="1400" b="0" i="0">
                <a:solidFill>
                  <a:srgbClr val="323A45"/>
                </a:solidFill>
                <a:latin typeface="+mj-lt"/>
                <a:cs typeface="Calibri" pitchFamily="34" charset="0"/>
              </a:defRPr>
            </a:lvl4pPr>
            <a:lvl5pPr>
              <a:defRPr sz="1300" b="0" i="0">
                <a:solidFill>
                  <a:srgbClr val="323A45"/>
                </a:solidFill>
                <a:latin typeface="+mj-lt"/>
                <a:cs typeface="Calibri"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6"/>
          <p:cNvSpPr>
            <a:spLocks noGrp="1"/>
          </p:cNvSpPr>
          <p:nvPr>
            <p:ph type="body" sz="quarter" idx="11" hasCustomPrompt="1"/>
          </p:nvPr>
        </p:nvSpPr>
        <p:spPr>
          <a:xfrm>
            <a:off x="91440" y="6217920"/>
            <a:ext cx="8214360" cy="548640"/>
          </a:xfrm>
          <a:prstGeom prst="rect">
            <a:avLst/>
          </a:prstGeom>
        </p:spPr>
        <p:txBody>
          <a:bodyPr anchor="b" anchorCtr="0"/>
          <a:lstStyle>
            <a:lvl1pPr marL="0" indent="0" algn="l">
              <a:spcBef>
                <a:spcPts val="0"/>
              </a:spcBef>
              <a:buFont typeface="Arial" pitchFamily="34" charset="0"/>
              <a:buNone/>
              <a:defRPr sz="1200" baseline="0">
                <a:solidFill>
                  <a:srgbClr val="323A45"/>
                </a:solidFill>
                <a:latin typeface="Arial" panose="020B0604020202020204" pitchFamily="34" charset="0"/>
                <a:cs typeface="Arial" panose="020B0604020202020204" pitchFamily="34" charset="0"/>
              </a:defRPr>
            </a:lvl1pPr>
          </a:lstStyle>
          <a:p>
            <a:pPr algn="l">
              <a:spcBef>
                <a:spcPts val="0"/>
              </a:spcBef>
            </a:pPr>
            <a:r>
              <a:rPr lang="en-US" dirty="0"/>
              <a:t>Insert Source Here</a:t>
            </a:r>
          </a:p>
        </p:txBody>
      </p:sp>
    </p:spTree>
    <p:extLst>
      <p:ext uri="{BB962C8B-B14F-4D97-AF65-F5344CB8AC3E}">
        <p14:creationId xmlns:p14="http://schemas.microsoft.com/office/powerpoint/2010/main" val="4196779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 Angle Blank Layout">
    <p:spTree>
      <p:nvGrpSpPr>
        <p:cNvPr id="1" name=""/>
        <p:cNvGrpSpPr/>
        <p:nvPr/>
      </p:nvGrpSpPr>
      <p:grpSpPr>
        <a:xfrm>
          <a:off x="0" y="0"/>
          <a:ext cx="0" cy="0"/>
          <a:chOff x="0" y="0"/>
          <a:chExt cx="0" cy="0"/>
        </a:xfrm>
      </p:grpSpPr>
      <p:sp>
        <p:nvSpPr>
          <p:cNvPr id="6" name="Title 5"/>
          <p:cNvSpPr>
            <a:spLocks noGrp="1" noChangeArrowheads="1"/>
          </p:cNvSpPr>
          <p:nvPr>
            <p:ph type="title"/>
          </p:nvPr>
        </p:nvSpPr>
        <p:spPr bwMode="auto">
          <a:xfrm>
            <a:off x="91440" y="56716"/>
            <a:ext cx="8961120" cy="91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a:latin typeface="Arial" panose="020B0604020202020204" pitchFamily="34" charset="0"/>
                <a:cs typeface="Arial" panose="020B0604020202020204" pitchFamily="34" charset="0"/>
              </a:defRPr>
            </a:lvl1pPr>
          </a:lstStyle>
          <a:p>
            <a:pPr lvl="0" algn="l" rtl="0" eaLnBrk="1" fontAlgn="base" hangingPunct="1">
              <a:spcBef>
                <a:spcPct val="0"/>
              </a:spcBef>
              <a:spcAft>
                <a:spcPct val="0"/>
              </a:spcAft>
            </a:pPr>
            <a:r>
              <a:rPr lang="en-US" dirty="0"/>
              <a:t>Click to edit Master title style</a:t>
            </a:r>
          </a:p>
        </p:txBody>
      </p:sp>
      <p:sp>
        <p:nvSpPr>
          <p:cNvPr id="4" name="Text Placeholder 6"/>
          <p:cNvSpPr>
            <a:spLocks noGrp="1"/>
          </p:cNvSpPr>
          <p:nvPr>
            <p:ph type="body" sz="quarter" idx="11" hasCustomPrompt="1"/>
          </p:nvPr>
        </p:nvSpPr>
        <p:spPr>
          <a:xfrm>
            <a:off x="91440" y="6217920"/>
            <a:ext cx="8214360" cy="548640"/>
          </a:xfrm>
          <a:prstGeom prst="rect">
            <a:avLst/>
          </a:prstGeom>
        </p:spPr>
        <p:txBody>
          <a:bodyPr anchor="b" anchorCtr="0"/>
          <a:lstStyle>
            <a:lvl1pPr marL="0" indent="0" algn="l">
              <a:spcBef>
                <a:spcPts val="0"/>
              </a:spcBef>
              <a:buFont typeface="Arial" pitchFamily="34" charset="0"/>
              <a:buNone/>
              <a:defRPr sz="1200" baseline="0">
                <a:solidFill>
                  <a:srgbClr val="323A45"/>
                </a:solidFill>
                <a:latin typeface="Arial" panose="020B0604020202020204" pitchFamily="34" charset="0"/>
                <a:cs typeface="Arial" panose="020B0604020202020204" pitchFamily="34" charset="0"/>
              </a:defRPr>
            </a:lvl1pPr>
          </a:lstStyle>
          <a:p>
            <a:pPr algn="l">
              <a:spcBef>
                <a:spcPts val="0"/>
              </a:spcBef>
            </a:pPr>
            <a:r>
              <a:rPr lang="en-US" dirty="0"/>
              <a:t>Insert Source Here</a:t>
            </a:r>
          </a:p>
        </p:txBody>
      </p:sp>
    </p:spTree>
    <p:extLst>
      <p:ext uri="{BB962C8B-B14F-4D97-AF65-F5344CB8AC3E}">
        <p14:creationId xmlns:p14="http://schemas.microsoft.com/office/powerpoint/2010/main" val="17231516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No Angle">
    <p:spTree>
      <p:nvGrpSpPr>
        <p:cNvPr id="1" name=""/>
        <p:cNvGrpSpPr/>
        <p:nvPr/>
      </p:nvGrpSpPr>
      <p:grpSpPr>
        <a:xfrm>
          <a:off x="0" y="0"/>
          <a:ext cx="0" cy="0"/>
          <a:chOff x="0" y="0"/>
          <a:chExt cx="0" cy="0"/>
        </a:xfrm>
      </p:grpSpPr>
      <p:sp>
        <p:nvSpPr>
          <p:cNvPr id="6" name="Title 5"/>
          <p:cNvSpPr>
            <a:spLocks noGrp="1" noChangeArrowheads="1"/>
          </p:cNvSpPr>
          <p:nvPr>
            <p:ph type="title"/>
          </p:nvPr>
        </p:nvSpPr>
        <p:spPr bwMode="auto">
          <a:xfrm>
            <a:off x="762000" y="56716"/>
            <a:ext cx="8290560" cy="91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a:latin typeface="Arial" panose="020B0604020202020204" pitchFamily="34" charset="0"/>
                <a:cs typeface="Arial" panose="020B0604020202020204" pitchFamily="34" charset="0"/>
              </a:defRPr>
            </a:lvl1pPr>
          </a:lstStyle>
          <a:p>
            <a:pPr lvl="0" algn="l" rtl="0" eaLnBrk="1" fontAlgn="base" hangingPunct="1">
              <a:spcBef>
                <a:spcPct val="0"/>
              </a:spcBef>
              <a:spcAft>
                <a:spcPct val="0"/>
              </a:spcAft>
            </a:pPr>
            <a:r>
              <a:rPr lang="en-US" dirty="0"/>
              <a:t>Click to edit Master title style</a:t>
            </a:r>
          </a:p>
        </p:txBody>
      </p:sp>
      <p:sp>
        <p:nvSpPr>
          <p:cNvPr id="4" name="Content Placeholder 2"/>
          <p:cNvSpPr>
            <a:spLocks noGrp="1"/>
          </p:cNvSpPr>
          <p:nvPr>
            <p:ph idx="1"/>
          </p:nvPr>
        </p:nvSpPr>
        <p:spPr>
          <a:xfrm>
            <a:off x="91440" y="1097280"/>
            <a:ext cx="8961120" cy="5029200"/>
          </a:xfrm>
          <a:prstGeom prst="rect">
            <a:avLst/>
          </a:prstGeom>
        </p:spPr>
        <p:txBody>
          <a:bodyPr/>
          <a:lstStyle>
            <a:lvl1pPr>
              <a:defRPr sz="2000" b="0" i="0">
                <a:solidFill>
                  <a:srgbClr val="323A45"/>
                </a:solidFill>
                <a:latin typeface="Arial" panose="020B0604020202020204" pitchFamily="34" charset="0"/>
                <a:cs typeface="Arial" panose="020B0604020202020204" pitchFamily="34" charset="0"/>
              </a:defRPr>
            </a:lvl1pPr>
            <a:lvl2pPr>
              <a:defRPr sz="1800" b="0" i="0">
                <a:solidFill>
                  <a:srgbClr val="323A45"/>
                </a:solidFill>
                <a:latin typeface="Arial" panose="020B0604020202020204" pitchFamily="34" charset="0"/>
                <a:cs typeface="Arial" panose="020B0604020202020204" pitchFamily="34" charset="0"/>
              </a:defRPr>
            </a:lvl2pPr>
            <a:lvl3pPr>
              <a:defRPr sz="1600" b="0" i="0">
                <a:solidFill>
                  <a:srgbClr val="323A45"/>
                </a:solidFill>
                <a:latin typeface="Arial" panose="020B0604020202020204" pitchFamily="34" charset="0"/>
                <a:cs typeface="Arial" panose="020B0604020202020204" pitchFamily="34" charset="0"/>
              </a:defRPr>
            </a:lvl3pPr>
            <a:lvl4pPr>
              <a:defRPr sz="1400" b="0" i="0">
                <a:solidFill>
                  <a:srgbClr val="323A45"/>
                </a:solidFill>
                <a:latin typeface="Arial" panose="020B0604020202020204" pitchFamily="34" charset="0"/>
                <a:cs typeface="Arial" panose="020B0604020202020204" pitchFamily="34" charset="0"/>
              </a:defRPr>
            </a:lvl4pPr>
            <a:lvl5pPr>
              <a:defRPr sz="1300" b="0" i="0">
                <a:solidFill>
                  <a:srgbClr val="323A45"/>
                </a:solidFill>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6"/>
          <p:cNvSpPr>
            <a:spLocks noGrp="1"/>
          </p:cNvSpPr>
          <p:nvPr>
            <p:ph type="body" sz="quarter" idx="11" hasCustomPrompt="1"/>
          </p:nvPr>
        </p:nvSpPr>
        <p:spPr>
          <a:xfrm>
            <a:off x="91440" y="6217920"/>
            <a:ext cx="8214360" cy="548640"/>
          </a:xfrm>
          <a:prstGeom prst="rect">
            <a:avLst/>
          </a:prstGeom>
        </p:spPr>
        <p:txBody>
          <a:bodyPr anchor="b" anchorCtr="0"/>
          <a:lstStyle>
            <a:lvl1pPr marL="0" indent="0" algn="l">
              <a:spcBef>
                <a:spcPts val="0"/>
              </a:spcBef>
              <a:buFont typeface="Arial" pitchFamily="34" charset="0"/>
              <a:buNone/>
              <a:defRPr sz="1200" baseline="0">
                <a:solidFill>
                  <a:srgbClr val="323A45"/>
                </a:solidFill>
                <a:latin typeface="Arial" panose="020B0604020202020204" pitchFamily="34" charset="0"/>
                <a:cs typeface="Arial" panose="020B0604020202020204" pitchFamily="34" charset="0"/>
              </a:defRPr>
            </a:lvl1pPr>
          </a:lstStyle>
          <a:p>
            <a:pPr algn="l">
              <a:spcBef>
                <a:spcPts val="0"/>
              </a:spcBef>
            </a:pPr>
            <a:r>
              <a:rPr lang="en-US" dirty="0"/>
              <a:t>Insert Source Here</a:t>
            </a:r>
          </a:p>
        </p:txBody>
      </p:sp>
    </p:spTree>
    <p:extLst>
      <p:ext uri="{BB962C8B-B14F-4D97-AF65-F5344CB8AC3E}">
        <p14:creationId xmlns:p14="http://schemas.microsoft.com/office/powerpoint/2010/main" val="39013530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Slide Gray Angle">
    <p:spTree>
      <p:nvGrpSpPr>
        <p:cNvPr id="1" name=""/>
        <p:cNvGrpSpPr/>
        <p:nvPr/>
      </p:nvGrpSpPr>
      <p:grpSpPr>
        <a:xfrm>
          <a:off x="0" y="0"/>
          <a:ext cx="0" cy="0"/>
          <a:chOff x="0" y="0"/>
          <a:chExt cx="0" cy="0"/>
        </a:xfrm>
      </p:grpSpPr>
      <p:pic>
        <p:nvPicPr>
          <p:cNvPr id="7" name="Picture 6" descr="KFF_Plate_Tab+Slab6.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28055"/>
          <a:stretch/>
        </p:blipFill>
        <p:spPr>
          <a:xfrm>
            <a:off x="6283784" y="0"/>
            <a:ext cx="2860217" cy="6858000"/>
          </a:xfrm>
          <a:prstGeom prst="rect">
            <a:avLst/>
          </a:prstGeom>
        </p:spPr>
      </p:pic>
      <p:sp>
        <p:nvSpPr>
          <p:cNvPr id="3" name="Content Placeholder 2"/>
          <p:cNvSpPr>
            <a:spLocks noGrp="1"/>
          </p:cNvSpPr>
          <p:nvPr>
            <p:ph idx="1"/>
          </p:nvPr>
        </p:nvSpPr>
        <p:spPr>
          <a:xfrm>
            <a:off x="91440" y="1097280"/>
            <a:ext cx="8961120" cy="5029200"/>
          </a:xfrm>
          <a:prstGeom prst="rect">
            <a:avLst/>
          </a:prstGeom>
        </p:spPr>
        <p:txBody>
          <a:bodyPr/>
          <a:lstStyle>
            <a:lvl1pPr>
              <a:defRPr sz="2000" b="0" i="0">
                <a:solidFill>
                  <a:srgbClr val="323A45"/>
                </a:solidFill>
                <a:latin typeface="Arial" panose="020B0604020202020204" pitchFamily="34" charset="0"/>
                <a:cs typeface="Arial" panose="020B0604020202020204" pitchFamily="34" charset="0"/>
              </a:defRPr>
            </a:lvl1pPr>
            <a:lvl2pPr>
              <a:defRPr sz="1800" b="0" i="0">
                <a:solidFill>
                  <a:srgbClr val="323A45"/>
                </a:solidFill>
                <a:latin typeface="Arial" panose="020B0604020202020204" pitchFamily="34" charset="0"/>
                <a:cs typeface="Arial" panose="020B0604020202020204" pitchFamily="34" charset="0"/>
              </a:defRPr>
            </a:lvl2pPr>
            <a:lvl3pPr>
              <a:defRPr sz="1600" b="0" i="0">
                <a:solidFill>
                  <a:srgbClr val="323A45"/>
                </a:solidFill>
                <a:latin typeface="Arial" panose="020B0604020202020204" pitchFamily="34" charset="0"/>
                <a:cs typeface="Arial" panose="020B0604020202020204" pitchFamily="34" charset="0"/>
              </a:defRPr>
            </a:lvl3pPr>
            <a:lvl4pPr>
              <a:defRPr sz="1400" b="0" i="0">
                <a:solidFill>
                  <a:srgbClr val="323A45"/>
                </a:solidFill>
                <a:latin typeface="Arial" panose="020B0604020202020204" pitchFamily="34" charset="0"/>
                <a:cs typeface="Arial" panose="020B0604020202020204" pitchFamily="34" charset="0"/>
              </a:defRPr>
            </a:lvl4pPr>
            <a:lvl5pPr>
              <a:defRPr sz="1300" b="0" i="0">
                <a:solidFill>
                  <a:srgbClr val="323A45"/>
                </a:solidFill>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6"/>
          <p:cNvSpPr>
            <a:spLocks noGrp="1"/>
          </p:cNvSpPr>
          <p:nvPr>
            <p:ph type="body" sz="quarter" idx="11" hasCustomPrompt="1"/>
          </p:nvPr>
        </p:nvSpPr>
        <p:spPr>
          <a:xfrm>
            <a:off x="91440" y="6217920"/>
            <a:ext cx="8321040" cy="548640"/>
          </a:xfrm>
          <a:prstGeom prst="rect">
            <a:avLst/>
          </a:prstGeom>
        </p:spPr>
        <p:txBody>
          <a:bodyPr anchor="b" anchorCtr="0"/>
          <a:lstStyle>
            <a:lvl1pPr marL="0" indent="0" algn="l">
              <a:spcBef>
                <a:spcPts val="0"/>
              </a:spcBef>
              <a:buFont typeface="Arial" pitchFamily="34" charset="0"/>
              <a:buNone/>
              <a:defRPr sz="1200" baseline="0">
                <a:solidFill>
                  <a:srgbClr val="55565A"/>
                </a:solidFill>
                <a:latin typeface="Arial" panose="020B0604020202020204" pitchFamily="34" charset="0"/>
                <a:cs typeface="Arial" panose="020B0604020202020204" pitchFamily="34" charset="0"/>
              </a:defRPr>
            </a:lvl1pPr>
          </a:lstStyle>
          <a:p>
            <a:pPr algn="l">
              <a:spcBef>
                <a:spcPts val="0"/>
              </a:spcBef>
            </a:pPr>
            <a:r>
              <a:rPr lang="en-US" dirty="0"/>
              <a:t>Insert Source Here</a:t>
            </a:r>
          </a:p>
        </p:txBody>
      </p:sp>
      <p:sp>
        <p:nvSpPr>
          <p:cNvPr id="10" name="Rectangle 5"/>
          <p:cNvSpPr>
            <a:spLocks noGrp="1" noChangeArrowheads="1"/>
          </p:cNvSpPr>
          <p:nvPr>
            <p:ph type="title"/>
          </p:nvPr>
        </p:nvSpPr>
        <p:spPr bwMode="auto">
          <a:xfrm>
            <a:off x="762000" y="56716"/>
            <a:ext cx="8290560" cy="91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a:solidFill>
                  <a:srgbClr val="323A45"/>
                </a:solidFill>
                <a:latin typeface="Arial" panose="020B0604020202020204" pitchFamily="34" charset="0"/>
                <a:cs typeface="Arial" panose="020B0604020202020204" pitchFamily="34" charset="0"/>
              </a:defRPr>
            </a:lvl1pPr>
          </a:lstStyle>
          <a:p>
            <a:pPr lvl="0" algn="l" rtl="0" eaLnBrk="1" fontAlgn="base" hangingPunct="1">
              <a:spcBef>
                <a:spcPct val="0"/>
              </a:spcBef>
              <a:spcAft>
                <a:spcPct val="0"/>
              </a:spcAft>
            </a:pPr>
            <a:r>
              <a:rPr lang="en-US" dirty="0"/>
              <a:t>Click to edit Master title style</a:t>
            </a:r>
          </a:p>
        </p:txBody>
      </p:sp>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45010" y="6309360"/>
            <a:ext cx="798990" cy="548640"/>
          </a:xfrm>
          <a:prstGeom prst="rect">
            <a:avLst/>
          </a:prstGeom>
        </p:spPr>
      </p:pic>
    </p:spTree>
    <p:extLst>
      <p:ext uri="{BB962C8B-B14F-4D97-AF65-F5344CB8AC3E}">
        <p14:creationId xmlns:p14="http://schemas.microsoft.com/office/powerpoint/2010/main" val="1369644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ext Slide Gray Angle">
    <p:spTree>
      <p:nvGrpSpPr>
        <p:cNvPr id="1" name=""/>
        <p:cNvGrpSpPr/>
        <p:nvPr/>
      </p:nvGrpSpPr>
      <p:grpSpPr>
        <a:xfrm>
          <a:off x="0" y="0"/>
          <a:ext cx="0" cy="0"/>
          <a:chOff x="0" y="0"/>
          <a:chExt cx="0" cy="0"/>
        </a:xfrm>
      </p:grpSpPr>
      <p:sp>
        <p:nvSpPr>
          <p:cNvPr id="8" name="Rectangle 7"/>
          <p:cNvSpPr/>
          <p:nvPr userDrawn="1"/>
        </p:nvSpPr>
        <p:spPr>
          <a:xfrm>
            <a:off x="3481312" y="0"/>
            <a:ext cx="5662688" cy="6858000"/>
          </a:xfrm>
          <a:prstGeom prst="rect">
            <a:avLst/>
          </a:prstGeom>
          <a:solidFill>
            <a:srgbClr val="F5F2F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pic>
        <p:nvPicPr>
          <p:cNvPr id="11" name="Picture 10" descr="KFF_Plate_Tab+Slab6.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28055"/>
          <a:stretch/>
        </p:blipFill>
        <p:spPr>
          <a:xfrm>
            <a:off x="644983" y="0"/>
            <a:ext cx="2860217" cy="6858000"/>
          </a:xfrm>
          <a:prstGeom prst="rect">
            <a:avLst/>
          </a:prstGeom>
        </p:spPr>
      </p:pic>
      <p:sp>
        <p:nvSpPr>
          <p:cNvPr id="3" name="Content Placeholder 2"/>
          <p:cNvSpPr>
            <a:spLocks noGrp="1"/>
          </p:cNvSpPr>
          <p:nvPr>
            <p:ph idx="1"/>
          </p:nvPr>
        </p:nvSpPr>
        <p:spPr>
          <a:xfrm>
            <a:off x="91440" y="1097280"/>
            <a:ext cx="8961120" cy="5029200"/>
          </a:xfrm>
          <a:prstGeom prst="rect">
            <a:avLst/>
          </a:prstGeom>
        </p:spPr>
        <p:txBody>
          <a:bodyPr/>
          <a:lstStyle>
            <a:lvl1pPr>
              <a:defRPr sz="2000" b="0" i="0">
                <a:solidFill>
                  <a:srgbClr val="323A45"/>
                </a:solidFill>
                <a:latin typeface="Arial" panose="020B0604020202020204" pitchFamily="34" charset="0"/>
                <a:cs typeface="Arial" panose="020B0604020202020204" pitchFamily="34" charset="0"/>
              </a:defRPr>
            </a:lvl1pPr>
            <a:lvl2pPr>
              <a:defRPr sz="1800" b="0" i="0">
                <a:solidFill>
                  <a:srgbClr val="323A45"/>
                </a:solidFill>
                <a:latin typeface="Arial" panose="020B0604020202020204" pitchFamily="34" charset="0"/>
                <a:cs typeface="Arial" panose="020B0604020202020204" pitchFamily="34" charset="0"/>
              </a:defRPr>
            </a:lvl2pPr>
            <a:lvl3pPr>
              <a:defRPr sz="1600" b="0" i="0">
                <a:solidFill>
                  <a:srgbClr val="323A45"/>
                </a:solidFill>
                <a:latin typeface="Arial" panose="020B0604020202020204" pitchFamily="34" charset="0"/>
                <a:cs typeface="Arial" panose="020B0604020202020204" pitchFamily="34" charset="0"/>
              </a:defRPr>
            </a:lvl3pPr>
            <a:lvl4pPr>
              <a:defRPr sz="1400" b="0" i="0">
                <a:solidFill>
                  <a:srgbClr val="323A45"/>
                </a:solidFill>
                <a:latin typeface="Arial" panose="020B0604020202020204" pitchFamily="34" charset="0"/>
                <a:cs typeface="Arial" panose="020B0604020202020204" pitchFamily="34" charset="0"/>
              </a:defRPr>
            </a:lvl4pPr>
            <a:lvl5pPr>
              <a:defRPr sz="1300" b="0" i="0">
                <a:solidFill>
                  <a:srgbClr val="323A45"/>
                </a:solidFill>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5"/>
          <p:cNvSpPr>
            <a:spLocks noGrp="1" noChangeArrowheads="1"/>
          </p:cNvSpPr>
          <p:nvPr>
            <p:ph type="title"/>
          </p:nvPr>
        </p:nvSpPr>
        <p:spPr bwMode="auto">
          <a:xfrm>
            <a:off x="762000" y="56716"/>
            <a:ext cx="8290560" cy="91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a:solidFill>
                  <a:srgbClr val="323A45"/>
                </a:solidFill>
                <a:latin typeface="Arial" panose="020B0604020202020204" pitchFamily="34" charset="0"/>
                <a:cs typeface="Arial" panose="020B0604020202020204" pitchFamily="34" charset="0"/>
              </a:defRPr>
            </a:lvl1pPr>
          </a:lstStyle>
          <a:p>
            <a:pPr lvl="0" algn="l" rtl="0" eaLnBrk="1" fontAlgn="base" hangingPunct="1">
              <a:spcBef>
                <a:spcPct val="0"/>
              </a:spcBef>
              <a:spcAft>
                <a:spcPct val="0"/>
              </a:spcAft>
            </a:pPr>
            <a:r>
              <a:rPr lang="en-US" dirty="0"/>
              <a:t>Click to edit Master title style</a:t>
            </a:r>
          </a:p>
        </p:txBody>
      </p:sp>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45010" y="6309360"/>
            <a:ext cx="798990" cy="548640"/>
          </a:xfrm>
          <a:prstGeom prst="rect">
            <a:avLst/>
          </a:prstGeom>
        </p:spPr>
      </p:pic>
      <p:sp>
        <p:nvSpPr>
          <p:cNvPr id="12" name="Text Placeholder 6"/>
          <p:cNvSpPr>
            <a:spLocks noGrp="1"/>
          </p:cNvSpPr>
          <p:nvPr>
            <p:ph type="body" sz="quarter" idx="11" hasCustomPrompt="1"/>
          </p:nvPr>
        </p:nvSpPr>
        <p:spPr>
          <a:xfrm>
            <a:off x="91440" y="6217920"/>
            <a:ext cx="8214360" cy="548640"/>
          </a:xfrm>
          <a:prstGeom prst="rect">
            <a:avLst/>
          </a:prstGeom>
        </p:spPr>
        <p:txBody>
          <a:bodyPr anchor="b" anchorCtr="0"/>
          <a:lstStyle>
            <a:lvl1pPr marL="0" indent="0" algn="l">
              <a:spcBef>
                <a:spcPts val="0"/>
              </a:spcBef>
              <a:buFont typeface="Arial" pitchFamily="34" charset="0"/>
              <a:buNone/>
              <a:defRPr sz="1200" baseline="0">
                <a:solidFill>
                  <a:srgbClr val="323A45"/>
                </a:solidFill>
                <a:latin typeface="Arial" panose="020B0604020202020204" pitchFamily="34" charset="0"/>
                <a:cs typeface="Arial" panose="020B0604020202020204" pitchFamily="34" charset="0"/>
              </a:defRPr>
            </a:lvl1pPr>
          </a:lstStyle>
          <a:p>
            <a:pPr algn="l">
              <a:spcBef>
                <a:spcPts val="0"/>
              </a:spcBef>
            </a:pPr>
            <a:r>
              <a:rPr lang="en-US" dirty="0"/>
              <a:t>Insert Source Here</a:t>
            </a:r>
          </a:p>
        </p:txBody>
      </p:sp>
    </p:spTree>
    <p:extLst>
      <p:ext uri="{BB962C8B-B14F-4D97-AF65-F5344CB8AC3E}">
        <p14:creationId xmlns:p14="http://schemas.microsoft.com/office/powerpoint/2010/main" val="42190057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1371600"/>
            <a:ext cx="8961120" cy="4754880"/>
          </a:xfrm>
          <a:prstGeom prst="rect">
            <a:avLst/>
          </a:prstGeom>
        </p:spPr>
        <p:txBody>
          <a:bodyPr/>
          <a:lstStyle>
            <a:lvl1pPr>
              <a:defRPr sz="2000" b="0" i="0">
                <a:solidFill>
                  <a:srgbClr val="323A45"/>
                </a:solidFill>
                <a:latin typeface="Arial" panose="020B0604020202020204" pitchFamily="34" charset="0"/>
                <a:cs typeface="Arial" panose="020B0604020202020204" pitchFamily="34" charset="0"/>
              </a:defRPr>
            </a:lvl1pPr>
            <a:lvl2pPr>
              <a:defRPr sz="1800" b="0" i="0">
                <a:solidFill>
                  <a:srgbClr val="323A45"/>
                </a:solidFill>
                <a:latin typeface="Arial" panose="020B0604020202020204" pitchFamily="34" charset="0"/>
                <a:cs typeface="Arial" panose="020B0604020202020204" pitchFamily="34" charset="0"/>
              </a:defRPr>
            </a:lvl2pPr>
            <a:lvl3pPr>
              <a:defRPr sz="1600" b="0" i="0">
                <a:solidFill>
                  <a:srgbClr val="323A45"/>
                </a:solidFill>
                <a:latin typeface="Arial" panose="020B0604020202020204" pitchFamily="34" charset="0"/>
                <a:cs typeface="Arial" panose="020B0604020202020204" pitchFamily="34" charset="0"/>
              </a:defRPr>
            </a:lvl3pPr>
            <a:lvl4pPr>
              <a:defRPr sz="1400" b="0" i="0">
                <a:solidFill>
                  <a:srgbClr val="323A45"/>
                </a:solidFill>
                <a:latin typeface="Arial" panose="020B0604020202020204" pitchFamily="34" charset="0"/>
                <a:cs typeface="Arial" panose="020B0604020202020204" pitchFamily="34" charset="0"/>
              </a:defRPr>
            </a:lvl4pPr>
            <a:lvl5pPr>
              <a:defRPr sz="1300" b="0" i="0">
                <a:solidFill>
                  <a:srgbClr val="323A45"/>
                </a:solidFill>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2" name="Rectangle 5"/>
          <p:cNvSpPr>
            <a:spLocks noGrp="1" noChangeArrowheads="1"/>
          </p:cNvSpPr>
          <p:nvPr>
            <p:ph type="title"/>
          </p:nvPr>
        </p:nvSpPr>
        <p:spPr bwMode="auto">
          <a:xfrm>
            <a:off x="609600" y="331036"/>
            <a:ext cx="8442960" cy="91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latin typeface="Arial" panose="020B0604020202020204" pitchFamily="34" charset="0"/>
                <a:cs typeface="Arial" panose="020B0604020202020204" pitchFamily="34" charset="0"/>
              </a:defRPr>
            </a:lvl1pPr>
          </a:lstStyle>
          <a:p>
            <a:pPr lvl="0" algn="l" rtl="0" eaLnBrk="1" fontAlgn="base" hangingPunct="1">
              <a:spcBef>
                <a:spcPct val="0"/>
              </a:spcBef>
              <a:spcAft>
                <a:spcPct val="0"/>
              </a:spcAft>
            </a:pPr>
            <a:r>
              <a:rPr lang="en-US" dirty="0"/>
              <a:t>Click to edit Master title style</a:t>
            </a:r>
          </a:p>
        </p:txBody>
      </p:sp>
      <p:sp>
        <p:nvSpPr>
          <p:cNvPr id="5" name="Text Placeholder 6"/>
          <p:cNvSpPr>
            <a:spLocks noGrp="1"/>
          </p:cNvSpPr>
          <p:nvPr>
            <p:ph type="body" sz="quarter" idx="11" hasCustomPrompt="1"/>
          </p:nvPr>
        </p:nvSpPr>
        <p:spPr>
          <a:xfrm>
            <a:off x="91440" y="6217920"/>
            <a:ext cx="8214360" cy="548640"/>
          </a:xfrm>
          <a:prstGeom prst="rect">
            <a:avLst/>
          </a:prstGeom>
        </p:spPr>
        <p:txBody>
          <a:bodyPr anchor="b" anchorCtr="0"/>
          <a:lstStyle>
            <a:lvl1pPr marL="0" indent="0" algn="l">
              <a:spcBef>
                <a:spcPts val="0"/>
              </a:spcBef>
              <a:buFont typeface="Arial" pitchFamily="34" charset="0"/>
              <a:buNone/>
              <a:defRPr sz="1200" baseline="0">
                <a:solidFill>
                  <a:srgbClr val="323A45"/>
                </a:solidFill>
                <a:latin typeface="Arial" panose="020B0604020202020204" pitchFamily="34" charset="0"/>
                <a:cs typeface="Arial" panose="020B0604020202020204" pitchFamily="34" charset="0"/>
              </a:defRPr>
            </a:lvl1pPr>
          </a:lstStyle>
          <a:p>
            <a:pPr algn="l">
              <a:spcBef>
                <a:spcPts val="0"/>
              </a:spcBef>
            </a:pPr>
            <a:r>
              <a:rPr lang="en-US" dirty="0"/>
              <a:t>Insert Source Here</a:t>
            </a:r>
          </a:p>
        </p:txBody>
      </p:sp>
    </p:spTree>
    <p:extLst>
      <p:ext uri="{BB962C8B-B14F-4D97-AF65-F5344CB8AC3E}">
        <p14:creationId xmlns:p14="http://schemas.microsoft.com/office/powerpoint/2010/main" val="1937511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Figures">
    <p:spTree>
      <p:nvGrpSpPr>
        <p:cNvPr id="1" name=""/>
        <p:cNvGrpSpPr/>
        <p:nvPr/>
      </p:nvGrpSpPr>
      <p:grpSpPr>
        <a:xfrm>
          <a:off x="0" y="0"/>
          <a:ext cx="0" cy="0"/>
          <a:chOff x="0" y="0"/>
          <a:chExt cx="0" cy="0"/>
        </a:xfrm>
      </p:grpSpPr>
      <p:sp>
        <p:nvSpPr>
          <p:cNvPr id="16" name="Content Placeholder 2"/>
          <p:cNvSpPr>
            <a:spLocks noGrp="1"/>
          </p:cNvSpPr>
          <p:nvPr>
            <p:ph idx="1"/>
          </p:nvPr>
        </p:nvSpPr>
        <p:spPr>
          <a:xfrm>
            <a:off x="91440" y="1371600"/>
            <a:ext cx="4434840" cy="4754880"/>
          </a:xfrm>
          <a:prstGeom prst="rect">
            <a:avLst/>
          </a:prstGeom>
        </p:spPr>
        <p:txBody>
          <a:bodyPr/>
          <a:lstStyle>
            <a:lvl1pPr>
              <a:defRPr sz="2000" b="0" i="0">
                <a:solidFill>
                  <a:srgbClr val="323A45"/>
                </a:solidFill>
                <a:latin typeface="Arial" panose="020B0604020202020204" pitchFamily="34" charset="0"/>
                <a:cs typeface="Arial" panose="020B0604020202020204" pitchFamily="34" charset="0"/>
              </a:defRPr>
            </a:lvl1pPr>
            <a:lvl2pPr>
              <a:defRPr sz="1800" b="0" i="0">
                <a:solidFill>
                  <a:srgbClr val="323A45"/>
                </a:solidFill>
                <a:latin typeface="Arial" panose="020B0604020202020204" pitchFamily="34" charset="0"/>
                <a:cs typeface="Arial" panose="020B0604020202020204" pitchFamily="34" charset="0"/>
              </a:defRPr>
            </a:lvl2pPr>
            <a:lvl3pPr>
              <a:defRPr sz="1600" b="0" i="0">
                <a:solidFill>
                  <a:srgbClr val="323A45"/>
                </a:solidFill>
                <a:latin typeface="Arial" panose="020B0604020202020204" pitchFamily="34" charset="0"/>
                <a:cs typeface="Arial" panose="020B0604020202020204" pitchFamily="34" charset="0"/>
              </a:defRPr>
            </a:lvl3pPr>
            <a:lvl4pPr>
              <a:defRPr sz="1400" b="0" i="0">
                <a:solidFill>
                  <a:srgbClr val="323A45"/>
                </a:solidFill>
                <a:latin typeface="Arial" panose="020B0604020202020204" pitchFamily="34" charset="0"/>
                <a:cs typeface="Arial" panose="020B0604020202020204" pitchFamily="34" charset="0"/>
              </a:defRPr>
            </a:lvl4pPr>
            <a:lvl5pPr>
              <a:defRPr sz="1300" b="0" i="0">
                <a:solidFill>
                  <a:srgbClr val="323A45"/>
                </a:solidFill>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idx="12"/>
          </p:nvPr>
        </p:nvSpPr>
        <p:spPr>
          <a:xfrm>
            <a:off x="4617720" y="1371600"/>
            <a:ext cx="4434840" cy="4754880"/>
          </a:xfrm>
          <a:prstGeom prst="rect">
            <a:avLst/>
          </a:prstGeom>
        </p:spPr>
        <p:txBody>
          <a:bodyPr/>
          <a:lstStyle>
            <a:lvl1pPr>
              <a:defRPr sz="2000" b="0" i="0">
                <a:solidFill>
                  <a:srgbClr val="323A45"/>
                </a:solidFill>
                <a:latin typeface="Arial" panose="020B0604020202020204" pitchFamily="34" charset="0"/>
                <a:cs typeface="Arial" panose="020B0604020202020204" pitchFamily="34" charset="0"/>
              </a:defRPr>
            </a:lvl1pPr>
            <a:lvl2pPr>
              <a:defRPr sz="1800" b="0" i="0">
                <a:solidFill>
                  <a:srgbClr val="323A45"/>
                </a:solidFill>
                <a:latin typeface="Arial" panose="020B0604020202020204" pitchFamily="34" charset="0"/>
                <a:cs typeface="Arial" panose="020B0604020202020204" pitchFamily="34" charset="0"/>
              </a:defRPr>
            </a:lvl2pPr>
            <a:lvl3pPr>
              <a:defRPr sz="1600" b="0" i="0">
                <a:solidFill>
                  <a:srgbClr val="323A45"/>
                </a:solidFill>
                <a:latin typeface="Arial" panose="020B0604020202020204" pitchFamily="34" charset="0"/>
                <a:cs typeface="Arial" panose="020B0604020202020204" pitchFamily="34" charset="0"/>
              </a:defRPr>
            </a:lvl3pPr>
            <a:lvl4pPr>
              <a:defRPr sz="1400" b="0" i="0">
                <a:solidFill>
                  <a:srgbClr val="323A45"/>
                </a:solidFill>
                <a:latin typeface="Arial" panose="020B0604020202020204" pitchFamily="34" charset="0"/>
                <a:cs typeface="Arial" panose="020B0604020202020204" pitchFamily="34" charset="0"/>
              </a:defRPr>
            </a:lvl4pPr>
            <a:lvl5pPr>
              <a:defRPr sz="1300" b="0" i="0">
                <a:solidFill>
                  <a:srgbClr val="323A45"/>
                </a:solidFill>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p:cNvSpPr>
            <a:spLocks noGrp="1" noChangeArrowheads="1"/>
          </p:cNvSpPr>
          <p:nvPr>
            <p:ph type="title"/>
          </p:nvPr>
        </p:nvSpPr>
        <p:spPr bwMode="auto">
          <a:xfrm>
            <a:off x="609600" y="365760"/>
            <a:ext cx="8442960" cy="91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latin typeface="Arial" panose="020B0604020202020204" pitchFamily="34" charset="0"/>
                <a:cs typeface="Arial" panose="020B0604020202020204" pitchFamily="34" charset="0"/>
              </a:defRPr>
            </a:lvl1pPr>
          </a:lstStyle>
          <a:p>
            <a:pPr lvl="0" algn="l" rtl="0" eaLnBrk="1" fontAlgn="base" hangingPunct="1">
              <a:spcBef>
                <a:spcPct val="0"/>
              </a:spcBef>
              <a:spcAft>
                <a:spcPct val="0"/>
              </a:spcAft>
            </a:pPr>
            <a:r>
              <a:rPr lang="en-US" dirty="0"/>
              <a:t>Click to edit Master title style</a:t>
            </a:r>
          </a:p>
        </p:txBody>
      </p:sp>
      <p:sp>
        <p:nvSpPr>
          <p:cNvPr id="7" name="Text Placeholder 6"/>
          <p:cNvSpPr>
            <a:spLocks noGrp="1"/>
          </p:cNvSpPr>
          <p:nvPr>
            <p:ph type="body" sz="quarter" idx="11" hasCustomPrompt="1"/>
          </p:nvPr>
        </p:nvSpPr>
        <p:spPr>
          <a:xfrm>
            <a:off x="91440" y="6217920"/>
            <a:ext cx="8214360" cy="548640"/>
          </a:xfrm>
          <a:prstGeom prst="rect">
            <a:avLst/>
          </a:prstGeom>
        </p:spPr>
        <p:txBody>
          <a:bodyPr anchor="b" anchorCtr="0"/>
          <a:lstStyle>
            <a:lvl1pPr marL="0" indent="0" algn="l">
              <a:spcBef>
                <a:spcPts val="0"/>
              </a:spcBef>
              <a:buFont typeface="Arial" pitchFamily="34" charset="0"/>
              <a:buNone/>
              <a:defRPr sz="1200" baseline="0">
                <a:solidFill>
                  <a:srgbClr val="323A45"/>
                </a:solidFill>
                <a:latin typeface="Arial" panose="020B0604020202020204" pitchFamily="34" charset="0"/>
                <a:cs typeface="Arial" panose="020B0604020202020204" pitchFamily="34" charset="0"/>
              </a:defRPr>
            </a:lvl1pPr>
          </a:lstStyle>
          <a:p>
            <a:pPr algn="l">
              <a:spcBef>
                <a:spcPts val="0"/>
              </a:spcBef>
            </a:pPr>
            <a:r>
              <a:rPr lang="en-US" dirty="0"/>
              <a:t>Insert Source Here</a:t>
            </a:r>
          </a:p>
        </p:txBody>
      </p:sp>
    </p:spTree>
    <p:extLst>
      <p:ext uri="{BB962C8B-B14F-4D97-AF65-F5344CB8AC3E}">
        <p14:creationId xmlns:p14="http://schemas.microsoft.com/office/powerpoint/2010/main" val="212497984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1.jpeg"/><Relationship Id="rId5" Type="http://schemas.openxmlformats.org/officeDocument/2006/relationships/image" Target="../media/image2.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image" Target="../media/image1.jpeg"/><Relationship Id="rId5" Type="http://schemas.openxmlformats.org/officeDocument/2006/relationships/slideLayout" Target="../slideLayouts/slideLayout12.xml"/><Relationship Id="rId10" Type="http://schemas.openxmlformats.org/officeDocument/2006/relationships/image" Target="../media/image2.png"/><Relationship Id="rId4" Type="http://schemas.openxmlformats.org/officeDocument/2006/relationships/slideLayout" Target="../slideLayouts/slideLayout11.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8.xml"/><Relationship Id="rId7" Type="http://schemas.openxmlformats.org/officeDocument/2006/relationships/image" Target="../media/image1.jpeg"/><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image" Target="../media/image5.png"/><Relationship Id="rId5" Type="http://schemas.openxmlformats.org/officeDocument/2006/relationships/theme" Target="../theme/theme4.xml"/><Relationship Id="rId4" Type="http://schemas.openxmlformats.org/officeDocument/2006/relationships/slideLayout" Target="../slideLayouts/slideLayout19.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5.xml"/><Relationship Id="rId1" Type="http://schemas.openxmlformats.org/officeDocument/2006/relationships/slideLayout" Target="../slideLayouts/slideLayout20.xml"/><Relationship Id="rId5" Type="http://schemas.openxmlformats.org/officeDocument/2006/relationships/image" Target="../media/image8.png"/><Relationship Id="rId4" Type="http://schemas.openxmlformats.org/officeDocument/2006/relationships/image" Target="../media/image7.pn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theme" Target="../theme/theme6.xml"/><Relationship Id="rId1" Type="http://schemas.openxmlformats.org/officeDocument/2006/relationships/slideLayout" Target="../slideLayouts/slideLayout2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85000"/>
            <a:alpha val="0"/>
          </a:schemeClr>
        </a:solidFill>
        <a:effectLst/>
      </p:bgPr>
    </p:bg>
    <p:spTree>
      <p:nvGrpSpPr>
        <p:cNvPr id="1" name=""/>
        <p:cNvGrpSpPr/>
        <p:nvPr/>
      </p:nvGrpSpPr>
      <p:grpSpPr>
        <a:xfrm>
          <a:off x="0" y="0"/>
          <a:ext cx="0" cy="0"/>
          <a:chOff x="0" y="0"/>
          <a:chExt cx="0" cy="0"/>
        </a:xfrm>
      </p:grpSpPr>
      <p:sp>
        <p:nvSpPr>
          <p:cNvPr id="57349" name="Rectangle 5"/>
          <p:cNvSpPr>
            <a:spLocks noGrp="1" noChangeArrowheads="1"/>
          </p:cNvSpPr>
          <p:nvPr>
            <p:ph type="title"/>
          </p:nvPr>
        </p:nvSpPr>
        <p:spPr bwMode="auto">
          <a:xfrm>
            <a:off x="152400" y="56716"/>
            <a:ext cx="8900160" cy="91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lgn="l" rtl="0" eaLnBrk="1" fontAlgn="base" hangingPunct="1">
              <a:spcBef>
                <a:spcPct val="0"/>
              </a:spcBef>
              <a:spcAft>
                <a:spcPct val="0"/>
              </a:spcAft>
            </a:pPr>
            <a:r>
              <a:rPr lang="en-US" dirty="0"/>
              <a:t>Click to edit Master title style</a:t>
            </a:r>
          </a:p>
        </p:txBody>
      </p:sp>
      <p:pic>
        <p:nvPicPr>
          <p:cNvPr id="4" name="Picture 3"/>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0" y="6324600"/>
            <a:ext cx="609600" cy="404607"/>
          </a:xfrm>
          <a:prstGeom prst="rect">
            <a:avLst/>
          </a:prstGeom>
        </p:spPr>
      </p:pic>
    </p:spTree>
    <p:extLst>
      <p:ext uri="{BB962C8B-B14F-4D97-AF65-F5344CB8AC3E}">
        <p14:creationId xmlns:p14="http://schemas.microsoft.com/office/powerpoint/2010/main" val="2919939021"/>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Lst>
  <p:hf hdr="0" ftr="0" dt="0"/>
  <p:txStyles>
    <p:titleStyle>
      <a:lvl1pPr algn="l" rtl="0" eaLnBrk="1" fontAlgn="base" hangingPunct="1">
        <a:spcBef>
          <a:spcPct val="0"/>
        </a:spcBef>
        <a:spcAft>
          <a:spcPct val="0"/>
        </a:spcAft>
        <a:defRPr lang="en-US" sz="2800" b="0" i="0" dirty="0" smtClean="0">
          <a:solidFill>
            <a:srgbClr val="323A45"/>
          </a:solidFill>
          <a:latin typeface="Arial" panose="020B0604020202020204" pitchFamily="34" charset="0"/>
          <a:ea typeface="+mj-ea"/>
          <a:cs typeface="Arial" panose="020B0604020202020204" pitchFamily="34" charset="0"/>
        </a:defRPr>
      </a:lvl1pPr>
      <a:lvl2pPr algn="l" rtl="0" eaLnBrk="1" fontAlgn="base" hangingPunct="1">
        <a:spcBef>
          <a:spcPct val="0"/>
        </a:spcBef>
        <a:spcAft>
          <a:spcPct val="0"/>
        </a:spcAft>
        <a:defRPr sz="2600" b="1">
          <a:solidFill>
            <a:schemeClr val="tx2"/>
          </a:solidFill>
          <a:latin typeface="Tahoma" pitchFamily="34" charset="0"/>
          <a:cs typeface="Arial" charset="0"/>
        </a:defRPr>
      </a:lvl2pPr>
      <a:lvl3pPr algn="l" rtl="0" eaLnBrk="1" fontAlgn="base" hangingPunct="1">
        <a:spcBef>
          <a:spcPct val="0"/>
        </a:spcBef>
        <a:spcAft>
          <a:spcPct val="0"/>
        </a:spcAft>
        <a:defRPr sz="2600" b="1">
          <a:solidFill>
            <a:schemeClr val="tx2"/>
          </a:solidFill>
          <a:latin typeface="Tahoma" pitchFamily="34" charset="0"/>
          <a:cs typeface="Arial" charset="0"/>
        </a:defRPr>
      </a:lvl3pPr>
      <a:lvl4pPr algn="l" rtl="0" eaLnBrk="1" fontAlgn="base" hangingPunct="1">
        <a:spcBef>
          <a:spcPct val="0"/>
        </a:spcBef>
        <a:spcAft>
          <a:spcPct val="0"/>
        </a:spcAft>
        <a:defRPr sz="2600" b="1">
          <a:solidFill>
            <a:schemeClr val="tx2"/>
          </a:solidFill>
          <a:latin typeface="Tahoma" pitchFamily="34" charset="0"/>
          <a:cs typeface="Arial" charset="0"/>
        </a:defRPr>
      </a:lvl4pPr>
      <a:lvl5pPr algn="l" rtl="0" eaLnBrk="1" fontAlgn="base" hangingPunct="1">
        <a:spcBef>
          <a:spcPct val="0"/>
        </a:spcBef>
        <a:spcAft>
          <a:spcPct val="0"/>
        </a:spcAft>
        <a:defRPr sz="2600" b="1">
          <a:solidFill>
            <a:schemeClr val="tx2"/>
          </a:solidFill>
          <a:latin typeface="Tahoma" pitchFamily="34" charset="0"/>
          <a:cs typeface="Arial" charset="0"/>
        </a:defRPr>
      </a:lvl5pPr>
      <a:lvl6pPr marL="457200" algn="l" rtl="0" eaLnBrk="1" fontAlgn="base" hangingPunct="1">
        <a:spcBef>
          <a:spcPct val="0"/>
        </a:spcBef>
        <a:spcAft>
          <a:spcPct val="0"/>
        </a:spcAft>
        <a:defRPr sz="2600" b="1">
          <a:solidFill>
            <a:schemeClr val="tx2"/>
          </a:solidFill>
          <a:latin typeface="Tahoma" pitchFamily="34" charset="0"/>
          <a:cs typeface="Arial" charset="0"/>
        </a:defRPr>
      </a:lvl6pPr>
      <a:lvl7pPr marL="914400" algn="l" rtl="0" eaLnBrk="1" fontAlgn="base" hangingPunct="1">
        <a:spcBef>
          <a:spcPct val="0"/>
        </a:spcBef>
        <a:spcAft>
          <a:spcPct val="0"/>
        </a:spcAft>
        <a:defRPr sz="2600" b="1">
          <a:solidFill>
            <a:schemeClr val="tx2"/>
          </a:solidFill>
          <a:latin typeface="Tahoma" pitchFamily="34" charset="0"/>
          <a:cs typeface="Arial" charset="0"/>
        </a:defRPr>
      </a:lvl7pPr>
      <a:lvl8pPr marL="1371600" algn="l" rtl="0" eaLnBrk="1" fontAlgn="base" hangingPunct="1">
        <a:spcBef>
          <a:spcPct val="0"/>
        </a:spcBef>
        <a:spcAft>
          <a:spcPct val="0"/>
        </a:spcAft>
        <a:defRPr sz="2600" b="1">
          <a:solidFill>
            <a:schemeClr val="tx2"/>
          </a:solidFill>
          <a:latin typeface="Tahoma" pitchFamily="34" charset="0"/>
          <a:cs typeface="Arial" charset="0"/>
        </a:defRPr>
      </a:lvl8pPr>
      <a:lvl9pPr marL="1828800" algn="l" rtl="0" eaLnBrk="1" fontAlgn="base" hangingPunct="1">
        <a:spcBef>
          <a:spcPct val="0"/>
        </a:spcBef>
        <a:spcAft>
          <a:spcPct val="0"/>
        </a:spcAft>
        <a:defRPr sz="2600" b="1">
          <a:solidFill>
            <a:schemeClr val="tx2"/>
          </a:solidFill>
          <a:latin typeface="Tahoma" pitchFamily="34"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85000"/>
            <a:alpha val="0"/>
          </a:schemeClr>
        </a:solidFill>
        <a:effectLst/>
      </p:bgPr>
    </p:bg>
    <p:spTree>
      <p:nvGrpSpPr>
        <p:cNvPr id="1" name=""/>
        <p:cNvGrpSpPr/>
        <p:nvPr/>
      </p:nvGrpSpPr>
      <p:grpSpPr>
        <a:xfrm>
          <a:off x="0" y="0"/>
          <a:ext cx="0" cy="0"/>
          <a:chOff x="0" y="0"/>
          <a:chExt cx="0" cy="0"/>
        </a:xfrm>
      </p:grpSpPr>
      <p:sp>
        <p:nvSpPr>
          <p:cNvPr id="57349" name="Rectangle 5"/>
          <p:cNvSpPr>
            <a:spLocks noGrp="1" noChangeArrowheads="1"/>
          </p:cNvSpPr>
          <p:nvPr>
            <p:ph type="title"/>
          </p:nvPr>
        </p:nvSpPr>
        <p:spPr bwMode="auto">
          <a:xfrm>
            <a:off x="762000" y="56716"/>
            <a:ext cx="8290560" cy="91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lgn="l" rtl="0" eaLnBrk="1" fontAlgn="base" hangingPunct="1">
              <a:spcBef>
                <a:spcPct val="0"/>
              </a:spcBef>
              <a:spcAft>
                <a:spcPct val="0"/>
              </a:spcAft>
            </a:pPr>
            <a:r>
              <a:rPr lang="en-US" dirty="0"/>
              <a:t>Click to edit Master title style</a:t>
            </a:r>
          </a:p>
        </p:txBody>
      </p:sp>
      <p:pic>
        <p:nvPicPr>
          <p:cNvPr id="3" name="Picture 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0" y="-2894"/>
            <a:ext cx="850394" cy="1508763"/>
          </a:xfrm>
          <a:prstGeom prst="rect">
            <a:avLst/>
          </a:prstGeom>
        </p:spPr>
      </p:pic>
      <p:pic>
        <p:nvPicPr>
          <p:cNvPr id="5" name="Picture 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0" y="6324600"/>
            <a:ext cx="609600" cy="404607"/>
          </a:xfrm>
          <a:prstGeom prst="rect">
            <a:avLst/>
          </a:prstGeom>
        </p:spPr>
      </p:pic>
    </p:spTree>
    <p:extLst>
      <p:ext uri="{BB962C8B-B14F-4D97-AF65-F5344CB8AC3E}">
        <p14:creationId xmlns:p14="http://schemas.microsoft.com/office/powerpoint/2010/main" val="679805246"/>
      </p:ext>
    </p:extLst>
  </p:cSld>
  <p:clrMap bg1="lt1" tx1="dk1" bg2="lt2" tx2="dk2" accent1="accent1" accent2="accent2" accent3="accent3" accent4="accent4" accent5="accent5" accent6="accent6" hlink="hlink" folHlink="folHlink"/>
  <p:sldLayoutIdLst>
    <p:sldLayoutId id="2147483686" r:id="rId1"/>
    <p:sldLayoutId id="2147483683" r:id="rId2"/>
    <p:sldLayoutId id="2147483687" r:id="rId3"/>
  </p:sldLayoutIdLst>
  <p:hf hdr="0" ftr="0" dt="0"/>
  <p:txStyles>
    <p:titleStyle>
      <a:lvl1pPr algn="l" rtl="0" eaLnBrk="1" fontAlgn="base" hangingPunct="1">
        <a:spcBef>
          <a:spcPct val="0"/>
        </a:spcBef>
        <a:spcAft>
          <a:spcPct val="0"/>
        </a:spcAft>
        <a:defRPr lang="en-US" sz="2800" b="0" i="0" dirty="0" smtClean="0">
          <a:solidFill>
            <a:srgbClr val="55565A"/>
          </a:solidFill>
          <a:latin typeface="Arial" panose="020B0604020202020204" pitchFamily="34" charset="0"/>
          <a:ea typeface="+mj-ea"/>
          <a:cs typeface="Arial" panose="020B0604020202020204" pitchFamily="34" charset="0"/>
        </a:defRPr>
      </a:lvl1pPr>
      <a:lvl2pPr algn="l" rtl="0" eaLnBrk="1" fontAlgn="base" hangingPunct="1">
        <a:spcBef>
          <a:spcPct val="0"/>
        </a:spcBef>
        <a:spcAft>
          <a:spcPct val="0"/>
        </a:spcAft>
        <a:defRPr sz="2600" b="1">
          <a:solidFill>
            <a:schemeClr val="tx2"/>
          </a:solidFill>
          <a:latin typeface="Tahoma" pitchFamily="34" charset="0"/>
          <a:cs typeface="Arial" charset="0"/>
        </a:defRPr>
      </a:lvl2pPr>
      <a:lvl3pPr algn="l" rtl="0" eaLnBrk="1" fontAlgn="base" hangingPunct="1">
        <a:spcBef>
          <a:spcPct val="0"/>
        </a:spcBef>
        <a:spcAft>
          <a:spcPct val="0"/>
        </a:spcAft>
        <a:defRPr sz="2600" b="1">
          <a:solidFill>
            <a:schemeClr val="tx2"/>
          </a:solidFill>
          <a:latin typeface="Tahoma" pitchFamily="34" charset="0"/>
          <a:cs typeface="Arial" charset="0"/>
        </a:defRPr>
      </a:lvl3pPr>
      <a:lvl4pPr algn="l" rtl="0" eaLnBrk="1" fontAlgn="base" hangingPunct="1">
        <a:spcBef>
          <a:spcPct val="0"/>
        </a:spcBef>
        <a:spcAft>
          <a:spcPct val="0"/>
        </a:spcAft>
        <a:defRPr sz="2600" b="1">
          <a:solidFill>
            <a:schemeClr val="tx2"/>
          </a:solidFill>
          <a:latin typeface="Tahoma" pitchFamily="34" charset="0"/>
          <a:cs typeface="Arial" charset="0"/>
        </a:defRPr>
      </a:lvl4pPr>
      <a:lvl5pPr algn="l" rtl="0" eaLnBrk="1" fontAlgn="base" hangingPunct="1">
        <a:spcBef>
          <a:spcPct val="0"/>
        </a:spcBef>
        <a:spcAft>
          <a:spcPct val="0"/>
        </a:spcAft>
        <a:defRPr sz="2600" b="1">
          <a:solidFill>
            <a:schemeClr val="tx2"/>
          </a:solidFill>
          <a:latin typeface="Tahoma" pitchFamily="34" charset="0"/>
          <a:cs typeface="Arial" charset="0"/>
        </a:defRPr>
      </a:lvl5pPr>
      <a:lvl6pPr marL="457200" algn="l" rtl="0" eaLnBrk="1" fontAlgn="base" hangingPunct="1">
        <a:spcBef>
          <a:spcPct val="0"/>
        </a:spcBef>
        <a:spcAft>
          <a:spcPct val="0"/>
        </a:spcAft>
        <a:defRPr sz="2600" b="1">
          <a:solidFill>
            <a:schemeClr val="tx2"/>
          </a:solidFill>
          <a:latin typeface="Tahoma" pitchFamily="34" charset="0"/>
          <a:cs typeface="Arial" charset="0"/>
        </a:defRPr>
      </a:lvl6pPr>
      <a:lvl7pPr marL="914400" algn="l" rtl="0" eaLnBrk="1" fontAlgn="base" hangingPunct="1">
        <a:spcBef>
          <a:spcPct val="0"/>
        </a:spcBef>
        <a:spcAft>
          <a:spcPct val="0"/>
        </a:spcAft>
        <a:defRPr sz="2600" b="1">
          <a:solidFill>
            <a:schemeClr val="tx2"/>
          </a:solidFill>
          <a:latin typeface="Tahoma" pitchFamily="34" charset="0"/>
          <a:cs typeface="Arial" charset="0"/>
        </a:defRPr>
      </a:lvl7pPr>
      <a:lvl8pPr marL="1371600" algn="l" rtl="0" eaLnBrk="1" fontAlgn="base" hangingPunct="1">
        <a:spcBef>
          <a:spcPct val="0"/>
        </a:spcBef>
        <a:spcAft>
          <a:spcPct val="0"/>
        </a:spcAft>
        <a:defRPr sz="2600" b="1">
          <a:solidFill>
            <a:schemeClr val="tx2"/>
          </a:solidFill>
          <a:latin typeface="Tahoma" pitchFamily="34" charset="0"/>
          <a:cs typeface="Arial" charset="0"/>
        </a:defRPr>
      </a:lvl8pPr>
      <a:lvl9pPr marL="1828800" algn="l" rtl="0" eaLnBrk="1" fontAlgn="base" hangingPunct="1">
        <a:spcBef>
          <a:spcPct val="0"/>
        </a:spcBef>
        <a:spcAft>
          <a:spcPct val="0"/>
        </a:spcAft>
        <a:defRPr sz="2600" b="1">
          <a:solidFill>
            <a:schemeClr val="tx2"/>
          </a:solidFill>
          <a:latin typeface="Tahoma" pitchFamily="34"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85000"/>
            <a:alpha val="0"/>
          </a:schemeClr>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0" y="-2894"/>
            <a:ext cx="850394" cy="1508763"/>
          </a:xfrm>
          <a:prstGeom prst="rect">
            <a:avLst/>
          </a:prstGeom>
        </p:spPr>
      </p:pic>
      <p:sp>
        <p:nvSpPr>
          <p:cNvPr id="8" name="Rectangle 5"/>
          <p:cNvSpPr>
            <a:spLocks noGrp="1" noChangeArrowheads="1"/>
          </p:cNvSpPr>
          <p:nvPr>
            <p:ph type="title"/>
          </p:nvPr>
        </p:nvSpPr>
        <p:spPr bwMode="auto">
          <a:xfrm>
            <a:off x="609600" y="365760"/>
            <a:ext cx="8442960" cy="91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lgn="l" rtl="0" eaLnBrk="1" fontAlgn="base" hangingPunct="1">
              <a:spcBef>
                <a:spcPct val="0"/>
              </a:spcBef>
              <a:spcAft>
                <a:spcPct val="0"/>
              </a:spcAft>
            </a:pPr>
            <a:r>
              <a:rPr lang="en-US" dirty="0"/>
              <a:t>Click to edit Master title style</a:t>
            </a:r>
          </a:p>
        </p:txBody>
      </p:sp>
      <p:sp>
        <p:nvSpPr>
          <p:cNvPr id="9" name="TextBox 8"/>
          <p:cNvSpPr txBox="1"/>
          <p:nvPr userDrawn="1"/>
        </p:nvSpPr>
        <p:spPr>
          <a:xfrm>
            <a:off x="685800" y="91440"/>
            <a:ext cx="8366760" cy="307777"/>
          </a:xfrm>
          <a:prstGeom prst="rect">
            <a:avLst/>
          </a:prstGeom>
          <a:noFill/>
        </p:spPr>
        <p:txBody>
          <a:bodyPr wrap="square" rtlCol="0">
            <a:spAutoFit/>
          </a:bodyPr>
          <a:lstStyle/>
          <a:p>
            <a:pPr algn="l"/>
            <a:r>
              <a:rPr lang="en-US" sz="1400" b="0" dirty="0">
                <a:solidFill>
                  <a:srgbClr val="55565A"/>
                </a:solidFill>
                <a:latin typeface="Arial" panose="020B0604020202020204" pitchFamily="34" charset="0"/>
                <a:cs typeface="Arial" panose="020B0604020202020204" pitchFamily="34" charset="0"/>
              </a:rPr>
              <a:t>Exhibit</a:t>
            </a:r>
            <a:r>
              <a:rPr lang="en-US" sz="1400" b="0" dirty="0">
                <a:solidFill>
                  <a:srgbClr val="55565A"/>
                </a:solidFill>
                <a:latin typeface="Calibri" pitchFamily="34" charset="0"/>
                <a:cs typeface="Meta Offc Pro"/>
              </a:rPr>
              <a:t> </a:t>
            </a:r>
            <a:fld id="{0C16F13B-3659-4888-B784-82F22626CC5F}" type="slidenum">
              <a:rPr lang="en-US" sz="1400" b="0" smtClean="0">
                <a:solidFill>
                  <a:srgbClr val="55565A"/>
                </a:solidFill>
                <a:latin typeface="Arial" panose="020B0604020202020204" pitchFamily="34" charset="0"/>
                <a:cs typeface="Arial" panose="020B0604020202020204" pitchFamily="34" charset="0"/>
              </a:rPr>
              <a:pPr algn="l"/>
              <a:t>‹#›</a:t>
            </a:fld>
            <a:endParaRPr lang="en-US" sz="1400" b="0" dirty="0" err="1">
              <a:solidFill>
                <a:srgbClr val="55565A"/>
              </a:solidFill>
              <a:latin typeface="Arial" panose="020B0604020202020204" pitchFamily="34" charset="0"/>
              <a:cs typeface="Arial" panose="020B0604020202020204" pitchFamily="34" charset="0"/>
            </a:endParaRPr>
          </a:p>
        </p:txBody>
      </p:sp>
      <p:pic>
        <p:nvPicPr>
          <p:cNvPr id="10" name="Picture 9"/>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8382000" y="6324600"/>
            <a:ext cx="609600" cy="404607"/>
          </a:xfrm>
          <a:prstGeom prst="rect">
            <a:avLst/>
          </a:prstGeom>
        </p:spPr>
      </p:pic>
    </p:spTree>
    <p:extLst>
      <p:ext uri="{BB962C8B-B14F-4D97-AF65-F5344CB8AC3E}">
        <p14:creationId xmlns:p14="http://schemas.microsoft.com/office/powerpoint/2010/main" val="648246042"/>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93" r:id="rId5"/>
    <p:sldLayoutId id="2147483695" r:id="rId6"/>
    <p:sldLayoutId id="2147483696" r:id="rId7"/>
    <p:sldLayoutId id="2147483697" r:id="rId8"/>
  </p:sldLayoutIdLst>
  <p:hf hdr="0" ftr="0" dt="0"/>
  <p:txStyles>
    <p:titleStyle>
      <a:lvl1pPr algn="l" rtl="0" eaLnBrk="1" fontAlgn="base" hangingPunct="1">
        <a:spcBef>
          <a:spcPct val="0"/>
        </a:spcBef>
        <a:spcAft>
          <a:spcPct val="0"/>
        </a:spcAft>
        <a:defRPr lang="en-US" sz="2800" b="0" i="0" dirty="0" smtClean="0">
          <a:solidFill>
            <a:srgbClr val="323A45"/>
          </a:solidFill>
          <a:latin typeface="Arial" panose="020B0604020202020204" pitchFamily="34" charset="0"/>
          <a:ea typeface="+mj-ea"/>
          <a:cs typeface="Arial" panose="020B0604020202020204" pitchFamily="34" charset="0"/>
        </a:defRPr>
      </a:lvl1pPr>
      <a:lvl2pPr algn="l" rtl="0" eaLnBrk="1" fontAlgn="base" hangingPunct="1">
        <a:spcBef>
          <a:spcPct val="0"/>
        </a:spcBef>
        <a:spcAft>
          <a:spcPct val="0"/>
        </a:spcAft>
        <a:defRPr sz="2600" b="1">
          <a:solidFill>
            <a:schemeClr val="tx2"/>
          </a:solidFill>
          <a:latin typeface="Tahoma" pitchFamily="34" charset="0"/>
          <a:cs typeface="Arial" charset="0"/>
        </a:defRPr>
      </a:lvl2pPr>
      <a:lvl3pPr algn="l" rtl="0" eaLnBrk="1" fontAlgn="base" hangingPunct="1">
        <a:spcBef>
          <a:spcPct val="0"/>
        </a:spcBef>
        <a:spcAft>
          <a:spcPct val="0"/>
        </a:spcAft>
        <a:defRPr sz="2600" b="1">
          <a:solidFill>
            <a:schemeClr val="tx2"/>
          </a:solidFill>
          <a:latin typeface="Tahoma" pitchFamily="34" charset="0"/>
          <a:cs typeface="Arial" charset="0"/>
        </a:defRPr>
      </a:lvl3pPr>
      <a:lvl4pPr algn="l" rtl="0" eaLnBrk="1" fontAlgn="base" hangingPunct="1">
        <a:spcBef>
          <a:spcPct val="0"/>
        </a:spcBef>
        <a:spcAft>
          <a:spcPct val="0"/>
        </a:spcAft>
        <a:defRPr sz="2600" b="1">
          <a:solidFill>
            <a:schemeClr val="tx2"/>
          </a:solidFill>
          <a:latin typeface="Tahoma" pitchFamily="34" charset="0"/>
          <a:cs typeface="Arial" charset="0"/>
        </a:defRPr>
      </a:lvl4pPr>
      <a:lvl5pPr algn="l" rtl="0" eaLnBrk="1" fontAlgn="base" hangingPunct="1">
        <a:spcBef>
          <a:spcPct val="0"/>
        </a:spcBef>
        <a:spcAft>
          <a:spcPct val="0"/>
        </a:spcAft>
        <a:defRPr sz="2600" b="1">
          <a:solidFill>
            <a:schemeClr val="tx2"/>
          </a:solidFill>
          <a:latin typeface="Tahoma" pitchFamily="34" charset="0"/>
          <a:cs typeface="Arial" charset="0"/>
        </a:defRPr>
      </a:lvl5pPr>
      <a:lvl6pPr marL="457200" algn="l" rtl="0" eaLnBrk="1" fontAlgn="base" hangingPunct="1">
        <a:spcBef>
          <a:spcPct val="0"/>
        </a:spcBef>
        <a:spcAft>
          <a:spcPct val="0"/>
        </a:spcAft>
        <a:defRPr sz="2600" b="1">
          <a:solidFill>
            <a:schemeClr val="tx2"/>
          </a:solidFill>
          <a:latin typeface="Tahoma" pitchFamily="34" charset="0"/>
          <a:cs typeface="Arial" charset="0"/>
        </a:defRPr>
      </a:lvl6pPr>
      <a:lvl7pPr marL="914400" algn="l" rtl="0" eaLnBrk="1" fontAlgn="base" hangingPunct="1">
        <a:spcBef>
          <a:spcPct val="0"/>
        </a:spcBef>
        <a:spcAft>
          <a:spcPct val="0"/>
        </a:spcAft>
        <a:defRPr sz="2600" b="1">
          <a:solidFill>
            <a:schemeClr val="tx2"/>
          </a:solidFill>
          <a:latin typeface="Tahoma" pitchFamily="34" charset="0"/>
          <a:cs typeface="Arial" charset="0"/>
        </a:defRPr>
      </a:lvl7pPr>
      <a:lvl8pPr marL="1371600" algn="l" rtl="0" eaLnBrk="1" fontAlgn="base" hangingPunct="1">
        <a:spcBef>
          <a:spcPct val="0"/>
        </a:spcBef>
        <a:spcAft>
          <a:spcPct val="0"/>
        </a:spcAft>
        <a:defRPr sz="2600" b="1">
          <a:solidFill>
            <a:schemeClr val="tx2"/>
          </a:solidFill>
          <a:latin typeface="Tahoma" pitchFamily="34" charset="0"/>
          <a:cs typeface="Arial" charset="0"/>
        </a:defRPr>
      </a:lvl8pPr>
      <a:lvl9pPr marL="1828800" algn="l" rtl="0" eaLnBrk="1" fontAlgn="base" hangingPunct="1">
        <a:spcBef>
          <a:spcPct val="0"/>
        </a:spcBef>
        <a:spcAft>
          <a:spcPct val="0"/>
        </a:spcAft>
        <a:defRPr sz="2600" b="1">
          <a:solidFill>
            <a:schemeClr val="tx2"/>
          </a:solidFill>
          <a:latin typeface="Tahoma" pitchFamily="34"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85000"/>
            <a:alpha val="0"/>
          </a:schemeClr>
        </a:solidFill>
        <a:effectLst/>
      </p:bgPr>
    </p:bg>
    <p:spTree>
      <p:nvGrpSpPr>
        <p:cNvPr id="1" name=""/>
        <p:cNvGrpSpPr/>
        <p:nvPr/>
      </p:nvGrpSpPr>
      <p:grpSpPr>
        <a:xfrm>
          <a:off x="0" y="0"/>
          <a:ext cx="0" cy="0"/>
          <a:chOff x="0" y="0"/>
          <a:chExt cx="0" cy="0"/>
        </a:xfrm>
      </p:grpSpPr>
      <p:sp>
        <p:nvSpPr>
          <p:cNvPr id="57349" name="Rectangle 5"/>
          <p:cNvSpPr>
            <a:spLocks noGrp="1" noChangeArrowheads="1"/>
          </p:cNvSpPr>
          <p:nvPr>
            <p:ph type="title"/>
          </p:nvPr>
        </p:nvSpPr>
        <p:spPr bwMode="auto">
          <a:xfrm>
            <a:off x="609600" y="365760"/>
            <a:ext cx="8442960" cy="91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lgn="l" rtl="0" eaLnBrk="1" fontAlgn="base" hangingPunct="1">
              <a:spcBef>
                <a:spcPct val="0"/>
              </a:spcBef>
              <a:spcAft>
                <a:spcPct val="0"/>
              </a:spcAft>
            </a:pPr>
            <a:r>
              <a:rPr lang="en-US" dirty="0"/>
              <a:t>Click to edit Master title style</a:t>
            </a:r>
          </a:p>
        </p:txBody>
      </p:sp>
      <p:sp>
        <p:nvSpPr>
          <p:cNvPr id="4" name="TextBox 3"/>
          <p:cNvSpPr txBox="1"/>
          <p:nvPr/>
        </p:nvSpPr>
        <p:spPr>
          <a:xfrm>
            <a:off x="685800" y="91440"/>
            <a:ext cx="8366760" cy="307777"/>
          </a:xfrm>
          <a:prstGeom prst="rect">
            <a:avLst/>
          </a:prstGeom>
          <a:noFill/>
        </p:spPr>
        <p:txBody>
          <a:bodyPr wrap="square" rtlCol="0">
            <a:spAutoFit/>
          </a:bodyPr>
          <a:lstStyle/>
          <a:p>
            <a:pPr algn="l"/>
            <a:r>
              <a:rPr lang="en-US" sz="1400" b="0" dirty="0">
                <a:solidFill>
                  <a:srgbClr val="55565A"/>
                </a:solidFill>
                <a:latin typeface="Arial" panose="020B0604020202020204" pitchFamily="34" charset="0"/>
                <a:cs typeface="Arial" panose="020B0604020202020204" pitchFamily="34" charset="0"/>
              </a:rPr>
              <a:t>Figure</a:t>
            </a:r>
            <a:r>
              <a:rPr lang="en-US" sz="1400" b="0" dirty="0">
                <a:solidFill>
                  <a:srgbClr val="55565A"/>
                </a:solidFill>
                <a:latin typeface="Calibri" pitchFamily="34" charset="0"/>
                <a:cs typeface="Meta Offc Pro"/>
              </a:rPr>
              <a:t> </a:t>
            </a:r>
            <a:fld id="{0C16F13B-3659-4888-B784-82F22626CC5F}" type="slidenum">
              <a:rPr lang="en-US" sz="1400" b="0" smtClean="0">
                <a:solidFill>
                  <a:srgbClr val="55565A"/>
                </a:solidFill>
                <a:latin typeface="Arial" panose="020B0604020202020204" pitchFamily="34" charset="0"/>
                <a:cs typeface="Arial" panose="020B0604020202020204" pitchFamily="34" charset="0"/>
              </a:rPr>
              <a:pPr algn="l"/>
              <a:t>‹#›</a:t>
            </a:fld>
            <a:endParaRPr lang="en-US" sz="1400" b="0" dirty="0" err="1">
              <a:solidFill>
                <a:srgbClr val="55565A"/>
              </a:solidFill>
              <a:latin typeface="Arial" panose="020B0604020202020204" pitchFamily="34" charset="0"/>
              <a:cs typeface="Arial" panose="020B0604020202020204" pitchFamily="34" charset="0"/>
            </a:endParaRPr>
          </a:p>
        </p:txBody>
      </p:sp>
      <p:pic>
        <p:nvPicPr>
          <p:cNvPr id="7" name="Picture 6"/>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1575" y="-2894"/>
            <a:ext cx="861969" cy="1508763"/>
          </a:xfrm>
          <a:prstGeom prst="rect">
            <a:avLst/>
          </a:prstGeom>
        </p:spPr>
      </p:pic>
      <p:pic>
        <p:nvPicPr>
          <p:cNvPr id="8" name="Picture 7"/>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0" y="6324600"/>
            <a:ext cx="609600" cy="404607"/>
          </a:xfrm>
          <a:prstGeom prst="rect">
            <a:avLst/>
          </a:prstGeom>
        </p:spPr>
      </p:pic>
    </p:spTree>
    <p:extLst>
      <p:ext uri="{BB962C8B-B14F-4D97-AF65-F5344CB8AC3E}">
        <p14:creationId xmlns:p14="http://schemas.microsoft.com/office/powerpoint/2010/main" val="1882789776"/>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Lst>
  <p:hf hdr="0" ftr="0" dt="0"/>
  <p:txStyles>
    <p:titleStyle>
      <a:lvl1pPr algn="l" rtl="0" eaLnBrk="1" fontAlgn="base" hangingPunct="1">
        <a:spcBef>
          <a:spcPct val="0"/>
        </a:spcBef>
        <a:spcAft>
          <a:spcPct val="0"/>
        </a:spcAft>
        <a:defRPr lang="en-US" sz="2800" b="0" i="0" dirty="0" smtClean="0">
          <a:solidFill>
            <a:srgbClr val="323A45"/>
          </a:solidFill>
          <a:latin typeface="Arial" panose="020B0604020202020204" pitchFamily="34" charset="0"/>
          <a:ea typeface="+mj-ea"/>
          <a:cs typeface="Arial" panose="020B0604020202020204" pitchFamily="34" charset="0"/>
        </a:defRPr>
      </a:lvl1pPr>
      <a:lvl2pPr algn="l" rtl="0" eaLnBrk="1" fontAlgn="base" hangingPunct="1">
        <a:spcBef>
          <a:spcPct val="0"/>
        </a:spcBef>
        <a:spcAft>
          <a:spcPct val="0"/>
        </a:spcAft>
        <a:defRPr sz="2600" b="1">
          <a:solidFill>
            <a:schemeClr val="tx2"/>
          </a:solidFill>
          <a:latin typeface="Tahoma" pitchFamily="34" charset="0"/>
          <a:cs typeface="Arial" charset="0"/>
        </a:defRPr>
      </a:lvl2pPr>
      <a:lvl3pPr algn="l" rtl="0" eaLnBrk="1" fontAlgn="base" hangingPunct="1">
        <a:spcBef>
          <a:spcPct val="0"/>
        </a:spcBef>
        <a:spcAft>
          <a:spcPct val="0"/>
        </a:spcAft>
        <a:defRPr sz="2600" b="1">
          <a:solidFill>
            <a:schemeClr val="tx2"/>
          </a:solidFill>
          <a:latin typeface="Tahoma" pitchFamily="34" charset="0"/>
          <a:cs typeface="Arial" charset="0"/>
        </a:defRPr>
      </a:lvl3pPr>
      <a:lvl4pPr algn="l" rtl="0" eaLnBrk="1" fontAlgn="base" hangingPunct="1">
        <a:spcBef>
          <a:spcPct val="0"/>
        </a:spcBef>
        <a:spcAft>
          <a:spcPct val="0"/>
        </a:spcAft>
        <a:defRPr sz="2600" b="1">
          <a:solidFill>
            <a:schemeClr val="tx2"/>
          </a:solidFill>
          <a:latin typeface="Tahoma" pitchFamily="34" charset="0"/>
          <a:cs typeface="Arial" charset="0"/>
        </a:defRPr>
      </a:lvl4pPr>
      <a:lvl5pPr algn="l" rtl="0" eaLnBrk="1" fontAlgn="base" hangingPunct="1">
        <a:spcBef>
          <a:spcPct val="0"/>
        </a:spcBef>
        <a:spcAft>
          <a:spcPct val="0"/>
        </a:spcAft>
        <a:defRPr sz="2600" b="1">
          <a:solidFill>
            <a:schemeClr val="tx2"/>
          </a:solidFill>
          <a:latin typeface="Tahoma" pitchFamily="34" charset="0"/>
          <a:cs typeface="Arial" charset="0"/>
        </a:defRPr>
      </a:lvl5pPr>
      <a:lvl6pPr marL="457200" algn="l" rtl="0" eaLnBrk="1" fontAlgn="base" hangingPunct="1">
        <a:spcBef>
          <a:spcPct val="0"/>
        </a:spcBef>
        <a:spcAft>
          <a:spcPct val="0"/>
        </a:spcAft>
        <a:defRPr sz="2600" b="1">
          <a:solidFill>
            <a:schemeClr val="tx2"/>
          </a:solidFill>
          <a:latin typeface="Tahoma" pitchFamily="34" charset="0"/>
          <a:cs typeface="Arial" charset="0"/>
        </a:defRPr>
      </a:lvl6pPr>
      <a:lvl7pPr marL="914400" algn="l" rtl="0" eaLnBrk="1" fontAlgn="base" hangingPunct="1">
        <a:spcBef>
          <a:spcPct val="0"/>
        </a:spcBef>
        <a:spcAft>
          <a:spcPct val="0"/>
        </a:spcAft>
        <a:defRPr sz="2600" b="1">
          <a:solidFill>
            <a:schemeClr val="tx2"/>
          </a:solidFill>
          <a:latin typeface="Tahoma" pitchFamily="34" charset="0"/>
          <a:cs typeface="Arial" charset="0"/>
        </a:defRPr>
      </a:lvl7pPr>
      <a:lvl8pPr marL="1371600" algn="l" rtl="0" eaLnBrk="1" fontAlgn="base" hangingPunct="1">
        <a:spcBef>
          <a:spcPct val="0"/>
        </a:spcBef>
        <a:spcAft>
          <a:spcPct val="0"/>
        </a:spcAft>
        <a:defRPr sz="2600" b="1">
          <a:solidFill>
            <a:schemeClr val="tx2"/>
          </a:solidFill>
          <a:latin typeface="Tahoma" pitchFamily="34" charset="0"/>
          <a:cs typeface="Arial" charset="0"/>
        </a:defRPr>
      </a:lvl8pPr>
      <a:lvl9pPr marL="1828800" algn="l" rtl="0" eaLnBrk="1" fontAlgn="base" hangingPunct="1">
        <a:spcBef>
          <a:spcPct val="0"/>
        </a:spcBef>
        <a:spcAft>
          <a:spcPct val="0"/>
        </a:spcAft>
        <a:defRPr sz="2600" b="1">
          <a:solidFill>
            <a:schemeClr val="tx2"/>
          </a:solidFill>
          <a:latin typeface="Tahoma" pitchFamily="34"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solidFill>
            <a:srgbClr val="0B5F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descr="KFF_Large_K.png"/>
          <p:cNvPicPr>
            <a:picLocks noChangeAspect="1"/>
          </p:cNvPicPr>
          <p:nvPr userDrawn="1"/>
        </p:nvPicPr>
        <p:blipFill rotWithShape="1">
          <a:blip r:embed="rId3" cstate="print">
            <a:extLst>
              <a:ext uri="{28A0092B-C50C-407E-A947-70E740481C1C}">
                <a14:useLocalDpi xmlns:a14="http://schemas.microsoft.com/office/drawing/2010/main" val="0"/>
              </a:ext>
            </a:extLst>
          </a:blip>
          <a:srcRect l="46308"/>
          <a:stretch/>
        </p:blipFill>
        <p:spPr>
          <a:xfrm>
            <a:off x="0" y="0"/>
            <a:ext cx="3358798" cy="6858000"/>
          </a:xfrm>
          <a:prstGeom prst="rect">
            <a:avLst/>
          </a:prstGeom>
        </p:spPr>
      </p:pic>
      <p:pic>
        <p:nvPicPr>
          <p:cNvPr id="6" name="Picture 5" descr="KFF_Full_Logo_KO.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205574" y="5295540"/>
            <a:ext cx="1184364" cy="786320"/>
          </a:xfrm>
          <a:prstGeom prst="rect">
            <a:avLst/>
          </a:prstGeom>
        </p:spPr>
      </p:pic>
      <p:pic>
        <p:nvPicPr>
          <p:cNvPr id="7" name="Picture 6" descr="KFF_Tagline_KO.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353031" y="6251604"/>
            <a:ext cx="4162012" cy="243326"/>
          </a:xfrm>
          <a:prstGeom prst="rect">
            <a:avLst/>
          </a:prstGeom>
        </p:spPr>
      </p:pic>
    </p:spTree>
    <p:extLst>
      <p:ext uri="{BB962C8B-B14F-4D97-AF65-F5344CB8AC3E}">
        <p14:creationId xmlns:p14="http://schemas.microsoft.com/office/powerpoint/2010/main" val="2042836411"/>
      </p:ext>
    </p:extLst>
  </p:cSld>
  <p:clrMap bg1="lt1" tx1="dk1" bg2="lt2" tx2="dk2" accent1="accent1" accent2="accent2" accent3="accent3" accent4="accent4" accent5="accent5" accent6="accent6" hlink="hlink" folHlink="folHlink"/>
  <p:sldLayoutIdLst>
    <p:sldLayoutId id="2147483679" r:id="rId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after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0-#ppt_w/2"/>
                                          </p:val>
                                        </p:tav>
                                        <p:tav tm="100000">
                                          <p:val>
                                            <p:strVal val="#ppt_x"/>
                                          </p:val>
                                        </p:tav>
                                      </p:tavLst>
                                    </p:anim>
                                    <p:anim calcmode="lin" valueType="num">
                                      <p:cBhvr additive="base">
                                        <p:cTn id="8" dur="20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2500"/>
                            </p:stCondLst>
                            <p:childTnLst>
                              <p:par>
                                <p:cTn id="10" presetID="42" presetClass="entr" presetSubtype="0" fill="hold" nodeType="afterEffect">
                                  <p:stCondLst>
                                    <p:cond delay="10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4500"/>
                            </p:stCondLst>
                            <p:childTnLst>
                              <p:par>
                                <p:cTn id="16" presetID="10" presetClass="entr" presetSubtype="0"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defTabSz="457200" rtl="0" eaLnBrk="1" latinLnBrk="0" hangingPunct="1">
        <a:spcBef>
          <a:spcPct val="0"/>
        </a:spcBef>
        <a:buNone/>
        <a:defRPr sz="3200" kern="1200" baseline="0">
          <a:solidFill>
            <a:schemeClr val="bg1"/>
          </a:solidFill>
          <a:latin typeface="MetaSerif-Book"/>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descr="KFF_Large_K.png"/>
          <p:cNvPicPr>
            <a:picLocks noChangeAspect="1"/>
          </p:cNvPicPr>
          <p:nvPr userDrawn="1"/>
        </p:nvPicPr>
        <p:blipFill rotWithShape="1">
          <a:blip r:embed="rId3" cstate="print">
            <a:extLst>
              <a:ext uri="{28A0092B-C50C-407E-A947-70E740481C1C}">
                <a14:useLocalDpi xmlns:a14="http://schemas.microsoft.com/office/drawing/2010/main" val="0"/>
              </a:ext>
            </a:extLst>
          </a:blip>
          <a:srcRect l="46308"/>
          <a:stretch/>
        </p:blipFill>
        <p:spPr>
          <a:xfrm>
            <a:off x="0" y="0"/>
            <a:ext cx="3358798" cy="6858000"/>
          </a:xfrm>
          <a:prstGeom prst="rect">
            <a:avLst/>
          </a:prstGeom>
        </p:spPr>
      </p:pic>
      <p:pic>
        <p:nvPicPr>
          <p:cNvPr id="6" name="Picture 5" descr="KFF_Full_Logo_KO.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205574" y="5295540"/>
            <a:ext cx="1184364" cy="786320"/>
          </a:xfrm>
          <a:prstGeom prst="rect">
            <a:avLst/>
          </a:prstGeom>
        </p:spPr>
      </p:pic>
      <p:pic>
        <p:nvPicPr>
          <p:cNvPr id="7" name="Picture 6" descr="KFF_Tagline_KO.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353031" y="6251604"/>
            <a:ext cx="4162012" cy="243326"/>
          </a:xfrm>
          <a:prstGeom prst="rect">
            <a:avLst/>
          </a:prstGeom>
        </p:spPr>
      </p:pic>
      <p:sp>
        <p:nvSpPr>
          <p:cNvPr id="8" name="Rectangle 7"/>
          <p:cNvSpPr/>
          <p:nvPr userDrawn="1"/>
        </p:nvSpPr>
        <p:spPr>
          <a:xfrm>
            <a:off x="-1" y="0"/>
            <a:ext cx="9144001" cy="6858000"/>
          </a:xfrm>
          <a:prstGeom prst="rect">
            <a:avLst/>
          </a:prstGeom>
          <a:solidFill>
            <a:srgbClr val="0B5F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KFF_Plate_Tab+Slab6.png"/>
          <p:cNvPicPr>
            <a:picLocks noChangeAspect="1"/>
          </p:cNvPicPr>
          <p:nvPr userDrawn="1"/>
        </p:nvPicPr>
        <p:blipFill rotWithShape="1">
          <a:blip r:embed="rId6" cstate="print">
            <a:extLst>
              <a:ext uri="{28A0092B-C50C-407E-A947-70E740481C1C}">
                <a14:useLocalDpi xmlns:a14="http://schemas.microsoft.com/office/drawing/2010/main" val="0"/>
              </a:ext>
            </a:extLst>
          </a:blip>
          <a:srcRect l="28055"/>
          <a:stretch/>
        </p:blipFill>
        <p:spPr>
          <a:xfrm>
            <a:off x="5331370" y="0"/>
            <a:ext cx="3812630" cy="6858000"/>
          </a:xfrm>
          <a:prstGeom prst="rect">
            <a:avLst/>
          </a:prstGeom>
        </p:spPr>
      </p:pic>
      <p:pic>
        <p:nvPicPr>
          <p:cNvPr id="10" name="Picture 9" descr="KFF_Plate_Tab+Slab9.png"/>
          <p:cNvPicPr>
            <a:picLocks noChangeAspect="1"/>
          </p:cNvPicPr>
          <p:nvPr userDrawn="1"/>
        </p:nvPicPr>
        <p:blipFill rotWithShape="1">
          <a:blip r:embed="rId7" cstate="print">
            <a:extLst>
              <a:ext uri="{28A0092B-C50C-407E-A947-70E740481C1C}">
                <a14:useLocalDpi xmlns:a14="http://schemas.microsoft.com/office/drawing/2010/main" val="0"/>
              </a:ext>
            </a:extLst>
          </a:blip>
          <a:srcRect r="88613" b="85485"/>
          <a:stretch/>
        </p:blipFill>
        <p:spPr>
          <a:xfrm>
            <a:off x="0" y="0"/>
            <a:ext cx="1028125" cy="1695882"/>
          </a:xfrm>
          <a:prstGeom prst="rect">
            <a:avLst/>
          </a:prstGeom>
        </p:spPr>
      </p:pic>
    </p:spTree>
    <p:extLst>
      <p:ext uri="{BB962C8B-B14F-4D97-AF65-F5344CB8AC3E}">
        <p14:creationId xmlns:p14="http://schemas.microsoft.com/office/powerpoint/2010/main" val="915802815"/>
      </p:ext>
    </p:extLst>
  </p:cSld>
  <p:clrMap bg1="lt1" tx1="dk1" bg2="lt2" tx2="dk2" accent1="accent1" accent2="accent2" accent3="accent3" accent4="accent4" accent5="accent5" accent6="accent6" hlink="hlink" folHlink="folHlink"/>
  <p:sldLayoutIdLst>
    <p:sldLayoutId id="2147483681" r:id="rId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after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0-#ppt_w/2"/>
                                          </p:val>
                                        </p:tav>
                                        <p:tav tm="100000">
                                          <p:val>
                                            <p:strVal val="#ppt_x"/>
                                          </p:val>
                                        </p:tav>
                                      </p:tavLst>
                                    </p:anim>
                                    <p:anim calcmode="lin" valueType="num">
                                      <p:cBhvr additive="base">
                                        <p:cTn id="8" dur="20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2500"/>
                            </p:stCondLst>
                            <p:childTnLst>
                              <p:par>
                                <p:cTn id="10" presetID="42" presetClass="entr" presetSubtype="0" fill="hold" nodeType="afterEffect">
                                  <p:stCondLst>
                                    <p:cond delay="10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4500"/>
                            </p:stCondLst>
                            <p:childTnLst>
                              <p:par>
                                <p:cTn id="16" presetID="10" presetClass="entr" presetSubtype="0"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defTabSz="457200" rtl="0" eaLnBrk="1" latinLnBrk="0" hangingPunct="1">
        <a:spcBef>
          <a:spcPct val="0"/>
        </a:spcBef>
        <a:buNone/>
        <a:defRPr sz="3200" kern="1200" baseline="0">
          <a:solidFill>
            <a:schemeClr val="bg1"/>
          </a:solidFill>
          <a:latin typeface="MetaSerif-Book"/>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8" Type="http://schemas.openxmlformats.org/officeDocument/2006/relationships/hyperlink" Target="https://www.kff.org/uninsured/" TargetMode="External"/><Relationship Id="rId3" Type="http://schemas.openxmlformats.org/officeDocument/2006/relationships/hyperlink" Target="https://www.kff.org/health-reform/faq/health-reform-frequently-asked-questions/" TargetMode="External"/><Relationship Id="rId7" Type="http://schemas.openxmlformats.org/officeDocument/2006/relationships/hyperlink" Target="https://www.kff.org/health-costs/report/2018-employer-health-benefits-survey/" TargetMode="External"/><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hyperlink" Target="https://www.kff.org/private-insurance/" TargetMode="External"/><Relationship Id="rId5" Type="http://schemas.openxmlformats.org/officeDocument/2006/relationships/hyperlink" Target="https://www.kff.org/health-reform/" TargetMode="External"/><Relationship Id="rId4" Type="http://schemas.openxmlformats.org/officeDocument/2006/relationships/hyperlink" Target="https://www.kff.org/interactive/subsidy-calculator/" TargetMode="External"/><Relationship Id="rId9" Type="http://schemas.openxmlformats.org/officeDocument/2006/relationships/hyperlink" Target="https://www.kff.org/statedata"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14.xm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chart" Target="../charts/char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0.xml"/><Relationship Id="rId1" Type="http://schemas.openxmlformats.org/officeDocument/2006/relationships/slideLayout" Target="../slideLayouts/slideLayout15.xml"/><Relationship Id="rId5" Type="http://schemas.openxmlformats.org/officeDocument/2006/relationships/image" Target="../media/image13.png"/><Relationship Id="rId4" Type="http://schemas.openxmlformats.org/officeDocument/2006/relationships/hyperlink" Target="mailto:sc732@georgetown.edu"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hyperlink" Target="https://www.kff.org/health-reform/state-indicator/state-activity-around-expanding-medicaid-under-the-affordable-care-act/"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Affordable Care Act: An Overview</a:t>
            </a:r>
          </a:p>
        </p:txBody>
      </p:sp>
      <p:sp>
        <p:nvSpPr>
          <p:cNvPr id="3" name="Text Placeholder 2"/>
          <p:cNvSpPr>
            <a:spLocks noGrp="1"/>
          </p:cNvSpPr>
          <p:nvPr>
            <p:ph type="body" sz="quarter" idx="10"/>
          </p:nvPr>
        </p:nvSpPr>
        <p:spPr/>
        <p:txBody>
          <a:bodyPr/>
          <a:lstStyle/>
          <a:p>
            <a:r>
              <a:rPr lang="en-US" dirty="0"/>
              <a:t> </a:t>
            </a:r>
          </a:p>
        </p:txBody>
      </p:sp>
      <p:sp>
        <p:nvSpPr>
          <p:cNvPr id="4" name="Content Placeholder 3"/>
          <p:cNvSpPr>
            <a:spLocks noGrp="1"/>
          </p:cNvSpPr>
          <p:nvPr>
            <p:ph sz="quarter" idx="13"/>
          </p:nvPr>
        </p:nvSpPr>
        <p:spPr>
          <a:xfrm>
            <a:off x="2421924" y="3733799"/>
            <a:ext cx="3902676" cy="1447801"/>
          </a:xfrm>
        </p:spPr>
        <p:txBody>
          <a:bodyPr/>
          <a:lstStyle/>
          <a:p>
            <a:r>
              <a:rPr lang="en-US" dirty="0"/>
              <a:t>Karen Pollitz, Senior Fellow</a:t>
            </a:r>
          </a:p>
          <a:p>
            <a:r>
              <a:rPr lang="en-US" dirty="0"/>
              <a:t>Kaiser Family Foundation</a:t>
            </a:r>
          </a:p>
          <a:p>
            <a:endParaRPr lang="en-US" dirty="0"/>
          </a:p>
          <a:p>
            <a:r>
              <a:rPr lang="en-US" dirty="0"/>
              <a:t>March 1, 2019</a:t>
            </a:r>
          </a:p>
        </p:txBody>
      </p:sp>
      <p:sp>
        <p:nvSpPr>
          <p:cNvPr id="5" name="Content Placeholder 4"/>
          <p:cNvSpPr>
            <a:spLocks noGrp="1"/>
          </p:cNvSpPr>
          <p:nvPr>
            <p:ph sz="quarter" idx="16"/>
          </p:nvPr>
        </p:nvSpPr>
        <p:spPr/>
        <p:txBody>
          <a:bodyPr/>
          <a:lstStyle/>
          <a:p>
            <a:r>
              <a:rPr lang="en-US" dirty="0"/>
              <a:t> </a:t>
            </a:r>
          </a:p>
        </p:txBody>
      </p:sp>
    </p:spTree>
    <p:extLst>
      <p:ext uri="{BB962C8B-B14F-4D97-AF65-F5344CB8AC3E}">
        <p14:creationId xmlns:p14="http://schemas.microsoft.com/office/powerpoint/2010/main" val="25631953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nvPr>
        </p:nvGraphicFramePr>
        <p:xfrm>
          <a:off x="92075" y="1371600"/>
          <a:ext cx="8959850" cy="4754563"/>
        </p:xfrm>
        <a:graphic>
          <a:graphicData uri="http://schemas.openxmlformats.org/drawingml/2006/chart">
            <c:chart xmlns:c="http://schemas.openxmlformats.org/drawingml/2006/chart" xmlns:r="http://schemas.openxmlformats.org/officeDocument/2006/relationships" r:id="rId3"/>
          </a:graphicData>
        </a:graphic>
      </p:graphicFrame>
      <p:sp>
        <p:nvSpPr>
          <p:cNvPr id="4" name="Title 3"/>
          <p:cNvSpPr>
            <a:spLocks noGrp="1"/>
          </p:cNvSpPr>
          <p:nvPr>
            <p:ph type="title"/>
          </p:nvPr>
        </p:nvSpPr>
        <p:spPr/>
        <p:txBody>
          <a:bodyPr/>
          <a:lstStyle/>
          <a:p>
            <a:r>
              <a:rPr lang="en-US" dirty="0"/>
              <a:t>Number of Uninsured and Uninsured Rate Among the Non-elderly Population, 2008-2017</a:t>
            </a:r>
          </a:p>
        </p:txBody>
      </p:sp>
      <p:sp>
        <p:nvSpPr>
          <p:cNvPr id="3" name="Text Placeholder 2"/>
          <p:cNvSpPr>
            <a:spLocks noGrp="1"/>
          </p:cNvSpPr>
          <p:nvPr>
            <p:ph type="body" sz="quarter" idx="11"/>
          </p:nvPr>
        </p:nvSpPr>
        <p:spPr/>
        <p:txBody>
          <a:bodyPr/>
          <a:lstStyle/>
          <a:p>
            <a:r>
              <a:rPr lang="en-US" sz="1100" dirty="0"/>
              <a:t>NOTE: Includes nonelderly individuals ages 0 to 64.</a:t>
            </a:r>
          </a:p>
          <a:p>
            <a:r>
              <a:rPr lang="en-US" sz="1100" dirty="0"/>
              <a:t>SOURCE: Kaiser Family Foundation analysis of 2008-2017 American Community Survey (ACS), 1-Year Estimates. </a:t>
            </a:r>
          </a:p>
        </p:txBody>
      </p:sp>
    </p:spTree>
    <p:extLst>
      <p:ext uri="{BB962C8B-B14F-4D97-AF65-F5344CB8AC3E}">
        <p14:creationId xmlns:p14="http://schemas.microsoft.com/office/powerpoint/2010/main" val="17583211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nvPr>
        </p:nvGraphicFramePr>
        <p:xfrm>
          <a:off x="304800" y="1169236"/>
          <a:ext cx="8572500" cy="4469564"/>
        </p:xfrm>
        <a:graphic>
          <a:graphicData uri="http://schemas.openxmlformats.org/drawingml/2006/chart">
            <c:chart xmlns:c="http://schemas.openxmlformats.org/drawingml/2006/chart" xmlns:r="http://schemas.openxmlformats.org/officeDocument/2006/relationships" r:id="rId2"/>
          </a:graphicData>
        </a:graphic>
      </p:graphicFrame>
      <p:sp>
        <p:nvSpPr>
          <p:cNvPr id="4" name="Title 3"/>
          <p:cNvSpPr>
            <a:spLocks noGrp="1"/>
          </p:cNvSpPr>
          <p:nvPr>
            <p:ph type="title"/>
          </p:nvPr>
        </p:nvSpPr>
        <p:spPr/>
        <p:txBody>
          <a:bodyPr/>
          <a:lstStyle/>
          <a:p>
            <a:r>
              <a:rPr lang="en-US" dirty="0"/>
              <a:t>Eligibility for ACA Coverage Among Nonelderly Uninsured, 2017</a:t>
            </a:r>
            <a:endParaRPr lang="en-US" dirty="0">
              <a:solidFill>
                <a:srgbClr val="FF0000"/>
              </a:solidFill>
            </a:endParaRPr>
          </a:p>
        </p:txBody>
      </p:sp>
      <p:sp>
        <p:nvSpPr>
          <p:cNvPr id="2" name="Text Placeholder 1"/>
          <p:cNvSpPr>
            <a:spLocks noGrp="1"/>
          </p:cNvSpPr>
          <p:nvPr>
            <p:ph type="body" sz="quarter" idx="11"/>
          </p:nvPr>
        </p:nvSpPr>
        <p:spPr>
          <a:xfrm>
            <a:off x="0" y="6309360"/>
            <a:ext cx="8214360" cy="548640"/>
          </a:xfrm>
        </p:spPr>
        <p:txBody>
          <a:bodyPr/>
          <a:lstStyle/>
          <a:p>
            <a:r>
              <a:rPr lang="en-US" sz="1100" dirty="0"/>
              <a:t>NOTES: Numbers may not sum to totals due to rounding. Tax Credit Eligible share includes adults in MN and NY who are eligible for coverage through the Basic Health Plan. Medicaid/Other Public also includes CHIP and some state-funded programs for immigrants otherwise ineligible for Medicaid. </a:t>
            </a:r>
          </a:p>
          <a:p>
            <a:r>
              <a:rPr lang="en-US" sz="1100" dirty="0"/>
              <a:t>SOURCE: Kaiser Family Foundation analysis of 2017 American Community Survey (ACS), 1-Year Estimates. </a:t>
            </a:r>
          </a:p>
        </p:txBody>
      </p:sp>
      <p:sp>
        <p:nvSpPr>
          <p:cNvPr id="3" name="Right Brace 2"/>
          <p:cNvSpPr/>
          <p:nvPr/>
        </p:nvSpPr>
        <p:spPr>
          <a:xfrm>
            <a:off x="6774003" y="1781813"/>
            <a:ext cx="381000" cy="3722804"/>
          </a:xfrm>
          <a:prstGeom prst="rightBrace">
            <a:avLst>
              <a:gd name="adj1" fmla="val 80965"/>
              <a:gd name="adj2" fmla="val 50000"/>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7315200" y="3124200"/>
            <a:ext cx="1524000" cy="954107"/>
          </a:xfrm>
          <a:prstGeom prst="rect">
            <a:avLst/>
          </a:prstGeom>
          <a:noFill/>
        </p:spPr>
        <p:txBody>
          <a:bodyPr wrap="square" rtlCol="0">
            <a:spAutoFit/>
          </a:bodyPr>
          <a:lstStyle/>
          <a:p>
            <a:pPr algn="ctr"/>
            <a:r>
              <a:rPr lang="en-US" sz="1400" b="1" dirty="0">
                <a:latin typeface="+mj-lt"/>
                <a:cs typeface="Meta Offc Pro"/>
              </a:rPr>
              <a:t>Eligible for Financial Assistance</a:t>
            </a:r>
          </a:p>
          <a:p>
            <a:pPr algn="ctr"/>
            <a:r>
              <a:rPr lang="en-US" sz="1400" b="1" dirty="0">
                <a:latin typeface="+mj-lt"/>
                <a:cs typeface="Meta Offc Pro"/>
              </a:rPr>
              <a:t>55%</a:t>
            </a:r>
          </a:p>
        </p:txBody>
      </p:sp>
      <p:sp>
        <p:nvSpPr>
          <p:cNvPr id="8" name="TextBox 7"/>
          <p:cNvSpPr txBox="1"/>
          <p:nvPr/>
        </p:nvSpPr>
        <p:spPr>
          <a:xfrm>
            <a:off x="2266315" y="5715000"/>
            <a:ext cx="4610099" cy="307777"/>
          </a:xfrm>
          <a:prstGeom prst="rect">
            <a:avLst/>
          </a:prstGeom>
          <a:noFill/>
        </p:spPr>
        <p:txBody>
          <a:bodyPr wrap="square" rtlCol="0">
            <a:spAutoFit/>
          </a:bodyPr>
          <a:lstStyle/>
          <a:p>
            <a:pPr algn="ctr"/>
            <a:r>
              <a:rPr lang="en-US" sz="1400" b="1" dirty="0">
                <a:latin typeface="+mj-lt"/>
                <a:cs typeface="Meta Offc Pro"/>
              </a:rPr>
              <a:t>Total = 27.4 Million Nonelderly Uninsured</a:t>
            </a:r>
          </a:p>
        </p:txBody>
      </p:sp>
    </p:spTree>
    <p:extLst>
      <p:ext uri="{BB962C8B-B14F-4D97-AF65-F5344CB8AC3E}">
        <p14:creationId xmlns:p14="http://schemas.microsoft.com/office/powerpoint/2010/main" val="9622380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677185" y="492687"/>
            <a:ext cx="7985495" cy="726513"/>
          </a:xfrm>
          <a:prstGeom prst="rect">
            <a:avLst/>
          </a:prstGeom>
        </p:spPr>
        <p:txBody>
          <a:bodyPr anchor="t" anchorCtr="0"/>
          <a:lstStyle/>
          <a:p>
            <a:r>
              <a:rPr lang="en-US" i="1" dirty="0">
                <a:solidFill>
                  <a:srgbClr val="323A45"/>
                </a:solidFill>
                <a:latin typeface="+mn-lt"/>
              </a:rPr>
              <a:t>Texas v. US </a:t>
            </a:r>
            <a:r>
              <a:rPr lang="en-US" dirty="0">
                <a:solidFill>
                  <a:srgbClr val="323A45"/>
                </a:solidFill>
                <a:latin typeface="+mn-lt"/>
              </a:rPr>
              <a:t>Lawsuit Challenges Constitutionality of ACA</a:t>
            </a:r>
          </a:p>
        </p:txBody>
      </p:sp>
      <p:sp>
        <p:nvSpPr>
          <p:cNvPr id="14" name="Rectangle 13"/>
          <p:cNvSpPr/>
          <p:nvPr/>
        </p:nvSpPr>
        <p:spPr>
          <a:xfrm>
            <a:off x="685979" y="1676400"/>
            <a:ext cx="8153221" cy="3824124"/>
          </a:xfrm>
          <a:prstGeom prst="rect">
            <a:avLst/>
          </a:prstGeom>
          <a:effectLst/>
        </p:spPr>
        <p:txBody>
          <a:bodyPr wrap="square">
            <a:spAutoFit/>
          </a:bodyPr>
          <a:lstStyle/>
          <a:p>
            <a:pPr marL="342991" indent="-342991" eaLnBrk="0" hangingPunct="0">
              <a:spcBef>
                <a:spcPts val="900"/>
              </a:spcBef>
              <a:buFont typeface="Arial" pitchFamily="34" charset="0"/>
              <a:buChar char="•"/>
            </a:pPr>
            <a:r>
              <a:rPr lang="en-US" sz="2000" dirty="0">
                <a:solidFill>
                  <a:srgbClr val="393D40"/>
                </a:solidFill>
              </a:rPr>
              <a:t>Republican state attorneys general are arguing that the ACA in its entirety is unconstitutional because the individual mandate (without a tax penalty) is unconstitutional.</a:t>
            </a:r>
          </a:p>
          <a:p>
            <a:pPr marL="342991" indent="-342991" eaLnBrk="0" hangingPunct="0">
              <a:spcBef>
                <a:spcPts val="900"/>
              </a:spcBef>
              <a:buFont typeface="Arial" pitchFamily="34" charset="0"/>
              <a:buChar char="•"/>
            </a:pPr>
            <a:r>
              <a:rPr lang="en-US" sz="2000" dirty="0">
                <a:solidFill>
                  <a:srgbClr val="393D40"/>
                </a:solidFill>
              </a:rPr>
              <a:t>The Trump administration is not defending the ACA in court, instead arguing that only the ACA’s pre-existing condition protections should be invalidated.</a:t>
            </a:r>
          </a:p>
          <a:p>
            <a:pPr marL="342991" indent="-342991" eaLnBrk="0" hangingPunct="0">
              <a:spcBef>
                <a:spcPts val="900"/>
              </a:spcBef>
              <a:buFont typeface="Arial" pitchFamily="34" charset="0"/>
              <a:buChar char="•"/>
            </a:pPr>
            <a:r>
              <a:rPr lang="en-US" sz="2000" dirty="0">
                <a:solidFill>
                  <a:srgbClr val="393D40"/>
                </a:solidFill>
              </a:rPr>
              <a:t>A district court judge has sided with the Republican state AGs, ruling that the ACA is unconstitutional, though the ruling has been stayed.</a:t>
            </a:r>
          </a:p>
          <a:p>
            <a:pPr marL="342991" indent="-342991" eaLnBrk="0" hangingPunct="0">
              <a:spcBef>
                <a:spcPts val="900"/>
              </a:spcBef>
              <a:buFont typeface="Arial" pitchFamily="34" charset="0"/>
              <a:buChar char="•"/>
            </a:pPr>
            <a:r>
              <a:rPr lang="en-US" sz="2000" dirty="0">
                <a:solidFill>
                  <a:srgbClr val="393D40"/>
                </a:solidFill>
              </a:rPr>
              <a:t>Democratic state attorneys general have intervened in the case to defend the ACA and have appealed the decision to the 5</a:t>
            </a:r>
            <a:r>
              <a:rPr lang="en-US" sz="2000" baseline="30000" dirty="0">
                <a:solidFill>
                  <a:srgbClr val="393D40"/>
                </a:solidFill>
              </a:rPr>
              <a:t>th</a:t>
            </a:r>
            <a:r>
              <a:rPr lang="en-US" sz="2000" dirty="0">
                <a:solidFill>
                  <a:srgbClr val="393D40"/>
                </a:solidFill>
              </a:rPr>
              <a:t> Circuit.</a:t>
            </a:r>
          </a:p>
        </p:txBody>
      </p:sp>
      <p:sp>
        <p:nvSpPr>
          <p:cNvPr id="5" name="Slide Number Placeholder 1"/>
          <p:cNvSpPr>
            <a:spLocks noGrp="1"/>
          </p:cNvSpPr>
          <p:nvPr>
            <p:ph type="sldNum" sz="quarter" idx="4294967295"/>
          </p:nvPr>
        </p:nvSpPr>
        <p:spPr>
          <a:xfrm>
            <a:off x="686494" y="907868"/>
            <a:ext cx="2844059" cy="273915"/>
          </a:xfrm>
        </p:spPr>
        <p:txBody>
          <a:bodyPr/>
          <a:lstStyle/>
          <a:p>
            <a:pPr defTabSz="342991">
              <a:defRPr/>
            </a:pPr>
            <a:r>
              <a:rPr lang="en-US" sz="1050" dirty="0">
                <a:solidFill>
                  <a:srgbClr val="555659"/>
                </a:solidFill>
                <a:latin typeface="Arial" panose="020B0604020202020204"/>
              </a:rPr>
              <a:t> </a:t>
            </a:r>
          </a:p>
        </p:txBody>
      </p:sp>
    </p:spTree>
    <p:extLst>
      <p:ext uri="{BB962C8B-B14F-4D97-AF65-F5344CB8AC3E}">
        <p14:creationId xmlns:p14="http://schemas.microsoft.com/office/powerpoint/2010/main" val="24019255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57200" y="990600"/>
            <a:ext cx="8595360" cy="5135880"/>
          </a:xfrm>
        </p:spPr>
        <p:txBody>
          <a:bodyPr/>
          <a:lstStyle/>
          <a:p>
            <a:pPr>
              <a:spcAft>
                <a:spcPts val="800"/>
              </a:spcAft>
            </a:pPr>
            <a:r>
              <a:rPr lang="en-US" dirty="0"/>
              <a:t>ACA/Marketplace Frequently Asked Questions </a:t>
            </a:r>
            <a:r>
              <a:rPr lang="en-US" dirty="0">
                <a:hlinkClick r:id="rId3"/>
              </a:rPr>
              <a:t>https://www.kff.org/health-reform/faq/health-reform-frequently-asked-questions/</a:t>
            </a:r>
            <a:r>
              <a:rPr lang="en-US" dirty="0"/>
              <a:t> </a:t>
            </a:r>
          </a:p>
          <a:p>
            <a:pPr>
              <a:spcAft>
                <a:spcPts val="800"/>
              </a:spcAft>
            </a:pPr>
            <a:r>
              <a:rPr lang="en-US" dirty="0"/>
              <a:t>Marketplace Subsidy Calculator </a:t>
            </a:r>
            <a:r>
              <a:rPr lang="en-US" dirty="0">
                <a:hlinkClick r:id="rId4"/>
              </a:rPr>
              <a:t>https://www.kff.org/interactive/subsidy-calculator/</a:t>
            </a:r>
            <a:r>
              <a:rPr lang="en-US" dirty="0"/>
              <a:t> </a:t>
            </a:r>
          </a:p>
          <a:p>
            <a:pPr>
              <a:spcAft>
                <a:spcPts val="800"/>
              </a:spcAft>
            </a:pPr>
            <a:r>
              <a:rPr lang="en-US" dirty="0"/>
              <a:t>ACA Analyses and Data  </a:t>
            </a:r>
            <a:r>
              <a:rPr lang="en-US" u="sng" dirty="0">
                <a:hlinkClick r:id="rId5"/>
              </a:rPr>
              <a:t>https://www.kff.org/health-reform/</a:t>
            </a:r>
            <a:r>
              <a:rPr lang="en-US" u="sng" dirty="0"/>
              <a:t> </a:t>
            </a:r>
            <a:endParaRPr lang="en-US" dirty="0"/>
          </a:p>
          <a:p>
            <a:pPr>
              <a:spcAft>
                <a:spcPts val="800"/>
              </a:spcAft>
            </a:pPr>
            <a:r>
              <a:rPr lang="en-US" dirty="0"/>
              <a:t>Private Insurance Analyses and Data </a:t>
            </a:r>
            <a:r>
              <a:rPr lang="en-US" dirty="0">
                <a:hlinkClick r:id="rId6"/>
              </a:rPr>
              <a:t>https://www.kff.org/private-insurance/</a:t>
            </a:r>
            <a:r>
              <a:rPr lang="en-US" dirty="0"/>
              <a:t> </a:t>
            </a:r>
          </a:p>
          <a:p>
            <a:pPr>
              <a:spcAft>
                <a:spcPts val="800"/>
              </a:spcAft>
            </a:pPr>
            <a:r>
              <a:rPr lang="en-US" dirty="0"/>
              <a:t>Employer Health Benefits Survey </a:t>
            </a:r>
            <a:r>
              <a:rPr lang="en-US" dirty="0">
                <a:hlinkClick r:id="rId7"/>
              </a:rPr>
              <a:t>https://www.kff.org/health-costs/report/2018-employer-health-benefits-survey/</a:t>
            </a:r>
            <a:r>
              <a:rPr lang="en-US" dirty="0"/>
              <a:t> </a:t>
            </a:r>
          </a:p>
          <a:p>
            <a:pPr>
              <a:spcAft>
                <a:spcPts val="800"/>
              </a:spcAft>
            </a:pPr>
            <a:r>
              <a:rPr lang="en-US" dirty="0"/>
              <a:t>Uninsured  </a:t>
            </a:r>
            <a:r>
              <a:rPr lang="en-US" dirty="0">
                <a:hlinkClick r:id="rId8"/>
              </a:rPr>
              <a:t>https://www.kff.org/uninsured/</a:t>
            </a:r>
            <a:r>
              <a:rPr lang="en-US" dirty="0"/>
              <a:t> </a:t>
            </a:r>
          </a:p>
          <a:p>
            <a:pPr>
              <a:spcAft>
                <a:spcPts val="800"/>
              </a:spcAft>
            </a:pPr>
            <a:r>
              <a:rPr lang="en-US" dirty="0"/>
              <a:t>State Health Facts </a:t>
            </a:r>
            <a:r>
              <a:rPr lang="en-US" dirty="0">
                <a:hlinkClick r:id="rId9"/>
              </a:rPr>
              <a:t>https://www.kff.org/statedata</a:t>
            </a:r>
            <a:r>
              <a:rPr lang="en-US" dirty="0"/>
              <a:t> </a:t>
            </a:r>
          </a:p>
          <a:p>
            <a:pPr>
              <a:spcAft>
                <a:spcPts val="800"/>
              </a:spcAft>
            </a:pPr>
            <a:endParaRPr lang="en-US" dirty="0"/>
          </a:p>
          <a:p>
            <a:pPr>
              <a:spcAft>
                <a:spcPts val="800"/>
              </a:spcAft>
            </a:pPr>
            <a:endParaRPr lang="en-US" dirty="0"/>
          </a:p>
        </p:txBody>
      </p:sp>
      <p:sp>
        <p:nvSpPr>
          <p:cNvPr id="2" name="Text Placeholder 1"/>
          <p:cNvSpPr>
            <a:spLocks noGrp="1"/>
          </p:cNvSpPr>
          <p:nvPr>
            <p:ph type="body" sz="quarter" idx="11"/>
          </p:nvPr>
        </p:nvSpPr>
        <p:spPr/>
        <p:txBody>
          <a:bodyPr/>
          <a:lstStyle/>
          <a:p>
            <a:endParaRPr lang="en-US"/>
          </a:p>
        </p:txBody>
      </p:sp>
      <p:sp>
        <p:nvSpPr>
          <p:cNvPr id="6" name="Title 5"/>
          <p:cNvSpPr>
            <a:spLocks noGrp="1"/>
          </p:cNvSpPr>
          <p:nvPr>
            <p:ph type="title"/>
          </p:nvPr>
        </p:nvSpPr>
        <p:spPr>
          <a:xfrm>
            <a:off x="672465" y="403860"/>
            <a:ext cx="8442960" cy="914400"/>
          </a:xfrm>
        </p:spPr>
        <p:txBody>
          <a:bodyPr/>
          <a:lstStyle/>
          <a:p>
            <a:r>
              <a:rPr lang="en-US" dirty="0"/>
              <a:t>KFF Resources</a:t>
            </a:r>
          </a:p>
        </p:txBody>
      </p:sp>
    </p:spTree>
    <p:extLst>
      <p:ext uri="{BB962C8B-B14F-4D97-AF65-F5344CB8AC3E}">
        <p14:creationId xmlns:p14="http://schemas.microsoft.com/office/powerpoint/2010/main" val="11936871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727362" y="544939"/>
            <a:ext cx="7439893" cy="600606"/>
          </a:xfrm>
          <a:prstGeom prst="rect">
            <a:avLst/>
          </a:prstGeom>
        </p:spPr>
        <p:txBody>
          <a:bodyPr vert="horz" lIns="91440" tIns="45720" rIns="91440" bIns="45720" rtlCol="0" anchor="t">
            <a:noAutofit/>
          </a:bodyPr>
          <a:lstStyle>
            <a:lvl1pPr algn="l" defTabSz="457207" rtl="0" eaLnBrk="1" latinLnBrk="0" hangingPunct="1">
              <a:spcBef>
                <a:spcPct val="0"/>
              </a:spcBef>
              <a:buNone/>
              <a:defRPr sz="3201" kern="1200">
                <a:solidFill>
                  <a:srgbClr val="555659"/>
                </a:solidFill>
                <a:latin typeface="+mj-lt"/>
                <a:ea typeface="+mj-ea"/>
                <a:cs typeface="+mj-cs"/>
              </a:defRPr>
            </a:lvl1pPr>
          </a:lstStyle>
          <a:p>
            <a:pPr marL="0" marR="0" lvl="0" indent="0" algn="l" defTabSz="457207"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a:ln>
                  <a:noFill/>
                </a:ln>
                <a:solidFill>
                  <a:srgbClr val="555659"/>
                </a:solidFill>
                <a:effectLst/>
                <a:uLnTx/>
                <a:uFillTx/>
                <a:latin typeface="Arial" panose="020B0604020202020204"/>
                <a:ea typeface="+mj-ea"/>
                <a:cs typeface="+mj-cs"/>
              </a:rPr>
              <a:t>Contact Information</a:t>
            </a:r>
          </a:p>
        </p:txBody>
      </p:sp>
      <p:sp>
        <p:nvSpPr>
          <p:cNvPr id="5" name="Content Placeholder 7"/>
          <p:cNvSpPr>
            <a:spLocks noGrp="1"/>
          </p:cNvSpPr>
          <p:nvPr>
            <p:ph idx="1"/>
          </p:nvPr>
        </p:nvSpPr>
        <p:spPr bwMode="auto">
          <a:xfrm>
            <a:off x="633845" y="1963882"/>
            <a:ext cx="8418080" cy="376151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800100" lvl="2" indent="0" eaLnBrk="1" hangingPunct="1">
              <a:buFontTx/>
              <a:buNone/>
            </a:pPr>
            <a:endParaRPr lang="en-US" altLang="en-US" sz="3000" b="1" dirty="0">
              <a:latin typeface="+mn-lt"/>
              <a:ea typeface="Calibri" pitchFamily="34" charset="0"/>
            </a:endParaRPr>
          </a:p>
          <a:p>
            <a:pPr marL="800100" lvl="2" indent="0">
              <a:buNone/>
            </a:pPr>
            <a:r>
              <a:rPr lang="en-US" altLang="en-US" sz="3000" b="1" dirty="0">
                <a:latin typeface="+mn-lt"/>
                <a:ea typeface="Calibri" pitchFamily="34" charset="0"/>
              </a:rPr>
              <a:t>Karen Pollitz</a:t>
            </a:r>
            <a:br>
              <a:rPr lang="en-US" altLang="en-US" sz="3000" dirty="0">
                <a:ea typeface="Calibri" pitchFamily="34" charset="0"/>
              </a:rPr>
            </a:br>
            <a:r>
              <a:rPr lang="en-US" altLang="en-US" sz="2800" dirty="0">
                <a:ea typeface="Calibri" pitchFamily="34" charset="0"/>
              </a:rPr>
              <a:t>Senior Fellow	</a:t>
            </a:r>
          </a:p>
          <a:p>
            <a:pPr marL="800100" lvl="2" indent="0">
              <a:buNone/>
            </a:pPr>
            <a:r>
              <a:rPr lang="en-US" altLang="en-US" sz="2800" dirty="0">
                <a:ea typeface="Calibri" pitchFamily="34" charset="0"/>
              </a:rPr>
              <a:t>Email: </a:t>
            </a:r>
            <a:r>
              <a:rPr lang="en-US" altLang="en-US" sz="2800" b="1" dirty="0">
                <a:solidFill>
                  <a:srgbClr val="0070C0"/>
                </a:solidFill>
                <a:ea typeface="Calibri" pitchFamily="34" charset="0"/>
              </a:rPr>
              <a:t>karenp@kff.org</a:t>
            </a:r>
          </a:p>
          <a:p>
            <a:pPr marL="800100" lvl="2" indent="0">
              <a:buNone/>
            </a:pPr>
            <a:r>
              <a:rPr lang="en-US" altLang="en-US" sz="2800" dirty="0">
                <a:ea typeface="Calibri" pitchFamily="34" charset="0"/>
              </a:rPr>
              <a:t>Phone: 202-654-1307</a:t>
            </a:r>
            <a:endParaRPr lang="en-US" altLang="en-US" sz="2800" b="1" dirty="0">
              <a:solidFill>
                <a:srgbClr val="0070C0"/>
              </a:solidFill>
              <a:ea typeface="Calibri" pitchFamily="34" charset="0"/>
            </a:endParaRPr>
          </a:p>
        </p:txBody>
      </p:sp>
    </p:spTree>
    <p:extLst>
      <p:ext uri="{BB962C8B-B14F-4D97-AF65-F5344CB8AC3E}">
        <p14:creationId xmlns:p14="http://schemas.microsoft.com/office/powerpoint/2010/main" val="42631793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62600" y="4572000"/>
            <a:ext cx="2819400" cy="2094411"/>
          </a:xfrm>
          <a:prstGeom prst="rect">
            <a:avLst/>
          </a:prstGeom>
        </p:spPr>
      </p:pic>
      <p:sp>
        <p:nvSpPr>
          <p:cNvPr id="2" name="Title 1"/>
          <p:cNvSpPr>
            <a:spLocks noGrp="1"/>
          </p:cNvSpPr>
          <p:nvPr>
            <p:ph type="ctrTitle"/>
          </p:nvPr>
        </p:nvSpPr>
        <p:spPr>
          <a:xfrm>
            <a:off x="228600" y="2057400"/>
            <a:ext cx="8305800" cy="1600200"/>
          </a:xfrm>
        </p:spPr>
        <p:txBody>
          <a:bodyPr>
            <a:normAutofit fontScale="90000"/>
          </a:bodyPr>
          <a:lstStyle/>
          <a:p>
            <a:pPr algn="ctr"/>
            <a:br>
              <a:rPr lang="en-US" sz="4000" b="1" dirty="0">
                <a:latin typeface="Baskerville Old Face" pitchFamily="18" charset="0"/>
                <a:cs typeface="Times New Roman" pitchFamily="18" charset="0"/>
              </a:rPr>
            </a:br>
            <a:r>
              <a:rPr lang="en-US" sz="4000" b="1" dirty="0">
                <a:latin typeface="+mn-lt"/>
                <a:cs typeface="Times New Roman" pitchFamily="18" charset="0"/>
              </a:rPr>
              <a:t>Freshman Member Briefing on</a:t>
            </a:r>
            <a:br>
              <a:rPr lang="en-US" sz="4000" b="1" dirty="0">
                <a:latin typeface="+mn-lt"/>
                <a:cs typeface="Times New Roman" pitchFamily="18" charset="0"/>
              </a:rPr>
            </a:br>
            <a:r>
              <a:rPr lang="en-US" sz="4000" b="1" dirty="0">
                <a:latin typeface="+mn-lt"/>
                <a:cs typeface="Times New Roman" pitchFamily="18" charset="0"/>
              </a:rPr>
              <a:t>the Affordable Care Act</a:t>
            </a:r>
            <a:br>
              <a:rPr lang="en-US" sz="4000" b="0" cap="none" dirty="0">
                <a:latin typeface="Baskerville Old Face" pitchFamily="18" charset="0"/>
                <a:cs typeface="Times New Roman" pitchFamily="18" charset="0"/>
              </a:rPr>
            </a:br>
            <a:r>
              <a:rPr lang="en-US" sz="4000" b="0" cap="none" dirty="0">
                <a:latin typeface="Baskerville Old Face" pitchFamily="18" charset="0"/>
                <a:cs typeface="Times New Roman" pitchFamily="18" charset="0"/>
              </a:rPr>
              <a:t> </a:t>
            </a:r>
            <a:endParaRPr lang="en-US" sz="2800" b="0" cap="none" dirty="0">
              <a:latin typeface="Baskerville Old Face" pitchFamily="18" charset="0"/>
              <a:cs typeface="Times New Roman" pitchFamily="18" charset="0"/>
            </a:endParaRPr>
          </a:p>
        </p:txBody>
      </p:sp>
      <p:sp>
        <p:nvSpPr>
          <p:cNvPr id="3" name="TextBox 2"/>
          <p:cNvSpPr txBox="1"/>
          <p:nvPr/>
        </p:nvSpPr>
        <p:spPr>
          <a:xfrm>
            <a:off x="1181100" y="3575316"/>
            <a:ext cx="6400800" cy="1107996"/>
          </a:xfrm>
          <a:prstGeom prst="rect">
            <a:avLst/>
          </a:prstGeom>
          <a:noFill/>
        </p:spPr>
        <p:txBody>
          <a:bodyPr wrap="square" rtlCol="0">
            <a:spAutoFit/>
          </a:bodyPr>
          <a:lstStyle/>
          <a:p>
            <a:pPr algn="ctr"/>
            <a:r>
              <a:rPr lang="en-US" sz="2400" b="1" dirty="0">
                <a:solidFill>
                  <a:schemeClr val="tx2"/>
                </a:solidFill>
                <a:latin typeface="+mj-lt"/>
                <a:cs typeface="Times New Roman" pitchFamily="18" charset="0"/>
              </a:rPr>
              <a:t>Recent &amp; Potential Legislative and Administrative Changes</a:t>
            </a:r>
          </a:p>
          <a:p>
            <a:pPr algn="ctr"/>
            <a:r>
              <a:rPr lang="en-US" dirty="0">
                <a:solidFill>
                  <a:schemeClr val="tx2"/>
                </a:solidFill>
                <a:latin typeface="+mj-lt"/>
                <a:cs typeface="Times New Roman" pitchFamily="18" charset="0"/>
              </a:rPr>
              <a:t>March 1, 2019</a:t>
            </a:r>
          </a:p>
        </p:txBody>
      </p:sp>
      <p:sp>
        <p:nvSpPr>
          <p:cNvPr id="5" name="Rectangle 4"/>
          <p:cNvSpPr/>
          <p:nvPr/>
        </p:nvSpPr>
        <p:spPr>
          <a:xfrm>
            <a:off x="838200" y="4930914"/>
            <a:ext cx="3124200" cy="400110"/>
          </a:xfrm>
          <a:prstGeom prst="rect">
            <a:avLst/>
          </a:prstGeom>
        </p:spPr>
        <p:txBody>
          <a:bodyPr wrap="square">
            <a:spAutoFit/>
          </a:bodyPr>
          <a:lstStyle/>
          <a:p>
            <a:pPr algn="ctr"/>
            <a:r>
              <a:rPr lang="en-US" sz="2000" dirty="0">
                <a:solidFill>
                  <a:schemeClr val="tx2"/>
                </a:solidFill>
                <a:latin typeface="+mj-lt"/>
              </a:rPr>
              <a:t>Sabrina Corlette, J.D.</a:t>
            </a:r>
          </a:p>
        </p:txBody>
      </p:sp>
      <p:pic>
        <p:nvPicPr>
          <p:cNvPr id="7" name="Picture 6"/>
          <p:cNvPicPr>
            <a:picLocks noChangeAspect="1"/>
          </p:cNvPicPr>
          <p:nvPr/>
        </p:nvPicPr>
        <p:blipFill>
          <a:blip r:embed="rId4"/>
          <a:stretch>
            <a:fillRect/>
          </a:stretch>
        </p:blipFill>
        <p:spPr>
          <a:xfrm>
            <a:off x="838200" y="170825"/>
            <a:ext cx="6629400" cy="1657350"/>
          </a:xfrm>
          <a:prstGeom prst="rect">
            <a:avLst/>
          </a:prstGeom>
        </p:spPr>
      </p:pic>
    </p:spTree>
    <p:extLst>
      <p:ext uri="{BB962C8B-B14F-4D97-AF65-F5344CB8AC3E}">
        <p14:creationId xmlns:p14="http://schemas.microsoft.com/office/powerpoint/2010/main" val="29560382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822960" y="274638"/>
            <a:ext cx="7498080" cy="1143000"/>
          </a:xfrm>
        </p:spPr>
        <p:txBody>
          <a:bodyPr/>
          <a:lstStyle/>
          <a:p>
            <a:pPr algn="ctr"/>
            <a:r>
              <a:rPr lang="en-US" b="1" dirty="0"/>
              <a:t>About CHIR</a:t>
            </a:r>
          </a:p>
        </p:txBody>
      </p:sp>
      <p:sp>
        <p:nvSpPr>
          <p:cNvPr id="3" name="Content Placeholder 2"/>
          <p:cNvSpPr>
            <a:spLocks noGrp="1"/>
          </p:cNvSpPr>
          <p:nvPr>
            <p:ph idx="1"/>
          </p:nvPr>
        </p:nvSpPr>
        <p:spPr>
          <a:xfrm>
            <a:off x="457200" y="1432878"/>
            <a:ext cx="8229600" cy="3505200"/>
          </a:xfrm>
        </p:spPr>
        <p:txBody>
          <a:bodyPr>
            <a:normAutofit fontScale="85000" lnSpcReduction="20000"/>
          </a:bodyPr>
          <a:lstStyle/>
          <a:p>
            <a:r>
              <a:rPr lang="en-US" sz="4000" b="1" dirty="0">
                <a:latin typeface="+mj-lt"/>
                <a:cs typeface="Times New Roman" pitchFamily="18" charset="0"/>
              </a:rPr>
              <a:t>A team of nationally recognized experts on private health insurance and health reform</a:t>
            </a:r>
          </a:p>
          <a:p>
            <a:r>
              <a:rPr lang="en-US" sz="4000" b="1" dirty="0">
                <a:latin typeface="+mj-lt"/>
                <a:cs typeface="Times New Roman" pitchFamily="18" charset="0"/>
              </a:rPr>
              <a:t>Conduct research on issues related to health policy and health services</a:t>
            </a:r>
          </a:p>
          <a:p>
            <a:r>
              <a:rPr lang="en-US" sz="4000" b="1" dirty="0">
                <a:latin typeface="+mj-lt"/>
                <a:cs typeface="Times New Roman" pitchFamily="18" charset="0"/>
              </a:rPr>
              <a:t>Based at Georgetown University’s McCourt School of Public Policy</a:t>
            </a:r>
          </a:p>
        </p:txBody>
      </p:sp>
      <p:pic>
        <p:nvPicPr>
          <p:cNvPr id="5" name="Picture 4"/>
          <p:cNvPicPr>
            <a:picLocks noChangeAspect="1"/>
          </p:cNvPicPr>
          <p:nvPr/>
        </p:nvPicPr>
        <p:blipFill>
          <a:blip r:embed="rId3"/>
          <a:stretch>
            <a:fillRect/>
          </a:stretch>
        </p:blipFill>
        <p:spPr>
          <a:xfrm>
            <a:off x="0" y="5638800"/>
            <a:ext cx="5867400" cy="1219200"/>
          </a:xfrm>
          <a:prstGeom prst="rect">
            <a:avLst/>
          </a:prstGeom>
        </p:spPr>
      </p:pic>
    </p:spTree>
    <p:extLst>
      <p:ext uri="{BB962C8B-B14F-4D97-AF65-F5344CB8AC3E}">
        <p14:creationId xmlns:p14="http://schemas.microsoft.com/office/powerpoint/2010/main" val="40456275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822960" y="274638"/>
            <a:ext cx="7498080" cy="1143000"/>
          </a:xfrm>
        </p:spPr>
        <p:txBody>
          <a:bodyPr/>
          <a:lstStyle/>
          <a:p>
            <a:pPr algn="ctr"/>
            <a:r>
              <a:rPr lang="en-US" b="1" dirty="0"/>
              <a:t>The ACA in 2019</a:t>
            </a:r>
          </a:p>
        </p:txBody>
      </p:sp>
      <p:sp>
        <p:nvSpPr>
          <p:cNvPr id="3" name="Content Placeholder 2"/>
          <p:cNvSpPr>
            <a:spLocks noGrp="1"/>
          </p:cNvSpPr>
          <p:nvPr>
            <p:ph idx="1"/>
          </p:nvPr>
        </p:nvSpPr>
        <p:spPr>
          <a:xfrm>
            <a:off x="152400" y="1723390"/>
            <a:ext cx="3810000" cy="3505200"/>
          </a:xfrm>
        </p:spPr>
        <p:txBody>
          <a:bodyPr>
            <a:normAutofit fontScale="92500" lnSpcReduction="20000"/>
          </a:bodyPr>
          <a:lstStyle/>
          <a:p>
            <a:r>
              <a:rPr lang="en-US" b="1" dirty="0">
                <a:latin typeface="+mj-lt"/>
                <a:cs typeface="Times New Roman" pitchFamily="18" charset="0"/>
              </a:rPr>
              <a:t>Individual mandate penalty repeal</a:t>
            </a:r>
          </a:p>
          <a:p>
            <a:r>
              <a:rPr lang="en-US" b="1" dirty="0">
                <a:latin typeface="+mj-lt"/>
                <a:cs typeface="Times New Roman" pitchFamily="18" charset="0"/>
              </a:rPr>
              <a:t>Texas lawsuit to strike down ACA</a:t>
            </a:r>
          </a:p>
          <a:p>
            <a:r>
              <a:rPr lang="en-US" b="1" dirty="0">
                <a:latin typeface="+mj-lt"/>
                <a:cs typeface="Times New Roman" pitchFamily="18" charset="0"/>
              </a:rPr>
              <a:t>Short-term health plans</a:t>
            </a:r>
          </a:p>
          <a:p>
            <a:r>
              <a:rPr lang="en-US" b="1" dirty="0">
                <a:latin typeface="+mj-lt"/>
                <a:cs typeface="Times New Roman" pitchFamily="18" charset="0"/>
              </a:rPr>
              <a:t>Association plans</a:t>
            </a:r>
          </a:p>
        </p:txBody>
      </p:sp>
      <p:pic>
        <p:nvPicPr>
          <p:cNvPr id="5" name="Picture 4"/>
          <p:cNvPicPr>
            <a:picLocks noChangeAspect="1"/>
          </p:cNvPicPr>
          <p:nvPr/>
        </p:nvPicPr>
        <p:blipFill>
          <a:blip r:embed="rId3"/>
          <a:stretch>
            <a:fillRect/>
          </a:stretch>
        </p:blipFill>
        <p:spPr>
          <a:xfrm>
            <a:off x="0" y="5513070"/>
            <a:ext cx="5867400" cy="1219200"/>
          </a:xfrm>
          <a:prstGeom prst="rect">
            <a:avLst/>
          </a:prstGeom>
        </p:spPr>
      </p:pic>
      <p:sp>
        <p:nvSpPr>
          <p:cNvPr id="8" name="Content Placeholder 2"/>
          <p:cNvSpPr txBox="1">
            <a:spLocks/>
          </p:cNvSpPr>
          <p:nvPr/>
        </p:nvSpPr>
        <p:spPr>
          <a:xfrm>
            <a:off x="3962400" y="1702118"/>
            <a:ext cx="4572000" cy="3505200"/>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500" b="1" dirty="0">
                <a:latin typeface="+mj-lt"/>
                <a:cs typeface="Times New Roman" pitchFamily="18" charset="0"/>
              </a:rPr>
              <a:t>Marketplace cuts</a:t>
            </a:r>
          </a:p>
          <a:p>
            <a:pPr lvl="1"/>
            <a:r>
              <a:rPr lang="en-US" b="1" dirty="0">
                <a:latin typeface="+mj-lt"/>
                <a:cs typeface="Times New Roman" pitchFamily="18" charset="0"/>
              </a:rPr>
              <a:t>Navigators</a:t>
            </a:r>
          </a:p>
          <a:p>
            <a:pPr lvl="1"/>
            <a:r>
              <a:rPr lang="en-US" b="1" dirty="0">
                <a:latin typeface="+mj-lt"/>
                <a:cs typeface="Times New Roman" pitchFamily="18" charset="0"/>
              </a:rPr>
              <a:t>Outreach</a:t>
            </a:r>
          </a:p>
          <a:p>
            <a:r>
              <a:rPr lang="en-US" sz="3500" b="1" dirty="0">
                <a:latin typeface="+mj-lt"/>
                <a:cs typeface="Times New Roman" pitchFamily="18" charset="0"/>
              </a:rPr>
              <a:t>Elimination of CSRs</a:t>
            </a:r>
          </a:p>
          <a:p>
            <a:r>
              <a:rPr lang="en-US" sz="3500" b="1" dirty="0">
                <a:latin typeface="+mj-lt"/>
                <a:cs typeface="Times New Roman" pitchFamily="18" charset="0"/>
              </a:rPr>
              <a:t>1332 Waivers</a:t>
            </a:r>
          </a:p>
          <a:p>
            <a:r>
              <a:rPr lang="en-US" sz="3500" b="1" dirty="0">
                <a:latin typeface="+mj-lt"/>
                <a:cs typeface="Times New Roman" pitchFamily="18" charset="0"/>
              </a:rPr>
              <a:t>Proposed: subsidy reductions, higher OOP costs, HRAs</a:t>
            </a:r>
          </a:p>
        </p:txBody>
      </p:sp>
    </p:spTree>
    <p:extLst>
      <p:ext uri="{BB962C8B-B14F-4D97-AF65-F5344CB8AC3E}">
        <p14:creationId xmlns:p14="http://schemas.microsoft.com/office/powerpoint/2010/main" val="24429598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821917" y="93785"/>
            <a:ext cx="7498080" cy="1143000"/>
          </a:xfrm>
        </p:spPr>
        <p:txBody>
          <a:bodyPr>
            <a:normAutofit/>
          </a:bodyPr>
          <a:lstStyle/>
          <a:p>
            <a:pPr algn="ctr"/>
            <a:r>
              <a:rPr lang="en-US" b="1" dirty="0"/>
              <a:t>ACA’s Present: 2018-2019</a:t>
            </a:r>
          </a:p>
        </p:txBody>
      </p:sp>
      <p:sp>
        <p:nvSpPr>
          <p:cNvPr id="3" name="Content Placeholder 2"/>
          <p:cNvSpPr>
            <a:spLocks noGrp="1"/>
          </p:cNvSpPr>
          <p:nvPr>
            <p:ph idx="1"/>
          </p:nvPr>
        </p:nvSpPr>
        <p:spPr>
          <a:xfrm>
            <a:off x="228600" y="2133600"/>
            <a:ext cx="8305800" cy="1447800"/>
          </a:xfrm>
        </p:spPr>
        <p:txBody>
          <a:bodyPr>
            <a:normAutofit/>
          </a:bodyPr>
          <a:lstStyle/>
          <a:p>
            <a:pPr>
              <a:buNone/>
            </a:pPr>
            <a:endParaRPr lang="en-US" sz="4000" b="1" dirty="0">
              <a:latin typeface="Baskerville Old Face" pitchFamily="18" charset="0"/>
              <a:cs typeface="Times New Roman" pitchFamily="18" charset="0"/>
            </a:endParaRPr>
          </a:p>
          <a:p>
            <a:pPr lvl="1">
              <a:buNone/>
            </a:pPr>
            <a:endParaRPr lang="en-US" b="1" dirty="0">
              <a:latin typeface="Baskerville Old Face" pitchFamily="18" charset="0"/>
              <a:cs typeface="Times New Roman" pitchFamily="18" charset="0"/>
            </a:endParaRPr>
          </a:p>
        </p:txBody>
      </p:sp>
      <p:sp>
        <p:nvSpPr>
          <p:cNvPr id="13" name="Title 1"/>
          <p:cNvSpPr txBox="1">
            <a:spLocks/>
          </p:cNvSpPr>
          <p:nvPr/>
        </p:nvSpPr>
        <p:spPr>
          <a:xfrm>
            <a:off x="816055" y="838200"/>
            <a:ext cx="749808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sz="3600" b="1" dirty="0"/>
          </a:p>
        </p:txBody>
      </p:sp>
      <p:pic>
        <p:nvPicPr>
          <p:cNvPr id="15" name="Picture 14"/>
          <p:cNvPicPr>
            <a:picLocks noChangeAspect="1"/>
          </p:cNvPicPr>
          <p:nvPr/>
        </p:nvPicPr>
        <p:blipFill>
          <a:blip r:embed="rId3"/>
          <a:stretch>
            <a:fillRect/>
          </a:stretch>
        </p:blipFill>
        <p:spPr>
          <a:xfrm>
            <a:off x="0" y="5734346"/>
            <a:ext cx="4565095" cy="1123653"/>
          </a:xfrm>
          <a:prstGeom prst="rect">
            <a:avLst/>
          </a:prstGeom>
        </p:spPr>
      </p:pic>
      <p:sp>
        <p:nvSpPr>
          <p:cNvPr id="19" name="TextBox 18"/>
          <p:cNvSpPr txBox="1"/>
          <p:nvPr/>
        </p:nvSpPr>
        <p:spPr>
          <a:xfrm>
            <a:off x="571500" y="1065863"/>
            <a:ext cx="8115300" cy="4278094"/>
          </a:xfrm>
          <a:prstGeom prst="rect">
            <a:avLst/>
          </a:prstGeom>
          <a:noFill/>
          <a:ln>
            <a:solidFill>
              <a:schemeClr val="tx2">
                <a:lumMod val="75000"/>
              </a:schemeClr>
            </a:solidFill>
          </a:ln>
        </p:spPr>
        <p:txBody>
          <a:bodyPr wrap="square" lIns="91440" rIns="0" rtlCol="0" anchor="ctr">
            <a:spAutoFit/>
          </a:bodyPr>
          <a:lstStyle/>
          <a:p>
            <a:pPr marL="914400" lvl="1" indent="-457200">
              <a:buFont typeface="Arial" panose="020B0604020202020204" pitchFamily="34" charset="0"/>
              <a:buChar char="•"/>
            </a:pPr>
            <a:r>
              <a:rPr lang="en-US" sz="3200" b="1" dirty="0">
                <a:ea typeface="Baskerville Old Face" charset="0"/>
                <a:cs typeface="Baskerville Old Face" charset="0"/>
              </a:rPr>
              <a:t>Premiums relatively stable (-1.5%)</a:t>
            </a:r>
          </a:p>
          <a:p>
            <a:pPr marL="914400" lvl="1" indent="-457200">
              <a:buFont typeface="Arial" panose="020B0604020202020204" pitchFamily="34" charset="0"/>
              <a:buChar char="•"/>
            </a:pPr>
            <a:r>
              <a:rPr lang="en-US" sz="3200" b="1" dirty="0">
                <a:ea typeface="Baskerville Old Face" charset="0"/>
                <a:cs typeface="Baskerville Old Face" charset="0"/>
              </a:rPr>
              <a:t>Insurer participation stable</a:t>
            </a:r>
          </a:p>
          <a:p>
            <a:pPr marL="914400" lvl="1" indent="-457200">
              <a:buFont typeface="Arial" panose="020B0604020202020204" pitchFamily="34" charset="0"/>
              <a:buChar char="•"/>
            </a:pPr>
            <a:r>
              <a:rPr lang="en-US" sz="3200" b="1" dirty="0">
                <a:ea typeface="Baskerville Old Face" charset="0"/>
                <a:cs typeface="Baskerville Old Face" charset="0"/>
              </a:rPr>
              <a:t>Majority public support</a:t>
            </a:r>
          </a:p>
          <a:p>
            <a:pPr marL="914400" lvl="1" indent="-457200">
              <a:buFont typeface="Arial" panose="020B0604020202020204" pitchFamily="34" charset="0"/>
              <a:buChar char="•"/>
            </a:pPr>
            <a:r>
              <a:rPr lang="en-US" sz="3200" b="1" dirty="0">
                <a:ea typeface="Baskerville Old Face" charset="0"/>
                <a:cs typeface="Baskerville Old Face" charset="0"/>
              </a:rPr>
              <a:t>~87% receive premium subsidies</a:t>
            </a:r>
          </a:p>
          <a:p>
            <a:pPr marL="914400" lvl="1" indent="-457200">
              <a:buFont typeface="Arial" panose="020B0604020202020204" pitchFamily="34" charset="0"/>
              <a:buChar char="•"/>
            </a:pPr>
            <a:r>
              <a:rPr lang="en-US" sz="3200" b="1" dirty="0">
                <a:ea typeface="Baskerville Old Face" charset="0"/>
                <a:cs typeface="Baskerville Old Face" charset="0"/>
              </a:rPr>
              <a:t>BUT:</a:t>
            </a:r>
          </a:p>
          <a:p>
            <a:pPr marL="1371600" lvl="2" indent="-457200">
              <a:buFont typeface="Arial" panose="020B0604020202020204" pitchFamily="34" charset="0"/>
              <a:buChar char="•"/>
            </a:pPr>
            <a:r>
              <a:rPr lang="en-US" sz="2800" b="1" dirty="0">
                <a:ea typeface="Baskerville Old Face" charset="0"/>
                <a:cs typeface="Baskerville Old Face" charset="0"/>
              </a:rPr>
              <a:t>3.7% decline in enrollment</a:t>
            </a:r>
          </a:p>
          <a:p>
            <a:pPr marL="1371600" lvl="2" indent="-457200">
              <a:buFont typeface="Arial" panose="020B0604020202020204" pitchFamily="34" charset="0"/>
              <a:buChar char="•"/>
            </a:pPr>
            <a:r>
              <a:rPr lang="en-US" sz="2800" b="1" dirty="0">
                <a:ea typeface="Baskerville Old Face" charset="0"/>
                <a:cs typeface="Baskerville Old Face" charset="0"/>
              </a:rPr>
              <a:t>8.8% still uninsured</a:t>
            </a:r>
          </a:p>
          <a:p>
            <a:pPr marL="1371600" lvl="2" indent="-457200">
              <a:buFont typeface="Arial" panose="020B0604020202020204" pitchFamily="34" charset="0"/>
              <a:buChar char="•"/>
            </a:pPr>
            <a:r>
              <a:rPr lang="en-US" sz="2800" b="1" dirty="0">
                <a:ea typeface="Baskerville Old Face" charset="0"/>
                <a:cs typeface="Baskerville Old Face" charset="0"/>
              </a:rPr>
              <a:t>Off-exchange enrollment declining (-38%, 2017-18)</a:t>
            </a:r>
          </a:p>
        </p:txBody>
      </p:sp>
    </p:spTree>
    <p:extLst>
      <p:ext uri="{BB962C8B-B14F-4D97-AF65-F5344CB8AC3E}">
        <p14:creationId xmlns:p14="http://schemas.microsoft.com/office/powerpoint/2010/main" val="4891928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5570" y="197278"/>
            <a:ext cx="6791387" cy="818664"/>
          </a:xfrm>
        </p:spPr>
        <p:txBody>
          <a:bodyPr>
            <a:normAutofit fontScale="90000"/>
          </a:bodyPr>
          <a:lstStyle/>
          <a:p>
            <a:pPr algn="ctr"/>
            <a:r>
              <a:rPr lang="en-US" sz="3200" b="1" dirty="0">
                <a:latin typeface="Baskerville Old Face" pitchFamily="18" charset="0"/>
              </a:rPr>
              <a:t> </a:t>
            </a:r>
            <a:r>
              <a:rPr lang="en-US" sz="3200" b="1" dirty="0">
                <a:latin typeface="+mn-lt"/>
              </a:rPr>
              <a:t>ACA: What’s Going on in the States?</a:t>
            </a:r>
            <a:endParaRPr lang="en-US" sz="3200" dirty="0">
              <a:latin typeface="+mn-lt"/>
            </a:endParaRPr>
          </a:p>
        </p:txBody>
      </p:sp>
      <p:pic>
        <p:nvPicPr>
          <p:cNvPr id="5" name="Picture 4"/>
          <p:cNvPicPr>
            <a:picLocks noChangeAspect="1"/>
          </p:cNvPicPr>
          <p:nvPr/>
        </p:nvPicPr>
        <p:blipFill>
          <a:blip r:embed="rId3"/>
          <a:stretch>
            <a:fillRect/>
          </a:stretch>
        </p:blipFill>
        <p:spPr>
          <a:xfrm>
            <a:off x="38100" y="5715000"/>
            <a:ext cx="4191000" cy="1047750"/>
          </a:xfrm>
          <a:prstGeom prst="rect">
            <a:avLst/>
          </a:prstGeom>
        </p:spPr>
      </p:pic>
      <p:sp>
        <p:nvSpPr>
          <p:cNvPr id="6" name="TextBox 5"/>
          <p:cNvSpPr txBox="1"/>
          <p:nvPr/>
        </p:nvSpPr>
        <p:spPr>
          <a:xfrm>
            <a:off x="408862" y="1009683"/>
            <a:ext cx="7668337" cy="4093428"/>
          </a:xfrm>
          <a:prstGeom prst="rect">
            <a:avLst/>
          </a:prstGeom>
          <a:noFill/>
          <a:ln>
            <a:solidFill>
              <a:schemeClr val="tx2">
                <a:lumMod val="75000"/>
              </a:schemeClr>
            </a:solidFill>
          </a:ln>
        </p:spPr>
        <p:txBody>
          <a:bodyPr wrap="square" lIns="91440" rIns="0" rtlCol="0" anchor="ctr">
            <a:spAutoFit/>
          </a:bodyPr>
          <a:lstStyle/>
          <a:p>
            <a:pPr marL="914400" lvl="1" indent="-457200">
              <a:buFont typeface="Arial" panose="020B0604020202020204" pitchFamily="34" charset="0"/>
              <a:buChar char="•"/>
            </a:pPr>
            <a:r>
              <a:rPr lang="en-US" sz="2600" b="1" dirty="0">
                <a:ea typeface="Baskerville Old Face" charset="0"/>
                <a:cs typeface="Baskerville Old Face" charset="0"/>
              </a:rPr>
              <a:t>Codifying pre-existing condition protections</a:t>
            </a:r>
          </a:p>
          <a:p>
            <a:pPr marL="914400" lvl="1" indent="-457200">
              <a:buFont typeface="Arial" panose="020B0604020202020204" pitchFamily="34" charset="0"/>
              <a:buChar char="•"/>
            </a:pPr>
            <a:r>
              <a:rPr lang="en-US" sz="2600" b="1" dirty="0">
                <a:ea typeface="Baskerville Old Face" charset="0"/>
                <a:cs typeface="Baskerville Old Face" charset="0"/>
              </a:rPr>
              <a:t>Rejecting </a:t>
            </a:r>
            <a:r>
              <a:rPr lang="mr-IN" sz="2600" b="1" dirty="0">
                <a:ea typeface="Baskerville Old Face" charset="0"/>
                <a:cs typeface="Baskerville Old Face" charset="0"/>
              </a:rPr>
              <a:t>–</a:t>
            </a:r>
            <a:r>
              <a:rPr lang="en-US" sz="2600" b="1" dirty="0">
                <a:ea typeface="Baskerville Old Face" charset="0"/>
                <a:cs typeface="Baskerville Old Face" charset="0"/>
              </a:rPr>
              <a:t> or embracing </a:t>
            </a:r>
            <a:r>
              <a:rPr lang="mr-IN" sz="2600" b="1" dirty="0">
                <a:ea typeface="Baskerville Old Face" charset="0"/>
                <a:cs typeface="Baskerville Old Face" charset="0"/>
              </a:rPr>
              <a:t>–</a:t>
            </a:r>
            <a:r>
              <a:rPr lang="en-US" sz="2600" b="1" dirty="0">
                <a:ea typeface="Baskerville Old Face" charset="0"/>
                <a:cs typeface="Baskerville Old Face" charset="0"/>
              </a:rPr>
              <a:t> Trump administration actions</a:t>
            </a:r>
          </a:p>
          <a:p>
            <a:pPr marL="914400" lvl="1" indent="-457200">
              <a:buFont typeface="Arial" panose="020B0604020202020204" pitchFamily="34" charset="0"/>
              <a:buChar char="•"/>
            </a:pPr>
            <a:r>
              <a:rPr lang="en-US" sz="2600" b="1" dirty="0">
                <a:ea typeface="Baskerville Old Face" charset="0"/>
                <a:cs typeface="Baskerville Old Face" charset="0"/>
              </a:rPr>
              <a:t>Individual mandate</a:t>
            </a:r>
          </a:p>
          <a:p>
            <a:pPr marL="914400" lvl="1" indent="-457200">
              <a:buFont typeface="Arial" panose="020B0604020202020204" pitchFamily="34" charset="0"/>
              <a:buChar char="•"/>
            </a:pPr>
            <a:r>
              <a:rPr lang="en-US" sz="2600" b="1" dirty="0">
                <a:ea typeface="Baskerville Old Face" charset="0"/>
                <a:cs typeface="Baskerville Old Face" charset="0"/>
              </a:rPr>
              <a:t>1332s: Reinsurance</a:t>
            </a:r>
          </a:p>
          <a:p>
            <a:pPr marL="914400" lvl="1" indent="-457200">
              <a:buFont typeface="Arial" panose="020B0604020202020204" pitchFamily="34" charset="0"/>
              <a:buChar char="•"/>
            </a:pPr>
            <a:r>
              <a:rPr lang="en-US" sz="2600" b="1" dirty="0">
                <a:ea typeface="Baskerville Old Face" charset="0"/>
                <a:cs typeface="Baskerville Old Face" charset="0"/>
              </a:rPr>
              <a:t>Marketplace conversions</a:t>
            </a:r>
          </a:p>
          <a:p>
            <a:pPr marL="914400" lvl="1" indent="-457200">
              <a:buFont typeface="Arial" panose="020B0604020202020204" pitchFamily="34" charset="0"/>
              <a:buChar char="•"/>
            </a:pPr>
            <a:r>
              <a:rPr lang="en-US" sz="2600" b="1" dirty="0">
                <a:ea typeface="Baskerville Old Face" charset="0"/>
                <a:cs typeface="Baskerville Old Face" charset="0"/>
              </a:rPr>
              <a:t>ACA improvements</a:t>
            </a:r>
          </a:p>
          <a:p>
            <a:pPr marL="1371600" lvl="2" indent="-457200">
              <a:buFont typeface="Arial" panose="020B0604020202020204" pitchFamily="34" charset="0"/>
              <a:buChar char="•"/>
            </a:pPr>
            <a:r>
              <a:rPr lang="en-US" sz="2600" b="1" dirty="0">
                <a:ea typeface="Baskerville Old Face" charset="0"/>
                <a:cs typeface="Baskerville Old Face" charset="0"/>
              </a:rPr>
              <a:t>Subsidy wraps</a:t>
            </a:r>
          </a:p>
          <a:p>
            <a:pPr marL="1371600" lvl="2" indent="-457200">
              <a:buFont typeface="Arial" panose="020B0604020202020204" pitchFamily="34" charset="0"/>
              <a:buChar char="•"/>
            </a:pPr>
            <a:r>
              <a:rPr lang="en-US" sz="2600" b="1" dirty="0">
                <a:ea typeface="Baskerville Old Face" charset="0"/>
                <a:cs typeface="Baskerville Old Face" charset="0"/>
              </a:rPr>
              <a:t>Public option/Medicaid buy-in</a:t>
            </a:r>
          </a:p>
          <a:p>
            <a:pPr marL="914400" lvl="1" indent="-457200">
              <a:buFont typeface="Arial" panose="020B0604020202020204" pitchFamily="34" charset="0"/>
              <a:buChar char="•"/>
            </a:pPr>
            <a:endParaRPr lang="en-US" sz="2600" b="1" dirty="0">
              <a:ea typeface="Baskerville Old Face" charset="0"/>
              <a:cs typeface="Baskerville Old Face" charset="0"/>
            </a:endParaRPr>
          </a:p>
        </p:txBody>
      </p:sp>
    </p:spTree>
    <p:extLst>
      <p:ext uri="{BB962C8B-B14F-4D97-AF65-F5344CB8AC3E}">
        <p14:creationId xmlns:p14="http://schemas.microsoft.com/office/powerpoint/2010/main" val="646622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11"/>
          </p:nvPr>
        </p:nvSpPr>
        <p:spPr/>
        <p:txBody>
          <a:bodyPr/>
          <a:lstStyle/>
          <a:p>
            <a:r>
              <a:rPr lang="en-US" dirty="0">
                <a:solidFill>
                  <a:srgbClr val="000000"/>
                </a:solidFill>
              </a:rPr>
              <a:t>SOURCE: KFF analysis of the 2013, 2018 </a:t>
            </a:r>
            <a:r>
              <a:rPr lang="en-US">
                <a:solidFill>
                  <a:srgbClr val="000000"/>
                </a:solidFill>
              </a:rPr>
              <a:t>American Community Survey</a:t>
            </a:r>
            <a:r>
              <a:rPr lang="en-US" dirty="0">
                <a:solidFill>
                  <a:srgbClr val="000000"/>
                </a:solidFill>
              </a:rPr>
              <a:t>, US Census Bureau.</a:t>
            </a:r>
          </a:p>
        </p:txBody>
      </p:sp>
      <p:sp>
        <p:nvSpPr>
          <p:cNvPr id="4" name="Title 3"/>
          <p:cNvSpPr>
            <a:spLocks noGrp="1"/>
          </p:cNvSpPr>
          <p:nvPr>
            <p:ph type="title"/>
          </p:nvPr>
        </p:nvSpPr>
        <p:spPr/>
        <p:txBody>
          <a:bodyPr/>
          <a:lstStyle/>
          <a:p>
            <a:r>
              <a:rPr lang="en-US" dirty="0"/>
              <a:t>Sources of Health Insurance Coverage for Non-Elderly, 2012-2017</a:t>
            </a:r>
          </a:p>
        </p:txBody>
      </p:sp>
      <p:sp>
        <p:nvSpPr>
          <p:cNvPr id="2" name="Slide Number Placeholder 1"/>
          <p:cNvSpPr>
            <a:spLocks noGrp="1"/>
          </p:cNvSpPr>
          <p:nvPr>
            <p:ph type="sldNum" sz="quarter" idx="4294967295"/>
          </p:nvPr>
        </p:nvSpPr>
        <p:spPr/>
        <p:txBody>
          <a:bodyPr/>
          <a:lstStyle/>
          <a:p>
            <a:r>
              <a:rPr lang="en-US" dirty="0"/>
              <a:t> </a:t>
            </a:r>
          </a:p>
        </p:txBody>
      </p:sp>
      <p:graphicFrame>
        <p:nvGraphicFramePr>
          <p:cNvPr id="3" name="Content Placeholder 10"/>
          <p:cNvGraphicFramePr>
            <a:graphicFrameLocks/>
          </p:cNvGraphicFramePr>
          <p:nvPr>
            <p:extLst>
              <p:ext uri="{D42A27DB-BD31-4B8C-83A1-F6EECF244321}">
                <p14:modId xmlns:p14="http://schemas.microsoft.com/office/powerpoint/2010/main" val="3486806260"/>
              </p:ext>
            </p:extLst>
          </p:nvPr>
        </p:nvGraphicFramePr>
        <p:xfrm>
          <a:off x="152400" y="1447800"/>
          <a:ext cx="4479924" cy="4678363"/>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1524000" y="5943600"/>
            <a:ext cx="2362200" cy="369332"/>
          </a:xfrm>
          <a:prstGeom prst="rect">
            <a:avLst/>
          </a:prstGeom>
          <a:noFill/>
        </p:spPr>
        <p:txBody>
          <a:bodyPr wrap="square" rtlCol="0">
            <a:spAutoFit/>
          </a:bodyPr>
          <a:lstStyle/>
          <a:p>
            <a:r>
              <a:rPr lang="en-US" dirty="0"/>
              <a:t> </a:t>
            </a:r>
          </a:p>
        </p:txBody>
      </p:sp>
      <p:sp>
        <p:nvSpPr>
          <p:cNvPr id="9" name="TextBox 8"/>
          <p:cNvSpPr txBox="1"/>
          <p:nvPr/>
        </p:nvSpPr>
        <p:spPr>
          <a:xfrm>
            <a:off x="5562600" y="5943600"/>
            <a:ext cx="2514600" cy="369332"/>
          </a:xfrm>
          <a:prstGeom prst="rect">
            <a:avLst/>
          </a:prstGeom>
          <a:noFill/>
        </p:spPr>
        <p:txBody>
          <a:bodyPr wrap="square" rtlCol="0">
            <a:spAutoFit/>
          </a:bodyPr>
          <a:lstStyle/>
          <a:p>
            <a:endParaRPr lang="en-US" dirty="0"/>
          </a:p>
        </p:txBody>
      </p:sp>
      <p:graphicFrame>
        <p:nvGraphicFramePr>
          <p:cNvPr id="12" name="Content Placeholder 10"/>
          <p:cNvGraphicFramePr>
            <a:graphicFrameLocks noGrp="1"/>
          </p:cNvGraphicFramePr>
          <p:nvPr>
            <p:ph idx="12"/>
            <p:extLst>
              <p:ext uri="{D42A27DB-BD31-4B8C-83A1-F6EECF244321}">
                <p14:modId xmlns:p14="http://schemas.microsoft.com/office/powerpoint/2010/main" val="697943143"/>
              </p:ext>
            </p:extLst>
          </p:nvPr>
        </p:nvGraphicFramePr>
        <p:xfrm>
          <a:off x="4648200" y="1524000"/>
          <a:ext cx="4525962" cy="4602163"/>
        </p:xfrm>
        <a:graphic>
          <a:graphicData uri="http://schemas.openxmlformats.org/drawingml/2006/chart">
            <c:chart xmlns:c="http://schemas.openxmlformats.org/drawingml/2006/chart" xmlns:r="http://schemas.openxmlformats.org/officeDocument/2006/relationships" r:id="rId4"/>
          </a:graphicData>
        </a:graphic>
      </p:graphicFrame>
      <p:sp>
        <p:nvSpPr>
          <p:cNvPr id="15" name="TextBox 14"/>
          <p:cNvSpPr txBox="1"/>
          <p:nvPr/>
        </p:nvSpPr>
        <p:spPr>
          <a:xfrm>
            <a:off x="6469062" y="1362635"/>
            <a:ext cx="838200" cy="381000"/>
          </a:xfrm>
          <a:prstGeom prst="rect">
            <a:avLst/>
          </a:prstGeom>
          <a:noFill/>
        </p:spPr>
        <p:txBody>
          <a:bodyPr wrap="square" rtlCol="0">
            <a:spAutoFit/>
          </a:bodyPr>
          <a:lstStyle/>
          <a:p>
            <a:pPr algn="ctr"/>
            <a:r>
              <a:rPr lang="en-US" b="1" dirty="0">
                <a:latin typeface="Calibri" pitchFamily="34" charset="0"/>
                <a:cs typeface="Meta Offc Pro"/>
              </a:rPr>
              <a:t>2017</a:t>
            </a:r>
          </a:p>
        </p:txBody>
      </p:sp>
      <p:sp>
        <p:nvSpPr>
          <p:cNvPr id="5" name="TextBox 4"/>
          <p:cNvSpPr txBox="1"/>
          <p:nvPr/>
        </p:nvSpPr>
        <p:spPr>
          <a:xfrm>
            <a:off x="1828800" y="1362635"/>
            <a:ext cx="1143000" cy="369332"/>
          </a:xfrm>
          <a:prstGeom prst="rect">
            <a:avLst/>
          </a:prstGeom>
          <a:noFill/>
        </p:spPr>
        <p:txBody>
          <a:bodyPr wrap="square" rtlCol="0">
            <a:spAutoFit/>
          </a:bodyPr>
          <a:lstStyle/>
          <a:p>
            <a:pPr algn="ctr"/>
            <a:r>
              <a:rPr lang="en-US" b="1" dirty="0">
                <a:latin typeface="Calibri" pitchFamily="34" charset="0"/>
                <a:cs typeface="Meta Offc Pro"/>
              </a:rPr>
              <a:t>2012</a:t>
            </a:r>
          </a:p>
        </p:txBody>
      </p:sp>
    </p:spTree>
    <p:extLst>
      <p:ext uri="{BB962C8B-B14F-4D97-AF65-F5344CB8AC3E}">
        <p14:creationId xmlns:p14="http://schemas.microsoft.com/office/powerpoint/2010/main" val="28276105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5570" y="197278"/>
            <a:ext cx="6791387" cy="818664"/>
          </a:xfrm>
        </p:spPr>
        <p:txBody>
          <a:bodyPr>
            <a:normAutofit/>
          </a:bodyPr>
          <a:lstStyle/>
          <a:p>
            <a:pPr algn="ctr"/>
            <a:r>
              <a:rPr lang="en-US" sz="3200" b="1" dirty="0">
                <a:latin typeface="Baskerville Old Face" pitchFamily="18" charset="0"/>
              </a:rPr>
              <a:t> </a:t>
            </a:r>
            <a:r>
              <a:rPr lang="en-US" sz="3200" b="1" dirty="0">
                <a:latin typeface="+mn-lt"/>
              </a:rPr>
              <a:t>ACA: Future Legislative Action?</a:t>
            </a:r>
            <a:endParaRPr lang="en-US" sz="3200" dirty="0">
              <a:latin typeface="+mn-lt"/>
            </a:endParaRPr>
          </a:p>
        </p:txBody>
      </p:sp>
      <p:pic>
        <p:nvPicPr>
          <p:cNvPr id="5" name="Picture 4"/>
          <p:cNvPicPr>
            <a:picLocks noChangeAspect="1"/>
          </p:cNvPicPr>
          <p:nvPr/>
        </p:nvPicPr>
        <p:blipFill>
          <a:blip r:embed="rId3"/>
          <a:stretch>
            <a:fillRect/>
          </a:stretch>
        </p:blipFill>
        <p:spPr>
          <a:xfrm>
            <a:off x="38100" y="5715000"/>
            <a:ext cx="4191000" cy="1047750"/>
          </a:xfrm>
          <a:prstGeom prst="rect">
            <a:avLst/>
          </a:prstGeom>
        </p:spPr>
      </p:pic>
      <p:sp>
        <p:nvSpPr>
          <p:cNvPr id="6" name="TextBox 5"/>
          <p:cNvSpPr txBox="1"/>
          <p:nvPr/>
        </p:nvSpPr>
        <p:spPr>
          <a:xfrm>
            <a:off x="457200" y="1015942"/>
            <a:ext cx="8201737" cy="3693319"/>
          </a:xfrm>
          <a:prstGeom prst="rect">
            <a:avLst/>
          </a:prstGeom>
          <a:noFill/>
          <a:ln>
            <a:solidFill>
              <a:schemeClr val="tx2">
                <a:lumMod val="75000"/>
              </a:schemeClr>
            </a:solidFill>
          </a:ln>
        </p:spPr>
        <p:txBody>
          <a:bodyPr wrap="square" lIns="91440" rIns="0" rtlCol="0" anchor="ctr">
            <a:spAutoFit/>
          </a:bodyPr>
          <a:lstStyle/>
          <a:p>
            <a:pPr marL="914400" lvl="1" indent="-457200">
              <a:buFont typeface="Arial" panose="020B0604020202020204" pitchFamily="34" charset="0"/>
              <a:buChar char="•"/>
            </a:pPr>
            <a:r>
              <a:rPr lang="en-US" sz="2600" b="1" dirty="0">
                <a:ea typeface="Baskerville Old Face" charset="0"/>
                <a:cs typeface="Baskerville Old Face" charset="0"/>
              </a:rPr>
              <a:t>Reversing Trump administrative actions</a:t>
            </a:r>
          </a:p>
          <a:p>
            <a:pPr marL="1371600" lvl="2" indent="-457200">
              <a:buFont typeface="Arial" panose="020B0604020202020204" pitchFamily="34" charset="0"/>
              <a:buChar char="•"/>
            </a:pPr>
            <a:r>
              <a:rPr lang="en-US" sz="2600" b="1" dirty="0">
                <a:ea typeface="Baskerville Old Face" charset="0"/>
                <a:cs typeface="Baskerville Old Face" charset="0"/>
              </a:rPr>
              <a:t>1332, Short-term plans, AHPs</a:t>
            </a:r>
          </a:p>
          <a:p>
            <a:pPr marL="914400" lvl="1" indent="-457200">
              <a:buFont typeface="Arial" panose="020B0604020202020204" pitchFamily="34" charset="0"/>
              <a:buChar char="•"/>
            </a:pPr>
            <a:r>
              <a:rPr lang="en-US" sz="2600" b="1" dirty="0">
                <a:ea typeface="Baskerville Old Face" charset="0"/>
                <a:cs typeface="Baskerville Old Face" charset="0"/>
              </a:rPr>
              <a:t>Marketplace support</a:t>
            </a:r>
          </a:p>
          <a:p>
            <a:pPr marL="1371600" lvl="2" indent="-457200">
              <a:buFont typeface="Arial" panose="020B0604020202020204" pitchFamily="34" charset="0"/>
              <a:buChar char="•"/>
            </a:pPr>
            <a:r>
              <a:rPr lang="en-US" sz="2600" b="1" dirty="0">
                <a:ea typeface="Baskerville Old Face" charset="0"/>
                <a:cs typeface="Baskerville Old Face" charset="0"/>
              </a:rPr>
              <a:t>Navigators</a:t>
            </a:r>
          </a:p>
          <a:p>
            <a:pPr marL="1371600" lvl="2" indent="-457200">
              <a:buFont typeface="Arial" panose="020B0604020202020204" pitchFamily="34" charset="0"/>
              <a:buChar char="•"/>
            </a:pPr>
            <a:r>
              <a:rPr lang="en-US" sz="2600" b="1" dirty="0">
                <a:ea typeface="Baskerville Old Face" charset="0"/>
                <a:cs typeface="Baskerville Old Face" charset="0"/>
              </a:rPr>
              <a:t>Outreach</a:t>
            </a:r>
          </a:p>
          <a:p>
            <a:pPr marL="914400" lvl="1" indent="-457200">
              <a:buFont typeface="Arial" panose="020B0604020202020204" pitchFamily="34" charset="0"/>
              <a:buChar char="•"/>
            </a:pPr>
            <a:r>
              <a:rPr lang="en-US" sz="2600" b="1" dirty="0">
                <a:ea typeface="Baskerville Old Face" charset="0"/>
                <a:cs typeface="Baskerville Old Face" charset="0"/>
              </a:rPr>
              <a:t>Reinsurance?</a:t>
            </a:r>
          </a:p>
          <a:p>
            <a:pPr marL="914400" lvl="1" indent="-457200">
              <a:buFont typeface="Arial" panose="020B0604020202020204" pitchFamily="34" charset="0"/>
              <a:buChar char="•"/>
            </a:pPr>
            <a:r>
              <a:rPr lang="en-US" sz="2600" b="1" dirty="0">
                <a:ea typeface="Baskerville Old Face" charset="0"/>
                <a:cs typeface="Baskerville Old Face" charset="0"/>
              </a:rPr>
              <a:t>Cost-sharing reduction subsidies?</a:t>
            </a:r>
          </a:p>
          <a:p>
            <a:pPr marL="914400" lvl="1" indent="-457200">
              <a:buFont typeface="Arial" panose="020B0604020202020204" pitchFamily="34" charset="0"/>
              <a:buChar char="•"/>
            </a:pPr>
            <a:r>
              <a:rPr lang="en-US" sz="2600" b="1" dirty="0">
                <a:ea typeface="Baskerville Old Face" charset="0"/>
                <a:cs typeface="Baskerville Old Face" charset="0"/>
              </a:rPr>
              <a:t>Affordability improvements?</a:t>
            </a:r>
          </a:p>
          <a:p>
            <a:pPr marL="914400" lvl="1" indent="-457200">
              <a:buFont typeface="Arial" panose="020B0604020202020204" pitchFamily="34" charset="0"/>
              <a:buChar char="•"/>
            </a:pPr>
            <a:endParaRPr lang="en-US" sz="2600" b="1" dirty="0">
              <a:ea typeface="Baskerville Old Face" charset="0"/>
              <a:cs typeface="Baskerville Old Face" charset="0"/>
            </a:endParaRPr>
          </a:p>
        </p:txBody>
      </p:sp>
    </p:spTree>
    <p:extLst>
      <p:ext uri="{BB962C8B-B14F-4D97-AF65-F5344CB8AC3E}">
        <p14:creationId xmlns:p14="http://schemas.microsoft.com/office/powerpoint/2010/main" val="19251794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14800" y="2057400"/>
            <a:ext cx="4114800" cy="3056707"/>
          </a:xfrm>
          <a:prstGeom prst="rect">
            <a:avLst/>
          </a:prstGeom>
        </p:spPr>
      </p:pic>
      <p:sp>
        <p:nvSpPr>
          <p:cNvPr id="8" name="Title 1"/>
          <p:cNvSpPr>
            <a:spLocks noGrp="1"/>
          </p:cNvSpPr>
          <p:nvPr>
            <p:ph type="title"/>
          </p:nvPr>
        </p:nvSpPr>
        <p:spPr>
          <a:xfrm>
            <a:off x="609600" y="274638"/>
            <a:ext cx="8229600" cy="1143000"/>
          </a:xfrm>
        </p:spPr>
        <p:txBody>
          <a:bodyPr>
            <a:normAutofit/>
          </a:bodyPr>
          <a:lstStyle/>
          <a:p>
            <a:pPr algn="ctr"/>
            <a:r>
              <a:rPr lang="en-US" b="1" dirty="0"/>
              <a:t>Questions?</a:t>
            </a:r>
          </a:p>
        </p:txBody>
      </p:sp>
      <p:sp>
        <p:nvSpPr>
          <p:cNvPr id="9" name="Content Placeholder 4"/>
          <p:cNvSpPr>
            <a:spLocks noGrp="1"/>
          </p:cNvSpPr>
          <p:nvPr>
            <p:ph idx="1"/>
          </p:nvPr>
        </p:nvSpPr>
        <p:spPr>
          <a:xfrm>
            <a:off x="457200" y="1676400"/>
            <a:ext cx="3810000" cy="3048000"/>
          </a:xfrm>
        </p:spPr>
        <p:txBody>
          <a:bodyPr>
            <a:normAutofit fontScale="92500" lnSpcReduction="20000"/>
          </a:bodyPr>
          <a:lstStyle/>
          <a:p>
            <a:pPr marL="0" indent="0" algn="ctr">
              <a:buNone/>
            </a:pPr>
            <a:endParaRPr lang="en-US" b="1" dirty="0">
              <a:latin typeface="Baskerville Old Face" pitchFamily="18" charset="0"/>
            </a:endParaRPr>
          </a:p>
          <a:p>
            <a:pPr marL="0" indent="0" algn="ctr">
              <a:buNone/>
            </a:pPr>
            <a:endParaRPr lang="en-US" b="1" dirty="0">
              <a:latin typeface="Baskerville Old Face" pitchFamily="18" charset="0"/>
            </a:endParaRPr>
          </a:p>
          <a:p>
            <a:pPr marL="0" indent="0" algn="ctr">
              <a:buNone/>
            </a:pPr>
            <a:r>
              <a:rPr lang="en-US" b="1" dirty="0">
                <a:latin typeface="+mj-lt"/>
              </a:rPr>
              <a:t>Sabrina Corlette, J.D.</a:t>
            </a:r>
          </a:p>
          <a:p>
            <a:pPr marL="0" indent="0" algn="ctr">
              <a:buNone/>
            </a:pPr>
            <a:r>
              <a:rPr lang="en-US" sz="1800" dirty="0">
                <a:latin typeface="+mj-lt"/>
              </a:rPr>
              <a:t>Research Professor</a:t>
            </a:r>
          </a:p>
          <a:p>
            <a:pPr marL="0" indent="0" algn="ctr">
              <a:buNone/>
            </a:pPr>
            <a:r>
              <a:rPr lang="en-US" sz="1800" dirty="0">
                <a:latin typeface="+mj-lt"/>
              </a:rPr>
              <a:t>(202) 687-0880</a:t>
            </a:r>
          </a:p>
          <a:p>
            <a:pPr marL="0" indent="0" algn="ctr">
              <a:buNone/>
            </a:pPr>
            <a:r>
              <a:rPr lang="en-US" sz="1800" dirty="0">
                <a:latin typeface="+mj-lt"/>
                <a:hlinkClick r:id="rId4"/>
              </a:rPr>
              <a:t>sc732@georgetown.edu</a:t>
            </a:r>
            <a:endParaRPr lang="en-US" sz="1800" dirty="0">
              <a:latin typeface="+mj-lt"/>
            </a:endParaRPr>
          </a:p>
          <a:p>
            <a:pPr marL="0" indent="0" algn="ctr">
              <a:buNone/>
            </a:pPr>
            <a:r>
              <a:rPr lang="en-US" sz="1800" dirty="0">
                <a:latin typeface="+mj-lt"/>
              </a:rPr>
              <a:t>@</a:t>
            </a:r>
            <a:r>
              <a:rPr lang="en-US" sz="1800" dirty="0" err="1">
                <a:latin typeface="+mj-lt"/>
              </a:rPr>
              <a:t>SabrinaCorlette</a:t>
            </a:r>
            <a:endParaRPr lang="en-US" sz="1800" dirty="0">
              <a:latin typeface="+mj-lt"/>
            </a:endParaRPr>
          </a:p>
        </p:txBody>
      </p:sp>
      <p:pic>
        <p:nvPicPr>
          <p:cNvPr id="7" name="Picture 6"/>
          <p:cNvPicPr>
            <a:picLocks noChangeAspect="1"/>
          </p:cNvPicPr>
          <p:nvPr/>
        </p:nvPicPr>
        <p:blipFill>
          <a:blip r:embed="rId5"/>
          <a:stretch>
            <a:fillRect/>
          </a:stretch>
        </p:blipFill>
        <p:spPr>
          <a:xfrm>
            <a:off x="0" y="5638800"/>
            <a:ext cx="5867400" cy="1219200"/>
          </a:xfrm>
          <a:prstGeom prst="rect">
            <a:avLst/>
          </a:prstGeom>
        </p:spPr>
      </p:pic>
    </p:spTree>
    <p:extLst>
      <p:ext uri="{BB962C8B-B14F-4D97-AF65-F5344CB8AC3E}">
        <p14:creationId xmlns:p14="http://schemas.microsoft.com/office/powerpoint/2010/main" val="24568536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91440" y="1371600"/>
            <a:ext cx="8961120" cy="5029200"/>
          </a:xfrm>
        </p:spPr>
        <p:txBody>
          <a:bodyPr/>
          <a:lstStyle/>
          <a:p>
            <a:pPr marL="0" indent="0">
              <a:buNone/>
            </a:pPr>
            <a:r>
              <a:rPr lang="en-US" sz="1800" u="sng" dirty="0"/>
              <a:t>Specific provisions affected employer-sponsored coverage</a:t>
            </a:r>
          </a:p>
          <a:p>
            <a:r>
              <a:rPr lang="en-US" sz="1600" dirty="0"/>
              <a:t>Pre-existing condition exclusion periods prohibited, all plans</a:t>
            </a:r>
          </a:p>
          <a:p>
            <a:r>
              <a:rPr lang="en-US" sz="1600" dirty="0"/>
              <a:t>Other specific changes for all plans include:</a:t>
            </a:r>
          </a:p>
          <a:p>
            <a:pPr lvl="1"/>
            <a:r>
              <a:rPr lang="en-US" sz="1600" dirty="0"/>
              <a:t>Cover dependents to age 26</a:t>
            </a:r>
          </a:p>
          <a:p>
            <a:pPr lvl="1"/>
            <a:r>
              <a:rPr lang="en-US" sz="1600" dirty="0"/>
              <a:t>Cover preventive services without cost-sharing</a:t>
            </a:r>
          </a:p>
          <a:p>
            <a:pPr lvl="1"/>
            <a:r>
              <a:rPr lang="en-US" sz="1600" dirty="0"/>
              <a:t>No annual, lifetime dollar limits</a:t>
            </a:r>
          </a:p>
          <a:p>
            <a:pPr lvl="1"/>
            <a:r>
              <a:rPr lang="en-US" sz="1600" dirty="0"/>
              <a:t>Out-of-pocket maximum for in-network cost sharing ($7,900 in 2019)  </a:t>
            </a:r>
          </a:p>
          <a:p>
            <a:r>
              <a:rPr lang="en-US" sz="1600" dirty="0"/>
              <a:t>Large employer mandate</a:t>
            </a:r>
          </a:p>
          <a:p>
            <a:r>
              <a:rPr lang="en-US" sz="1600" dirty="0"/>
              <a:t>Share of population covered by ESI has remained relatively stable</a:t>
            </a:r>
          </a:p>
          <a:p>
            <a:pPr marL="0" indent="0">
              <a:buNone/>
            </a:pPr>
            <a:endParaRPr lang="en-US" sz="1800" dirty="0"/>
          </a:p>
          <a:p>
            <a:pPr marL="0" indent="0">
              <a:buNone/>
            </a:pPr>
            <a:r>
              <a:rPr lang="en-US" sz="1800" u="sng" dirty="0"/>
              <a:t>Significant eligibility expansion for Medicaid</a:t>
            </a:r>
          </a:p>
          <a:p>
            <a:r>
              <a:rPr lang="en-US" sz="1600" dirty="0"/>
              <a:t>Pre-ACA, eligibility was categorical (children, parents, disabled, or elderly)</a:t>
            </a:r>
          </a:p>
          <a:p>
            <a:r>
              <a:rPr lang="en-US" sz="1600" dirty="0"/>
              <a:t>ACA expanded eligibility to 138% FPL, federal government pays 90% of cost in 2020 </a:t>
            </a:r>
          </a:p>
          <a:p>
            <a:r>
              <a:rPr lang="en-US" sz="1600" dirty="0"/>
              <a:t>Supreme Court ruled in 2012 that expansion is a state option</a:t>
            </a:r>
          </a:p>
          <a:p>
            <a:r>
              <a:rPr lang="en-US" sz="1600" dirty="0"/>
              <a:t>In 2017, 12.7 million Medicaid enrollees were eligible because of the expansion </a:t>
            </a:r>
          </a:p>
          <a:p>
            <a:r>
              <a:rPr lang="en-US" sz="1600" dirty="0"/>
              <a:t>In 2017, 2.2 million poor adults in non-expansion states, in the “coverage gap”</a:t>
            </a:r>
          </a:p>
        </p:txBody>
      </p:sp>
      <p:sp>
        <p:nvSpPr>
          <p:cNvPr id="6" name="Title 5"/>
          <p:cNvSpPr>
            <a:spLocks noGrp="1"/>
          </p:cNvSpPr>
          <p:nvPr>
            <p:ph type="title"/>
          </p:nvPr>
        </p:nvSpPr>
        <p:spPr/>
        <p:txBody>
          <a:bodyPr/>
          <a:lstStyle/>
          <a:p>
            <a:r>
              <a:rPr lang="en-US" dirty="0"/>
              <a:t>ACA Made Specific Changes to Employer-Sponsored Coverage and Expanded Medicaid</a:t>
            </a:r>
          </a:p>
        </p:txBody>
      </p:sp>
      <p:sp>
        <p:nvSpPr>
          <p:cNvPr id="8" name="Text Placeholder 7"/>
          <p:cNvSpPr>
            <a:spLocks noGrp="1"/>
          </p:cNvSpPr>
          <p:nvPr>
            <p:ph type="body" sz="quarter" idx="11"/>
          </p:nvPr>
        </p:nvSpPr>
        <p:spPr>
          <a:xfrm>
            <a:off x="91440" y="6705600"/>
            <a:ext cx="8214360" cy="60960"/>
          </a:xfrm>
        </p:spPr>
        <p:txBody>
          <a:bodyPr/>
          <a:lstStyle/>
          <a:p>
            <a:r>
              <a:rPr lang="en-US" dirty="0"/>
              <a:t> </a:t>
            </a:r>
          </a:p>
        </p:txBody>
      </p:sp>
    </p:spTree>
    <p:extLst>
      <p:ext uri="{BB962C8B-B14F-4D97-AF65-F5344CB8AC3E}">
        <p14:creationId xmlns:p14="http://schemas.microsoft.com/office/powerpoint/2010/main" val="3194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Text Placeholder 142"/>
          <p:cNvSpPr>
            <a:spLocks noGrp="1"/>
          </p:cNvSpPr>
          <p:nvPr>
            <p:ph type="body" sz="quarter" idx="11"/>
          </p:nvPr>
        </p:nvSpPr>
        <p:spPr>
          <a:xfrm>
            <a:off x="-33298" y="5715000"/>
            <a:ext cx="9177298" cy="1039431"/>
          </a:xfrm>
        </p:spPr>
        <p:txBody>
          <a:bodyPr/>
          <a:lstStyle/>
          <a:p>
            <a:r>
              <a:rPr lang="en-US" dirty="0"/>
              <a:t>NOTES: Current status for each state is based on KFF tracking and analysis of state activity. </a:t>
            </a:r>
          </a:p>
          <a:p>
            <a:r>
              <a:rPr lang="en-US" b="1" baseline="30000" dirty="0"/>
              <a:t>◊</a:t>
            </a:r>
            <a:r>
              <a:rPr lang="en-US" dirty="0"/>
              <a:t>Expansion is adopted but not yet implemented in ID, ME, NE, and UT. (See link below for additional state-specific notes). </a:t>
            </a:r>
          </a:p>
          <a:p>
            <a:r>
              <a:rPr lang="en-US" sz="1000" dirty="0">
                <a:latin typeface="+mn-lt"/>
              </a:rPr>
              <a:t>SOURCE: “Status of State Action on the Medicaid Expansion Decision,” KFF State Health Facts, updated </a:t>
            </a:r>
            <a:r>
              <a:rPr lang="en-US" dirty="0"/>
              <a:t>January 4</a:t>
            </a:r>
            <a:r>
              <a:rPr lang="en-US" sz="1000" dirty="0">
                <a:latin typeface="+mn-lt"/>
              </a:rPr>
              <a:t>, 2019.</a:t>
            </a:r>
          </a:p>
          <a:p>
            <a:r>
              <a:rPr lang="en-US" sz="1000" dirty="0">
                <a:latin typeface="+mn-lt"/>
                <a:hlinkClick r:id="rId3"/>
              </a:rPr>
              <a:t>https://www.kff.org/health-reform/state-indicator/state-activity-around-expanding-medicaid-under-the-affordable-care-act/ </a:t>
            </a:r>
            <a:endParaRPr lang="en-US" sz="1000" dirty="0">
              <a:latin typeface="+mn-lt"/>
            </a:endParaRPr>
          </a:p>
        </p:txBody>
      </p:sp>
      <p:sp>
        <p:nvSpPr>
          <p:cNvPr id="3" name="Title 2"/>
          <p:cNvSpPr>
            <a:spLocks noGrp="1"/>
          </p:cNvSpPr>
          <p:nvPr>
            <p:ph type="title"/>
          </p:nvPr>
        </p:nvSpPr>
        <p:spPr>
          <a:xfrm>
            <a:off x="670086" y="223256"/>
            <a:ext cx="8961120" cy="914400"/>
          </a:xfrm>
        </p:spPr>
        <p:txBody>
          <a:bodyPr/>
          <a:lstStyle/>
          <a:p>
            <a:r>
              <a:rPr lang="en-US" sz="2600" dirty="0"/>
              <a:t>Status of State Medicaid Expansion Decisions</a:t>
            </a:r>
            <a:endParaRPr lang="en-US" sz="2600" dirty="0">
              <a:latin typeface="+mj-lt"/>
            </a:endParaRPr>
          </a:p>
        </p:txBody>
      </p:sp>
      <p:grpSp>
        <p:nvGrpSpPr>
          <p:cNvPr id="4" name="Group 3"/>
          <p:cNvGrpSpPr>
            <a:grpSpLocks noChangeAspect="1"/>
          </p:cNvGrpSpPr>
          <p:nvPr/>
        </p:nvGrpSpPr>
        <p:grpSpPr>
          <a:xfrm>
            <a:off x="706656" y="1033620"/>
            <a:ext cx="7772400" cy="4300380"/>
            <a:chOff x="928895" y="973956"/>
            <a:chExt cx="7807118" cy="4319588"/>
          </a:xfrm>
        </p:grpSpPr>
        <p:sp>
          <p:nvSpPr>
            <p:cNvPr id="5" name="Shape - Wyoming"/>
            <p:cNvSpPr>
              <a:spLocks noChangeAspect="1"/>
            </p:cNvSpPr>
            <p:nvPr/>
          </p:nvSpPr>
          <p:spPr bwMode="auto">
            <a:xfrm>
              <a:off x="2787648" y="1847081"/>
              <a:ext cx="896939" cy="720725"/>
            </a:xfrm>
            <a:custGeom>
              <a:avLst/>
              <a:gdLst>
                <a:gd name="T0" fmla="*/ 2147483647 w 567"/>
                <a:gd name="T1" fmla="*/ 0 h 463"/>
                <a:gd name="T2" fmla="*/ 2147483647 w 567"/>
                <a:gd name="T3" fmla="*/ 2147483647 h 463"/>
                <a:gd name="T4" fmla="*/ 0 w 567"/>
                <a:gd name="T5" fmla="*/ 2147483647 h 463"/>
                <a:gd name="T6" fmla="*/ 2147483647 w 567"/>
                <a:gd name="T7" fmla="*/ 2147483647 h 463"/>
                <a:gd name="T8" fmla="*/ 2147483647 w 567"/>
                <a:gd name="T9" fmla="*/ 2147483647 h 463"/>
                <a:gd name="T10" fmla="*/ 2147483647 w 567"/>
                <a:gd name="T11" fmla="*/ 2147483647 h 463"/>
                <a:gd name="T12" fmla="*/ 2147483647 w 567"/>
                <a:gd name="T13" fmla="*/ 0 h 463"/>
                <a:gd name="T14" fmla="*/ 0 60000 65536"/>
                <a:gd name="T15" fmla="*/ 0 60000 65536"/>
                <a:gd name="T16" fmla="*/ 0 60000 65536"/>
                <a:gd name="T17" fmla="*/ 0 60000 65536"/>
                <a:gd name="T18" fmla="*/ 0 60000 65536"/>
                <a:gd name="T19" fmla="*/ 0 60000 65536"/>
                <a:gd name="T20" fmla="*/ 0 60000 65536"/>
                <a:gd name="T21" fmla="*/ 0 w 567"/>
                <a:gd name="T22" fmla="*/ 0 h 463"/>
                <a:gd name="T23" fmla="*/ 567 w 567"/>
                <a:gd name="T24" fmla="*/ 463 h 46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7" h="463">
                  <a:moveTo>
                    <a:pt x="55" y="0"/>
                  </a:moveTo>
                  <a:lnTo>
                    <a:pt x="35" y="172"/>
                  </a:lnTo>
                  <a:lnTo>
                    <a:pt x="0" y="420"/>
                  </a:lnTo>
                  <a:lnTo>
                    <a:pt x="164" y="433"/>
                  </a:lnTo>
                  <a:lnTo>
                    <a:pt x="547" y="463"/>
                  </a:lnTo>
                  <a:lnTo>
                    <a:pt x="567" y="47"/>
                  </a:lnTo>
                  <a:lnTo>
                    <a:pt x="55" y="0"/>
                  </a:lnTo>
                  <a:close/>
                </a:path>
              </a:pathLst>
            </a:custGeom>
            <a:solidFill>
              <a:schemeClr val="tx2"/>
            </a:solidFill>
            <a:ln w="19050">
              <a:solidFill>
                <a:schemeClr val="tx1"/>
              </a:solidFill>
              <a:prstDash val="solid"/>
              <a:round/>
              <a:headEnd/>
              <a:tailEnd/>
            </a:ln>
          </p:spPr>
          <p:txBody>
            <a:bodyPr/>
            <a:lstStyle/>
            <a:p>
              <a:endParaRPr lang="en-US" sz="1200" b="1">
                <a:solidFill>
                  <a:srgbClr val="000000"/>
                </a:solidFill>
              </a:endParaRPr>
            </a:p>
          </p:txBody>
        </p:sp>
        <p:sp>
          <p:nvSpPr>
            <p:cNvPr id="6" name="Shape - Wisconsin"/>
            <p:cNvSpPr>
              <a:spLocks noChangeAspect="1"/>
            </p:cNvSpPr>
            <p:nvPr/>
          </p:nvSpPr>
          <p:spPr bwMode="auto">
            <a:xfrm>
              <a:off x="4975223" y="1535931"/>
              <a:ext cx="654051" cy="752475"/>
            </a:xfrm>
            <a:custGeom>
              <a:avLst/>
              <a:gdLst>
                <a:gd name="T0" fmla="*/ 30 w 415"/>
                <a:gd name="T1" fmla="*/ 33 h 484"/>
                <a:gd name="T2" fmla="*/ 61 w 415"/>
                <a:gd name="T3" fmla="*/ 28 h 484"/>
                <a:gd name="T4" fmla="*/ 90 w 415"/>
                <a:gd name="T5" fmla="*/ 28 h 484"/>
                <a:gd name="T6" fmla="*/ 107 w 415"/>
                <a:gd name="T7" fmla="*/ 0 h 484"/>
                <a:gd name="T8" fmla="*/ 121 w 415"/>
                <a:gd name="T9" fmla="*/ 36 h 484"/>
                <a:gd name="T10" fmla="*/ 166 w 415"/>
                <a:gd name="T11" fmla="*/ 36 h 484"/>
                <a:gd name="T12" fmla="*/ 189 w 415"/>
                <a:gd name="T13" fmla="*/ 68 h 484"/>
                <a:gd name="T14" fmla="*/ 236 w 415"/>
                <a:gd name="T15" fmla="*/ 59 h 484"/>
                <a:gd name="T16" fmla="*/ 267 w 415"/>
                <a:gd name="T17" fmla="*/ 80 h 484"/>
                <a:gd name="T18" fmla="*/ 325 w 415"/>
                <a:gd name="T19" fmla="*/ 95 h 484"/>
                <a:gd name="T20" fmla="*/ 336 w 415"/>
                <a:gd name="T21" fmla="*/ 121 h 484"/>
                <a:gd name="T22" fmla="*/ 365 w 415"/>
                <a:gd name="T23" fmla="*/ 122 h 484"/>
                <a:gd name="T24" fmla="*/ 356 w 415"/>
                <a:gd name="T25" fmla="*/ 147 h 484"/>
                <a:gd name="T26" fmla="*/ 367 w 415"/>
                <a:gd name="T27" fmla="*/ 176 h 484"/>
                <a:gd name="T28" fmla="*/ 347 w 415"/>
                <a:gd name="T29" fmla="*/ 211 h 484"/>
                <a:gd name="T30" fmla="*/ 361 w 415"/>
                <a:gd name="T31" fmla="*/ 219 h 484"/>
                <a:gd name="T32" fmla="*/ 394 w 415"/>
                <a:gd name="T33" fmla="*/ 180 h 484"/>
                <a:gd name="T34" fmla="*/ 392 w 415"/>
                <a:gd name="T35" fmla="*/ 167 h 484"/>
                <a:gd name="T36" fmla="*/ 406 w 415"/>
                <a:gd name="T37" fmla="*/ 161 h 484"/>
                <a:gd name="T38" fmla="*/ 415 w 415"/>
                <a:gd name="T39" fmla="*/ 180 h 484"/>
                <a:gd name="T40" fmla="*/ 389 w 415"/>
                <a:gd name="T41" fmla="*/ 207 h 484"/>
                <a:gd name="T42" fmla="*/ 379 w 415"/>
                <a:gd name="T43" fmla="*/ 268 h 484"/>
                <a:gd name="T44" fmla="*/ 379 w 415"/>
                <a:gd name="T45" fmla="*/ 371 h 484"/>
                <a:gd name="T46" fmla="*/ 394 w 415"/>
                <a:gd name="T47" fmla="*/ 389 h 484"/>
                <a:gd name="T48" fmla="*/ 388 w 415"/>
                <a:gd name="T49" fmla="*/ 453 h 484"/>
                <a:gd name="T50" fmla="*/ 191 w 415"/>
                <a:gd name="T51" fmla="*/ 484 h 484"/>
                <a:gd name="T52" fmla="*/ 142 w 415"/>
                <a:gd name="T53" fmla="*/ 454 h 484"/>
                <a:gd name="T54" fmla="*/ 152 w 415"/>
                <a:gd name="T55" fmla="*/ 416 h 484"/>
                <a:gd name="T56" fmla="*/ 128 w 415"/>
                <a:gd name="T57" fmla="*/ 374 h 484"/>
                <a:gd name="T58" fmla="*/ 107 w 415"/>
                <a:gd name="T59" fmla="*/ 322 h 484"/>
                <a:gd name="T60" fmla="*/ 52 w 415"/>
                <a:gd name="T61" fmla="*/ 270 h 484"/>
                <a:gd name="T62" fmla="*/ 18 w 415"/>
                <a:gd name="T63" fmla="*/ 270 h 484"/>
                <a:gd name="T64" fmla="*/ 18 w 415"/>
                <a:gd name="T65" fmla="*/ 198 h 484"/>
                <a:gd name="T66" fmla="*/ 0 w 415"/>
                <a:gd name="T67" fmla="*/ 171 h 484"/>
                <a:gd name="T68" fmla="*/ 39 w 415"/>
                <a:gd name="T69" fmla="*/ 130 h 484"/>
                <a:gd name="T70" fmla="*/ 30 w 415"/>
                <a:gd name="T71" fmla="*/ 33 h 48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15"/>
                <a:gd name="T109" fmla="*/ 0 h 484"/>
                <a:gd name="T110" fmla="*/ 415 w 415"/>
                <a:gd name="T111" fmla="*/ 484 h 48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15" h="484">
                  <a:moveTo>
                    <a:pt x="30" y="33"/>
                  </a:moveTo>
                  <a:lnTo>
                    <a:pt x="61" y="28"/>
                  </a:lnTo>
                  <a:lnTo>
                    <a:pt x="90" y="28"/>
                  </a:lnTo>
                  <a:lnTo>
                    <a:pt x="107" y="0"/>
                  </a:lnTo>
                  <a:lnTo>
                    <a:pt x="121" y="36"/>
                  </a:lnTo>
                  <a:lnTo>
                    <a:pt x="166" y="36"/>
                  </a:lnTo>
                  <a:lnTo>
                    <a:pt x="189" y="68"/>
                  </a:lnTo>
                  <a:lnTo>
                    <a:pt x="236" y="59"/>
                  </a:lnTo>
                  <a:lnTo>
                    <a:pt x="267" y="80"/>
                  </a:lnTo>
                  <a:lnTo>
                    <a:pt x="325" y="95"/>
                  </a:lnTo>
                  <a:lnTo>
                    <a:pt x="336" y="121"/>
                  </a:lnTo>
                  <a:lnTo>
                    <a:pt x="365" y="122"/>
                  </a:lnTo>
                  <a:lnTo>
                    <a:pt x="356" y="147"/>
                  </a:lnTo>
                  <a:lnTo>
                    <a:pt x="367" y="176"/>
                  </a:lnTo>
                  <a:lnTo>
                    <a:pt x="347" y="211"/>
                  </a:lnTo>
                  <a:lnTo>
                    <a:pt x="361" y="219"/>
                  </a:lnTo>
                  <a:lnTo>
                    <a:pt x="394" y="180"/>
                  </a:lnTo>
                  <a:lnTo>
                    <a:pt x="392" y="167"/>
                  </a:lnTo>
                  <a:lnTo>
                    <a:pt x="406" y="161"/>
                  </a:lnTo>
                  <a:lnTo>
                    <a:pt x="415" y="180"/>
                  </a:lnTo>
                  <a:lnTo>
                    <a:pt x="389" y="207"/>
                  </a:lnTo>
                  <a:lnTo>
                    <a:pt x="379" y="268"/>
                  </a:lnTo>
                  <a:lnTo>
                    <a:pt x="379" y="371"/>
                  </a:lnTo>
                  <a:lnTo>
                    <a:pt x="394" y="389"/>
                  </a:lnTo>
                  <a:lnTo>
                    <a:pt x="388" y="453"/>
                  </a:lnTo>
                  <a:lnTo>
                    <a:pt x="191" y="484"/>
                  </a:lnTo>
                  <a:lnTo>
                    <a:pt x="142" y="454"/>
                  </a:lnTo>
                  <a:lnTo>
                    <a:pt x="152" y="416"/>
                  </a:lnTo>
                  <a:lnTo>
                    <a:pt x="128" y="374"/>
                  </a:lnTo>
                  <a:lnTo>
                    <a:pt x="107" y="322"/>
                  </a:lnTo>
                  <a:lnTo>
                    <a:pt x="52" y="270"/>
                  </a:lnTo>
                  <a:lnTo>
                    <a:pt x="18" y="270"/>
                  </a:lnTo>
                  <a:lnTo>
                    <a:pt x="18" y="198"/>
                  </a:lnTo>
                  <a:lnTo>
                    <a:pt x="0" y="171"/>
                  </a:lnTo>
                  <a:lnTo>
                    <a:pt x="39" y="130"/>
                  </a:lnTo>
                  <a:lnTo>
                    <a:pt x="30" y="33"/>
                  </a:lnTo>
                  <a:close/>
                </a:path>
              </a:pathLst>
            </a:custGeom>
            <a:solidFill>
              <a:schemeClr val="tx2"/>
            </a:solidFill>
            <a:ln w="19050">
              <a:solidFill>
                <a:schemeClr val="tx1"/>
              </a:solidFill>
              <a:prstDash val="solid"/>
              <a:round/>
              <a:headEnd/>
              <a:tailEnd/>
            </a:ln>
          </p:spPr>
          <p:txBody>
            <a:bodyPr/>
            <a:lstStyle/>
            <a:p>
              <a:pPr>
                <a:defRPr/>
              </a:pPr>
              <a:endParaRPr lang="en-US" sz="1200" b="1">
                <a:solidFill>
                  <a:srgbClr val="B0DDF4"/>
                </a:solidFill>
              </a:endParaRPr>
            </a:p>
          </p:txBody>
        </p:sp>
        <p:sp>
          <p:nvSpPr>
            <p:cNvPr id="7" name="Shape - West Virginia"/>
            <p:cNvSpPr>
              <a:spLocks noChangeAspect="1"/>
            </p:cNvSpPr>
            <p:nvPr/>
          </p:nvSpPr>
          <p:spPr bwMode="auto">
            <a:xfrm>
              <a:off x="6345237" y="2388418"/>
              <a:ext cx="550863" cy="566738"/>
            </a:xfrm>
            <a:custGeom>
              <a:avLst/>
              <a:gdLst>
                <a:gd name="T0" fmla="*/ 2147483647 w 349"/>
                <a:gd name="T1" fmla="*/ 2147483647 h 365"/>
                <a:gd name="T2" fmla="*/ 2147483647 w 349"/>
                <a:gd name="T3" fmla="*/ 2147483647 h 365"/>
                <a:gd name="T4" fmla="*/ 0 w 349"/>
                <a:gd name="T5" fmla="*/ 2147483647 h 365"/>
                <a:gd name="T6" fmla="*/ 2147483647 w 349"/>
                <a:gd name="T7" fmla="*/ 2147483647 h 365"/>
                <a:gd name="T8" fmla="*/ 2147483647 w 349"/>
                <a:gd name="T9" fmla="*/ 2147483647 h 365"/>
                <a:gd name="T10" fmla="*/ 2147483647 w 349"/>
                <a:gd name="T11" fmla="*/ 2147483647 h 365"/>
                <a:gd name="T12" fmla="*/ 2147483647 w 349"/>
                <a:gd name="T13" fmla="*/ 2147483647 h 365"/>
                <a:gd name="T14" fmla="*/ 2147483647 w 349"/>
                <a:gd name="T15" fmla="*/ 2147483647 h 365"/>
                <a:gd name="T16" fmla="*/ 2147483647 w 349"/>
                <a:gd name="T17" fmla="*/ 2147483647 h 365"/>
                <a:gd name="T18" fmla="*/ 2147483647 w 349"/>
                <a:gd name="T19" fmla="*/ 2147483647 h 365"/>
                <a:gd name="T20" fmla="*/ 2147483647 w 349"/>
                <a:gd name="T21" fmla="*/ 2147483647 h 365"/>
                <a:gd name="T22" fmla="*/ 2147483647 w 349"/>
                <a:gd name="T23" fmla="*/ 2147483647 h 365"/>
                <a:gd name="T24" fmla="*/ 2147483647 w 349"/>
                <a:gd name="T25" fmla="*/ 2147483647 h 365"/>
                <a:gd name="T26" fmla="*/ 2147483647 w 349"/>
                <a:gd name="T27" fmla="*/ 2147483647 h 365"/>
                <a:gd name="T28" fmla="*/ 2147483647 w 349"/>
                <a:gd name="T29" fmla="*/ 2147483647 h 365"/>
                <a:gd name="T30" fmla="*/ 2147483647 w 349"/>
                <a:gd name="T31" fmla="*/ 2147483647 h 365"/>
                <a:gd name="T32" fmla="*/ 2147483647 w 349"/>
                <a:gd name="T33" fmla="*/ 0 h 365"/>
                <a:gd name="T34" fmla="*/ 2147483647 w 349"/>
                <a:gd name="T35" fmla="*/ 2147483647 h 365"/>
                <a:gd name="T36" fmla="*/ 2147483647 w 349"/>
                <a:gd name="T37" fmla="*/ 2147483647 h 365"/>
                <a:gd name="T38" fmla="*/ 2147483647 w 349"/>
                <a:gd name="T39" fmla="*/ 2147483647 h 365"/>
                <a:gd name="T40" fmla="*/ 2147483647 w 349"/>
                <a:gd name="T41" fmla="*/ 2147483647 h 36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49"/>
                <a:gd name="T64" fmla="*/ 0 h 365"/>
                <a:gd name="T65" fmla="*/ 349 w 349"/>
                <a:gd name="T66" fmla="*/ 365 h 36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49" h="365">
                  <a:moveTo>
                    <a:pt x="35" y="191"/>
                  </a:moveTo>
                  <a:lnTo>
                    <a:pt x="9" y="184"/>
                  </a:lnTo>
                  <a:lnTo>
                    <a:pt x="0" y="242"/>
                  </a:lnTo>
                  <a:lnTo>
                    <a:pt x="9" y="303"/>
                  </a:lnTo>
                  <a:lnTo>
                    <a:pt x="59" y="344"/>
                  </a:lnTo>
                  <a:lnTo>
                    <a:pt x="71" y="365"/>
                  </a:lnTo>
                  <a:lnTo>
                    <a:pt x="135" y="344"/>
                  </a:lnTo>
                  <a:lnTo>
                    <a:pt x="211" y="295"/>
                  </a:lnTo>
                  <a:lnTo>
                    <a:pt x="234" y="188"/>
                  </a:lnTo>
                  <a:lnTo>
                    <a:pt x="283" y="160"/>
                  </a:lnTo>
                  <a:lnTo>
                    <a:pt x="310" y="94"/>
                  </a:lnTo>
                  <a:lnTo>
                    <a:pt x="349" y="76"/>
                  </a:lnTo>
                  <a:lnTo>
                    <a:pt x="298" y="67"/>
                  </a:lnTo>
                  <a:lnTo>
                    <a:pt x="210" y="115"/>
                  </a:lnTo>
                  <a:lnTo>
                    <a:pt x="196" y="69"/>
                  </a:lnTo>
                  <a:lnTo>
                    <a:pt x="120" y="73"/>
                  </a:lnTo>
                  <a:lnTo>
                    <a:pt x="103" y="0"/>
                  </a:lnTo>
                  <a:lnTo>
                    <a:pt x="83" y="20"/>
                  </a:lnTo>
                  <a:lnTo>
                    <a:pt x="89" y="124"/>
                  </a:lnTo>
                  <a:lnTo>
                    <a:pt x="55" y="133"/>
                  </a:lnTo>
                  <a:lnTo>
                    <a:pt x="35" y="191"/>
                  </a:lnTo>
                  <a:close/>
                </a:path>
              </a:pathLst>
            </a:custGeom>
            <a:solidFill>
              <a:schemeClr val="accent2"/>
            </a:solidFill>
            <a:ln w="19050">
              <a:solidFill>
                <a:schemeClr val="tx1"/>
              </a:solidFill>
              <a:prstDash val="solid"/>
              <a:round/>
              <a:headEnd/>
              <a:tailEnd/>
            </a:ln>
          </p:spPr>
          <p:txBody>
            <a:bodyPr/>
            <a:lstStyle/>
            <a:p>
              <a:endParaRPr lang="en-US" sz="1200" b="1">
                <a:solidFill>
                  <a:srgbClr val="000000"/>
                </a:solidFill>
              </a:endParaRPr>
            </a:p>
          </p:txBody>
        </p:sp>
        <p:sp>
          <p:nvSpPr>
            <p:cNvPr id="8" name="Shape - Washington"/>
            <p:cNvSpPr>
              <a:spLocks noChangeAspect="1"/>
            </p:cNvSpPr>
            <p:nvPr/>
          </p:nvSpPr>
          <p:spPr bwMode="auto">
            <a:xfrm>
              <a:off x="1463675" y="996181"/>
              <a:ext cx="835025" cy="603250"/>
            </a:xfrm>
            <a:custGeom>
              <a:avLst/>
              <a:gdLst>
                <a:gd name="T0" fmla="*/ 2147483647 w 530"/>
                <a:gd name="T1" fmla="*/ 0 h 389"/>
                <a:gd name="T2" fmla="*/ 2147483647 w 530"/>
                <a:gd name="T3" fmla="*/ 2147483647 h 389"/>
                <a:gd name="T4" fmla="*/ 2147483647 w 530"/>
                <a:gd name="T5" fmla="*/ 2147483647 h 389"/>
                <a:gd name="T6" fmla="*/ 2147483647 w 530"/>
                <a:gd name="T7" fmla="*/ 2147483647 h 389"/>
                <a:gd name="T8" fmla="*/ 2147483647 w 530"/>
                <a:gd name="T9" fmla="*/ 2147483647 h 389"/>
                <a:gd name="T10" fmla="*/ 2147483647 w 530"/>
                <a:gd name="T11" fmla="*/ 2147483647 h 389"/>
                <a:gd name="T12" fmla="*/ 2147483647 w 530"/>
                <a:gd name="T13" fmla="*/ 2147483647 h 389"/>
                <a:gd name="T14" fmla="*/ 2147483647 w 530"/>
                <a:gd name="T15" fmla="*/ 2147483647 h 389"/>
                <a:gd name="T16" fmla="*/ 2147483647 w 530"/>
                <a:gd name="T17" fmla="*/ 2147483647 h 389"/>
                <a:gd name="T18" fmla="*/ 2147483647 w 530"/>
                <a:gd name="T19" fmla="*/ 2147483647 h 389"/>
                <a:gd name="T20" fmla="*/ 2147483647 w 530"/>
                <a:gd name="T21" fmla="*/ 2147483647 h 389"/>
                <a:gd name="T22" fmla="*/ 2147483647 w 530"/>
                <a:gd name="T23" fmla="*/ 2147483647 h 389"/>
                <a:gd name="T24" fmla="*/ 2147483647 w 530"/>
                <a:gd name="T25" fmla="*/ 2147483647 h 389"/>
                <a:gd name="T26" fmla="*/ 2147483647 w 530"/>
                <a:gd name="T27" fmla="*/ 2147483647 h 389"/>
                <a:gd name="T28" fmla="*/ 2147483647 w 530"/>
                <a:gd name="T29" fmla="*/ 2147483647 h 389"/>
                <a:gd name="T30" fmla="*/ 2147483647 w 530"/>
                <a:gd name="T31" fmla="*/ 2147483647 h 389"/>
                <a:gd name="T32" fmla="*/ 2147483647 w 530"/>
                <a:gd name="T33" fmla="*/ 2147483647 h 389"/>
                <a:gd name="T34" fmla="*/ 2147483647 w 530"/>
                <a:gd name="T35" fmla="*/ 2147483647 h 389"/>
                <a:gd name="T36" fmla="*/ 2147483647 w 530"/>
                <a:gd name="T37" fmla="*/ 2147483647 h 389"/>
                <a:gd name="T38" fmla="*/ 2147483647 w 530"/>
                <a:gd name="T39" fmla="*/ 2147483647 h 389"/>
                <a:gd name="T40" fmla="*/ 0 w 530"/>
                <a:gd name="T41" fmla="*/ 2147483647 h 389"/>
                <a:gd name="T42" fmla="*/ 2147483647 w 530"/>
                <a:gd name="T43" fmla="*/ 2147483647 h 389"/>
                <a:gd name="T44" fmla="*/ 2147483647 w 530"/>
                <a:gd name="T45" fmla="*/ 2147483647 h 389"/>
                <a:gd name="T46" fmla="*/ 2147483647 w 530"/>
                <a:gd name="T47" fmla="*/ 2147483647 h 389"/>
                <a:gd name="T48" fmla="*/ 2147483647 w 530"/>
                <a:gd name="T49" fmla="*/ 2147483647 h 389"/>
                <a:gd name="T50" fmla="*/ 2147483647 w 530"/>
                <a:gd name="T51" fmla="*/ 2147483647 h 389"/>
                <a:gd name="T52" fmla="*/ 2147483647 w 530"/>
                <a:gd name="T53" fmla="*/ 2147483647 h 389"/>
                <a:gd name="T54" fmla="*/ 2147483647 w 530"/>
                <a:gd name="T55" fmla="*/ 2147483647 h 389"/>
                <a:gd name="T56" fmla="*/ 2147483647 w 530"/>
                <a:gd name="T57" fmla="*/ 2147483647 h 389"/>
                <a:gd name="T58" fmla="*/ 2147483647 w 530"/>
                <a:gd name="T59" fmla="*/ 2147483647 h 389"/>
                <a:gd name="T60" fmla="*/ 2147483647 w 530"/>
                <a:gd name="T61" fmla="*/ 2147483647 h 389"/>
                <a:gd name="T62" fmla="*/ 2147483647 w 530"/>
                <a:gd name="T63" fmla="*/ 2147483647 h 389"/>
                <a:gd name="T64" fmla="*/ 2147483647 w 530"/>
                <a:gd name="T65" fmla="*/ 2147483647 h 389"/>
                <a:gd name="T66" fmla="*/ 2147483647 w 530"/>
                <a:gd name="T67" fmla="*/ 2147483647 h 389"/>
                <a:gd name="T68" fmla="*/ 2147483647 w 530"/>
                <a:gd name="T69" fmla="*/ 2147483647 h 389"/>
                <a:gd name="T70" fmla="*/ 2147483647 w 530"/>
                <a:gd name="T71" fmla="*/ 2147483647 h 389"/>
                <a:gd name="T72" fmla="*/ 2147483647 w 530"/>
                <a:gd name="T73" fmla="*/ 2147483647 h 389"/>
                <a:gd name="T74" fmla="*/ 2147483647 w 530"/>
                <a:gd name="T75" fmla="*/ 0 h 38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30"/>
                <a:gd name="T115" fmla="*/ 0 h 389"/>
                <a:gd name="T116" fmla="*/ 530 w 530"/>
                <a:gd name="T117" fmla="*/ 389 h 38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30" h="389">
                  <a:moveTo>
                    <a:pt x="134" y="0"/>
                  </a:moveTo>
                  <a:lnTo>
                    <a:pt x="243" y="30"/>
                  </a:lnTo>
                  <a:lnTo>
                    <a:pt x="326" y="49"/>
                  </a:lnTo>
                  <a:lnTo>
                    <a:pt x="366" y="58"/>
                  </a:lnTo>
                  <a:lnTo>
                    <a:pt x="408" y="64"/>
                  </a:lnTo>
                  <a:lnTo>
                    <a:pt x="463" y="74"/>
                  </a:lnTo>
                  <a:lnTo>
                    <a:pt x="530" y="86"/>
                  </a:lnTo>
                  <a:lnTo>
                    <a:pt x="487" y="389"/>
                  </a:lnTo>
                  <a:lnTo>
                    <a:pt x="281" y="345"/>
                  </a:lnTo>
                  <a:lnTo>
                    <a:pt x="253" y="365"/>
                  </a:lnTo>
                  <a:lnTo>
                    <a:pt x="216" y="335"/>
                  </a:lnTo>
                  <a:lnTo>
                    <a:pt x="183" y="365"/>
                  </a:lnTo>
                  <a:lnTo>
                    <a:pt x="153" y="339"/>
                  </a:lnTo>
                  <a:lnTo>
                    <a:pt x="68" y="335"/>
                  </a:lnTo>
                  <a:lnTo>
                    <a:pt x="80" y="286"/>
                  </a:lnTo>
                  <a:lnTo>
                    <a:pt x="19" y="281"/>
                  </a:lnTo>
                  <a:lnTo>
                    <a:pt x="13" y="253"/>
                  </a:lnTo>
                  <a:lnTo>
                    <a:pt x="25" y="223"/>
                  </a:lnTo>
                  <a:lnTo>
                    <a:pt x="10" y="196"/>
                  </a:lnTo>
                  <a:lnTo>
                    <a:pt x="11" y="120"/>
                  </a:lnTo>
                  <a:lnTo>
                    <a:pt x="0" y="62"/>
                  </a:lnTo>
                  <a:lnTo>
                    <a:pt x="7" y="40"/>
                  </a:lnTo>
                  <a:lnTo>
                    <a:pt x="34" y="49"/>
                  </a:lnTo>
                  <a:lnTo>
                    <a:pt x="62" y="83"/>
                  </a:lnTo>
                  <a:lnTo>
                    <a:pt x="114" y="91"/>
                  </a:lnTo>
                  <a:lnTo>
                    <a:pt x="128" y="119"/>
                  </a:lnTo>
                  <a:lnTo>
                    <a:pt x="102" y="119"/>
                  </a:lnTo>
                  <a:lnTo>
                    <a:pt x="99" y="143"/>
                  </a:lnTo>
                  <a:lnTo>
                    <a:pt x="114" y="146"/>
                  </a:lnTo>
                  <a:lnTo>
                    <a:pt x="120" y="170"/>
                  </a:lnTo>
                  <a:lnTo>
                    <a:pt x="89" y="187"/>
                  </a:lnTo>
                  <a:lnTo>
                    <a:pt x="89" y="204"/>
                  </a:lnTo>
                  <a:lnTo>
                    <a:pt x="125" y="204"/>
                  </a:lnTo>
                  <a:lnTo>
                    <a:pt x="134" y="162"/>
                  </a:lnTo>
                  <a:lnTo>
                    <a:pt x="161" y="137"/>
                  </a:lnTo>
                  <a:lnTo>
                    <a:pt x="128" y="71"/>
                  </a:lnTo>
                  <a:lnTo>
                    <a:pt x="149" y="50"/>
                  </a:lnTo>
                  <a:lnTo>
                    <a:pt x="134" y="0"/>
                  </a:lnTo>
                  <a:close/>
                </a:path>
              </a:pathLst>
            </a:custGeom>
            <a:solidFill>
              <a:schemeClr val="accent2"/>
            </a:solidFill>
            <a:ln w="19050">
              <a:solidFill>
                <a:schemeClr val="tx1"/>
              </a:solidFill>
              <a:prstDash val="solid"/>
              <a:round/>
              <a:headEnd/>
              <a:tailEnd/>
            </a:ln>
          </p:spPr>
          <p:txBody>
            <a:bodyPr/>
            <a:lstStyle/>
            <a:p>
              <a:endParaRPr lang="en-US" sz="1200" b="1">
                <a:solidFill>
                  <a:srgbClr val="000000"/>
                </a:solidFill>
              </a:endParaRPr>
            </a:p>
          </p:txBody>
        </p:sp>
        <p:grpSp>
          <p:nvGrpSpPr>
            <p:cNvPr id="9" name="Shape - Virginia"/>
            <p:cNvGrpSpPr>
              <a:grpSpLocks/>
            </p:cNvGrpSpPr>
            <p:nvPr/>
          </p:nvGrpSpPr>
          <p:grpSpPr bwMode="auto">
            <a:xfrm>
              <a:off x="6276972" y="2507480"/>
              <a:ext cx="1009651" cy="596900"/>
              <a:chOff x="3911" y="1540"/>
              <a:chExt cx="636" cy="376"/>
            </a:xfrm>
            <a:solidFill>
              <a:srgbClr val="0072C0"/>
            </a:solidFill>
          </p:grpSpPr>
          <p:sp>
            <p:nvSpPr>
              <p:cNvPr id="129" name="Freeform 65"/>
              <p:cNvSpPr>
                <a:spLocks noChangeAspect="1"/>
              </p:cNvSpPr>
              <p:nvPr/>
            </p:nvSpPr>
            <p:spPr bwMode="auto">
              <a:xfrm>
                <a:off x="3911" y="1540"/>
                <a:ext cx="613" cy="376"/>
              </a:xfrm>
              <a:custGeom>
                <a:avLst/>
                <a:gdLst>
                  <a:gd name="T0" fmla="*/ 102 w 616"/>
                  <a:gd name="T1" fmla="*/ 253 h 383"/>
                  <a:gd name="T2" fmla="*/ 84 w 616"/>
                  <a:gd name="T3" fmla="*/ 290 h 383"/>
                  <a:gd name="T4" fmla="*/ 59 w 616"/>
                  <a:gd name="T5" fmla="*/ 300 h 383"/>
                  <a:gd name="T6" fmla="*/ 57 w 616"/>
                  <a:gd name="T7" fmla="*/ 325 h 383"/>
                  <a:gd name="T8" fmla="*/ 3 w 616"/>
                  <a:gd name="T9" fmla="*/ 343 h 383"/>
                  <a:gd name="T10" fmla="*/ 0 w 616"/>
                  <a:gd name="T11" fmla="*/ 362 h 383"/>
                  <a:gd name="T12" fmla="*/ 144 w 616"/>
                  <a:gd name="T13" fmla="*/ 339 h 383"/>
                  <a:gd name="T14" fmla="*/ 406 w 616"/>
                  <a:gd name="T15" fmla="*/ 287 h 383"/>
                  <a:gd name="T16" fmla="*/ 607 w 616"/>
                  <a:gd name="T17" fmla="*/ 240 h 383"/>
                  <a:gd name="T18" fmla="*/ 607 w 616"/>
                  <a:gd name="T19" fmla="*/ 203 h 383"/>
                  <a:gd name="T20" fmla="*/ 585 w 616"/>
                  <a:gd name="T21" fmla="*/ 191 h 383"/>
                  <a:gd name="T22" fmla="*/ 567 w 616"/>
                  <a:gd name="T23" fmla="*/ 210 h 383"/>
                  <a:gd name="T24" fmla="*/ 556 w 616"/>
                  <a:gd name="T25" fmla="*/ 161 h 383"/>
                  <a:gd name="T26" fmla="*/ 567 w 616"/>
                  <a:gd name="T27" fmla="*/ 118 h 383"/>
                  <a:gd name="T28" fmla="*/ 494 w 616"/>
                  <a:gd name="T29" fmla="*/ 84 h 383"/>
                  <a:gd name="T30" fmla="*/ 442 w 616"/>
                  <a:gd name="T31" fmla="*/ 93 h 383"/>
                  <a:gd name="T32" fmla="*/ 440 w 616"/>
                  <a:gd name="T33" fmla="*/ 27 h 383"/>
                  <a:gd name="T34" fmla="*/ 387 w 616"/>
                  <a:gd name="T35" fmla="*/ 0 h 383"/>
                  <a:gd name="T36" fmla="*/ 346 w 616"/>
                  <a:gd name="T37" fmla="*/ 17 h 383"/>
                  <a:gd name="T38" fmla="*/ 319 w 616"/>
                  <a:gd name="T39" fmla="*/ 80 h 383"/>
                  <a:gd name="T40" fmla="*/ 275 w 616"/>
                  <a:gd name="T41" fmla="*/ 105 h 383"/>
                  <a:gd name="T42" fmla="*/ 255 w 616"/>
                  <a:gd name="T43" fmla="*/ 204 h 383"/>
                  <a:gd name="T44" fmla="*/ 178 w 616"/>
                  <a:gd name="T45" fmla="*/ 253 h 383"/>
                  <a:gd name="T46" fmla="*/ 115 w 616"/>
                  <a:gd name="T47" fmla="*/ 274 h 383"/>
                  <a:gd name="T48" fmla="*/ 102 w 616"/>
                  <a:gd name="T49" fmla="*/ 253 h 3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16"/>
                  <a:gd name="T76" fmla="*/ 0 h 383"/>
                  <a:gd name="T77" fmla="*/ 616 w 616"/>
                  <a:gd name="T78" fmla="*/ 383 h 3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16" h="383">
                    <a:moveTo>
                      <a:pt x="102" y="268"/>
                    </a:moveTo>
                    <a:lnTo>
                      <a:pt x="84" y="307"/>
                    </a:lnTo>
                    <a:lnTo>
                      <a:pt x="59" y="318"/>
                    </a:lnTo>
                    <a:lnTo>
                      <a:pt x="57" y="343"/>
                    </a:lnTo>
                    <a:lnTo>
                      <a:pt x="3" y="362"/>
                    </a:lnTo>
                    <a:lnTo>
                      <a:pt x="0" y="383"/>
                    </a:lnTo>
                    <a:lnTo>
                      <a:pt x="147" y="358"/>
                    </a:lnTo>
                    <a:lnTo>
                      <a:pt x="412" y="303"/>
                    </a:lnTo>
                    <a:lnTo>
                      <a:pt x="616" y="254"/>
                    </a:lnTo>
                    <a:lnTo>
                      <a:pt x="616" y="215"/>
                    </a:lnTo>
                    <a:lnTo>
                      <a:pt x="594" y="203"/>
                    </a:lnTo>
                    <a:lnTo>
                      <a:pt x="576" y="222"/>
                    </a:lnTo>
                    <a:lnTo>
                      <a:pt x="565" y="170"/>
                    </a:lnTo>
                    <a:lnTo>
                      <a:pt x="576" y="124"/>
                    </a:lnTo>
                    <a:lnTo>
                      <a:pt x="500" y="90"/>
                    </a:lnTo>
                    <a:lnTo>
                      <a:pt x="448" y="99"/>
                    </a:lnTo>
                    <a:lnTo>
                      <a:pt x="446" y="27"/>
                    </a:lnTo>
                    <a:lnTo>
                      <a:pt x="393" y="0"/>
                    </a:lnTo>
                    <a:lnTo>
                      <a:pt x="352" y="17"/>
                    </a:lnTo>
                    <a:lnTo>
                      <a:pt x="325" y="84"/>
                    </a:lnTo>
                    <a:lnTo>
                      <a:pt x="278" y="111"/>
                    </a:lnTo>
                    <a:lnTo>
                      <a:pt x="258" y="216"/>
                    </a:lnTo>
                    <a:lnTo>
                      <a:pt x="181" y="268"/>
                    </a:lnTo>
                    <a:lnTo>
                      <a:pt x="118" y="289"/>
                    </a:lnTo>
                    <a:lnTo>
                      <a:pt x="102" y="268"/>
                    </a:lnTo>
                    <a:close/>
                  </a:path>
                </a:pathLst>
              </a:custGeom>
              <a:solidFill>
                <a:schemeClr val="accent2"/>
              </a:solidFill>
              <a:ln w="19050">
                <a:solidFill>
                  <a:schemeClr val="tx1"/>
                </a:solidFill>
                <a:prstDash val="solid"/>
                <a:round/>
                <a:headEnd/>
                <a:tailEnd/>
              </a:ln>
            </p:spPr>
            <p:txBody>
              <a:bodyPr/>
              <a:lstStyle/>
              <a:p>
                <a:endParaRPr lang="en-US" sz="1200" b="1">
                  <a:solidFill>
                    <a:srgbClr val="B0DDF4"/>
                  </a:solidFill>
                </a:endParaRPr>
              </a:p>
            </p:txBody>
          </p:sp>
          <p:sp>
            <p:nvSpPr>
              <p:cNvPr id="130" name="Freeform 66"/>
              <p:cNvSpPr>
                <a:spLocks noChangeAspect="1"/>
              </p:cNvSpPr>
              <p:nvPr/>
            </p:nvSpPr>
            <p:spPr bwMode="auto">
              <a:xfrm>
                <a:off x="4506" y="1634"/>
                <a:ext cx="41" cy="69"/>
              </a:xfrm>
              <a:custGeom>
                <a:avLst/>
                <a:gdLst>
                  <a:gd name="T0" fmla="*/ 0 w 42"/>
                  <a:gd name="T1" fmla="*/ 6 h 71"/>
                  <a:gd name="T2" fmla="*/ 39 w 42"/>
                  <a:gd name="T3" fmla="*/ 0 h 71"/>
                  <a:gd name="T4" fmla="*/ 18 w 42"/>
                  <a:gd name="T5" fmla="*/ 65 h 71"/>
                  <a:gd name="T6" fmla="*/ 2 w 42"/>
                  <a:gd name="T7" fmla="*/ 64 h 71"/>
                  <a:gd name="T8" fmla="*/ 0 w 42"/>
                  <a:gd name="T9" fmla="*/ 6 h 71"/>
                  <a:gd name="T10" fmla="*/ 0 60000 65536"/>
                  <a:gd name="T11" fmla="*/ 0 60000 65536"/>
                  <a:gd name="T12" fmla="*/ 0 60000 65536"/>
                  <a:gd name="T13" fmla="*/ 0 60000 65536"/>
                  <a:gd name="T14" fmla="*/ 0 60000 65536"/>
                  <a:gd name="T15" fmla="*/ 0 w 42"/>
                  <a:gd name="T16" fmla="*/ 0 h 71"/>
                  <a:gd name="T17" fmla="*/ 42 w 42"/>
                  <a:gd name="T18" fmla="*/ 71 h 71"/>
                </a:gdLst>
                <a:ahLst/>
                <a:cxnLst>
                  <a:cxn ang="T10">
                    <a:pos x="T0" y="T1"/>
                  </a:cxn>
                  <a:cxn ang="T11">
                    <a:pos x="T2" y="T3"/>
                  </a:cxn>
                  <a:cxn ang="T12">
                    <a:pos x="T4" y="T5"/>
                  </a:cxn>
                  <a:cxn ang="T13">
                    <a:pos x="T6" y="T7"/>
                  </a:cxn>
                  <a:cxn ang="T14">
                    <a:pos x="T8" y="T9"/>
                  </a:cxn>
                </a:cxnLst>
                <a:rect l="T15" t="T16" r="T17" b="T18"/>
                <a:pathLst>
                  <a:path w="42" h="71">
                    <a:moveTo>
                      <a:pt x="0" y="6"/>
                    </a:moveTo>
                    <a:lnTo>
                      <a:pt x="42" y="0"/>
                    </a:lnTo>
                    <a:lnTo>
                      <a:pt x="18" y="71"/>
                    </a:lnTo>
                    <a:lnTo>
                      <a:pt x="2" y="70"/>
                    </a:lnTo>
                    <a:lnTo>
                      <a:pt x="0" y="6"/>
                    </a:lnTo>
                    <a:close/>
                  </a:path>
                </a:pathLst>
              </a:custGeom>
              <a:solidFill>
                <a:schemeClr val="accent2"/>
              </a:solidFill>
              <a:ln w="19050">
                <a:solidFill>
                  <a:schemeClr val="tx1"/>
                </a:solidFill>
                <a:prstDash val="solid"/>
                <a:round/>
                <a:headEnd/>
                <a:tailEnd/>
              </a:ln>
            </p:spPr>
            <p:txBody>
              <a:bodyPr/>
              <a:lstStyle/>
              <a:p>
                <a:endParaRPr lang="en-US" sz="1200" b="1">
                  <a:solidFill>
                    <a:srgbClr val="000000"/>
                  </a:solidFill>
                </a:endParaRPr>
              </a:p>
            </p:txBody>
          </p:sp>
        </p:grpSp>
        <p:sp>
          <p:nvSpPr>
            <p:cNvPr id="10" name="Shape - Vermont"/>
            <p:cNvSpPr>
              <a:spLocks noChangeAspect="1"/>
            </p:cNvSpPr>
            <p:nvPr/>
          </p:nvSpPr>
          <p:spPr bwMode="auto">
            <a:xfrm>
              <a:off x="7172325" y="1442268"/>
              <a:ext cx="220663" cy="401638"/>
            </a:xfrm>
            <a:custGeom>
              <a:avLst/>
              <a:gdLst>
                <a:gd name="T0" fmla="*/ 0 w 139"/>
                <a:gd name="T1" fmla="*/ 2147483647 h 257"/>
                <a:gd name="T2" fmla="*/ 2147483647 w 139"/>
                <a:gd name="T3" fmla="*/ 0 h 257"/>
                <a:gd name="T4" fmla="*/ 2147483647 w 139"/>
                <a:gd name="T5" fmla="*/ 2147483647 h 257"/>
                <a:gd name="T6" fmla="*/ 2147483647 w 139"/>
                <a:gd name="T7" fmla="*/ 2147483647 h 257"/>
                <a:gd name="T8" fmla="*/ 2147483647 w 139"/>
                <a:gd name="T9" fmla="*/ 2147483647 h 257"/>
                <a:gd name="T10" fmla="*/ 2147483647 w 139"/>
                <a:gd name="T11" fmla="*/ 2147483647 h 257"/>
                <a:gd name="T12" fmla="*/ 2147483647 w 139"/>
                <a:gd name="T13" fmla="*/ 2147483647 h 257"/>
                <a:gd name="T14" fmla="*/ 2147483647 w 139"/>
                <a:gd name="T15" fmla="*/ 2147483647 h 257"/>
                <a:gd name="T16" fmla="*/ 2147483647 w 139"/>
                <a:gd name="T17" fmla="*/ 2147483647 h 257"/>
                <a:gd name="T18" fmla="*/ 0 w 139"/>
                <a:gd name="T19" fmla="*/ 2147483647 h 25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9"/>
                <a:gd name="T31" fmla="*/ 0 h 257"/>
                <a:gd name="T32" fmla="*/ 139 w 139"/>
                <a:gd name="T33" fmla="*/ 257 h 25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9" h="257">
                  <a:moveTo>
                    <a:pt x="0" y="27"/>
                  </a:moveTo>
                  <a:lnTo>
                    <a:pt x="102" y="0"/>
                  </a:lnTo>
                  <a:lnTo>
                    <a:pt x="139" y="70"/>
                  </a:lnTo>
                  <a:lnTo>
                    <a:pt x="120" y="88"/>
                  </a:lnTo>
                  <a:lnTo>
                    <a:pt x="127" y="243"/>
                  </a:lnTo>
                  <a:lnTo>
                    <a:pt x="69" y="257"/>
                  </a:lnTo>
                  <a:lnTo>
                    <a:pt x="41" y="193"/>
                  </a:lnTo>
                  <a:lnTo>
                    <a:pt x="39" y="117"/>
                  </a:lnTo>
                  <a:lnTo>
                    <a:pt x="14" y="94"/>
                  </a:lnTo>
                  <a:lnTo>
                    <a:pt x="0" y="27"/>
                  </a:lnTo>
                  <a:close/>
                </a:path>
              </a:pathLst>
            </a:custGeom>
            <a:solidFill>
              <a:schemeClr val="accent2"/>
            </a:solidFill>
            <a:ln w="19050">
              <a:solidFill>
                <a:schemeClr val="tx1"/>
              </a:solidFill>
              <a:prstDash val="solid"/>
              <a:round/>
              <a:headEnd/>
              <a:tailEnd/>
            </a:ln>
          </p:spPr>
          <p:txBody>
            <a:bodyPr/>
            <a:lstStyle/>
            <a:p>
              <a:endParaRPr lang="en-US" sz="1200" b="1">
                <a:solidFill>
                  <a:srgbClr val="B0DDF4"/>
                </a:solidFill>
              </a:endParaRPr>
            </a:p>
          </p:txBody>
        </p:sp>
        <p:sp>
          <p:nvSpPr>
            <p:cNvPr id="11" name="Shape - Utah"/>
            <p:cNvSpPr>
              <a:spLocks noChangeAspect="1"/>
            </p:cNvSpPr>
            <p:nvPr/>
          </p:nvSpPr>
          <p:spPr bwMode="auto">
            <a:xfrm>
              <a:off x="2351088" y="2280468"/>
              <a:ext cx="693737" cy="885825"/>
            </a:xfrm>
            <a:custGeom>
              <a:avLst/>
              <a:gdLst>
                <a:gd name="T0" fmla="*/ 2147483647 w 441"/>
                <a:gd name="T1" fmla="*/ 0 h 569"/>
                <a:gd name="T2" fmla="*/ 2147483647 w 441"/>
                <a:gd name="T3" fmla="*/ 2147483647 h 569"/>
                <a:gd name="T4" fmla="*/ 2147483647 w 441"/>
                <a:gd name="T5" fmla="*/ 2147483647 h 569"/>
                <a:gd name="T6" fmla="*/ 2147483647 w 441"/>
                <a:gd name="T7" fmla="*/ 2147483647 h 569"/>
                <a:gd name="T8" fmla="*/ 2147483647 w 441"/>
                <a:gd name="T9" fmla="*/ 2147483647 h 569"/>
                <a:gd name="T10" fmla="*/ 0 w 441"/>
                <a:gd name="T11" fmla="*/ 2147483647 h 569"/>
                <a:gd name="T12" fmla="*/ 2147483647 w 441"/>
                <a:gd name="T13" fmla="*/ 2147483647 h 569"/>
                <a:gd name="T14" fmla="*/ 2147483647 w 441"/>
                <a:gd name="T15" fmla="*/ 0 h 569"/>
                <a:gd name="T16" fmla="*/ 0 60000 65536"/>
                <a:gd name="T17" fmla="*/ 0 60000 65536"/>
                <a:gd name="T18" fmla="*/ 0 60000 65536"/>
                <a:gd name="T19" fmla="*/ 0 60000 65536"/>
                <a:gd name="T20" fmla="*/ 0 60000 65536"/>
                <a:gd name="T21" fmla="*/ 0 60000 65536"/>
                <a:gd name="T22" fmla="*/ 0 60000 65536"/>
                <a:gd name="T23" fmla="*/ 0 60000 65536"/>
                <a:gd name="T24" fmla="*/ 0 w 441"/>
                <a:gd name="T25" fmla="*/ 0 h 569"/>
                <a:gd name="T26" fmla="*/ 441 w 441"/>
                <a:gd name="T27" fmla="*/ 569 h 5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41" h="569">
                  <a:moveTo>
                    <a:pt x="82" y="0"/>
                  </a:moveTo>
                  <a:lnTo>
                    <a:pt x="298" y="30"/>
                  </a:lnTo>
                  <a:lnTo>
                    <a:pt x="283" y="139"/>
                  </a:lnTo>
                  <a:lnTo>
                    <a:pt x="441" y="154"/>
                  </a:lnTo>
                  <a:lnTo>
                    <a:pt x="398" y="569"/>
                  </a:lnTo>
                  <a:lnTo>
                    <a:pt x="0" y="526"/>
                  </a:lnTo>
                  <a:lnTo>
                    <a:pt x="40" y="261"/>
                  </a:lnTo>
                  <a:lnTo>
                    <a:pt x="82" y="0"/>
                  </a:lnTo>
                  <a:close/>
                </a:path>
              </a:pathLst>
            </a:custGeom>
            <a:pattFill prst="wdDnDiag">
              <a:fgClr>
                <a:schemeClr val="tx1">
                  <a:lumMod val="50000"/>
                  <a:lumOff val="50000"/>
                </a:schemeClr>
              </a:fgClr>
              <a:bgClr>
                <a:schemeClr val="accent2"/>
              </a:bgClr>
            </a:pattFill>
            <a:ln w="19050">
              <a:solidFill>
                <a:schemeClr val="tx1"/>
              </a:solidFill>
              <a:prstDash val="solid"/>
              <a:round/>
              <a:headEnd/>
              <a:tailEnd/>
            </a:ln>
          </p:spPr>
          <p:txBody>
            <a:bodyPr/>
            <a:lstStyle/>
            <a:p>
              <a:endParaRPr lang="en-US" sz="1200" b="1">
                <a:solidFill>
                  <a:srgbClr val="000000"/>
                </a:solidFill>
              </a:endParaRPr>
            </a:p>
          </p:txBody>
        </p:sp>
        <p:sp>
          <p:nvSpPr>
            <p:cNvPr id="12" name="Shape - Texas"/>
            <p:cNvSpPr>
              <a:spLocks noChangeAspect="1"/>
            </p:cNvSpPr>
            <p:nvPr/>
          </p:nvSpPr>
          <p:spPr bwMode="auto">
            <a:xfrm>
              <a:off x="3225798" y="3286942"/>
              <a:ext cx="1816100" cy="1662113"/>
            </a:xfrm>
            <a:custGeom>
              <a:avLst/>
              <a:gdLst>
                <a:gd name="T0" fmla="*/ 2147483647 w 1152"/>
                <a:gd name="T1" fmla="*/ 0 h 1067"/>
                <a:gd name="T2" fmla="*/ 2147483647 w 1152"/>
                <a:gd name="T3" fmla="*/ 2147483647 h 1067"/>
                <a:gd name="T4" fmla="*/ 2147483647 w 1152"/>
                <a:gd name="T5" fmla="*/ 2147483647 h 1067"/>
                <a:gd name="T6" fmla="*/ 2147483647 w 1152"/>
                <a:gd name="T7" fmla="*/ 2147483647 h 1067"/>
                <a:gd name="T8" fmla="*/ 2147483647 w 1152"/>
                <a:gd name="T9" fmla="*/ 2147483647 h 1067"/>
                <a:gd name="T10" fmla="*/ 2147483647 w 1152"/>
                <a:gd name="T11" fmla="*/ 2147483647 h 1067"/>
                <a:gd name="T12" fmla="*/ 2147483647 w 1152"/>
                <a:gd name="T13" fmla="*/ 2147483647 h 1067"/>
                <a:gd name="T14" fmla="*/ 2147483647 w 1152"/>
                <a:gd name="T15" fmla="*/ 2147483647 h 1067"/>
                <a:gd name="T16" fmla="*/ 2147483647 w 1152"/>
                <a:gd name="T17" fmla="*/ 2147483647 h 1067"/>
                <a:gd name="T18" fmla="*/ 2147483647 w 1152"/>
                <a:gd name="T19" fmla="*/ 2147483647 h 1067"/>
                <a:gd name="T20" fmla="*/ 2147483647 w 1152"/>
                <a:gd name="T21" fmla="*/ 2147483647 h 1067"/>
                <a:gd name="T22" fmla="*/ 2147483647 w 1152"/>
                <a:gd name="T23" fmla="*/ 2147483647 h 1067"/>
                <a:gd name="T24" fmla="*/ 2147483647 w 1152"/>
                <a:gd name="T25" fmla="*/ 2147483647 h 1067"/>
                <a:gd name="T26" fmla="*/ 2147483647 w 1152"/>
                <a:gd name="T27" fmla="*/ 2147483647 h 1067"/>
                <a:gd name="T28" fmla="*/ 2147483647 w 1152"/>
                <a:gd name="T29" fmla="*/ 2147483647 h 1067"/>
                <a:gd name="T30" fmla="*/ 2147483647 w 1152"/>
                <a:gd name="T31" fmla="*/ 2147483647 h 1067"/>
                <a:gd name="T32" fmla="*/ 2147483647 w 1152"/>
                <a:gd name="T33" fmla="*/ 2147483647 h 1067"/>
                <a:gd name="T34" fmla="*/ 2147483647 w 1152"/>
                <a:gd name="T35" fmla="*/ 2147483647 h 1067"/>
                <a:gd name="T36" fmla="*/ 2147483647 w 1152"/>
                <a:gd name="T37" fmla="*/ 2147483647 h 1067"/>
                <a:gd name="T38" fmla="*/ 2147483647 w 1152"/>
                <a:gd name="T39" fmla="*/ 2147483647 h 1067"/>
                <a:gd name="T40" fmla="*/ 2147483647 w 1152"/>
                <a:gd name="T41" fmla="*/ 2147483647 h 1067"/>
                <a:gd name="T42" fmla="*/ 2147483647 w 1152"/>
                <a:gd name="T43" fmla="*/ 2147483647 h 1067"/>
                <a:gd name="T44" fmla="*/ 2147483647 w 1152"/>
                <a:gd name="T45" fmla="*/ 2147483647 h 1067"/>
                <a:gd name="T46" fmla="*/ 2147483647 w 1152"/>
                <a:gd name="T47" fmla="*/ 2147483647 h 1067"/>
                <a:gd name="T48" fmla="*/ 2147483647 w 1152"/>
                <a:gd name="T49" fmla="*/ 2147483647 h 1067"/>
                <a:gd name="T50" fmla="*/ 2147483647 w 1152"/>
                <a:gd name="T51" fmla="*/ 2147483647 h 1067"/>
                <a:gd name="T52" fmla="*/ 2147483647 w 1152"/>
                <a:gd name="T53" fmla="*/ 2147483647 h 1067"/>
                <a:gd name="T54" fmla="*/ 2147483647 w 1152"/>
                <a:gd name="T55" fmla="*/ 2147483647 h 1067"/>
                <a:gd name="T56" fmla="*/ 2147483647 w 1152"/>
                <a:gd name="T57" fmla="*/ 2147483647 h 1067"/>
                <a:gd name="T58" fmla="*/ 2147483647 w 1152"/>
                <a:gd name="T59" fmla="*/ 2147483647 h 1067"/>
                <a:gd name="T60" fmla="*/ 2147483647 w 1152"/>
                <a:gd name="T61" fmla="*/ 2147483647 h 1067"/>
                <a:gd name="T62" fmla="*/ 2147483647 w 1152"/>
                <a:gd name="T63" fmla="*/ 2147483647 h 1067"/>
                <a:gd name="T64" fmla="*/ 2147483647 w 1152"/>
                <a:gd name="T65" fmla="*/ 2147483647 h 1067"/>
                <a:gd name="T66" fmla="*/ 2147483647 w 1152"/>
                <a:gd name="T67" fmla="*/ 2147483647 h 1067"/>
                <a:gd name="T68" fmla="*/ 2147483647 w 1152"/>
                <a:gd name="T69" fmla="*/ 2147483647 h 1067"/>
                <a:gd name="T70" fmla="*/ 2147483647 w 1152"/>
                <a:gd name="T71" fmla="*/ 2147483647 h 1067"/>
                <a:gd name="T72" fmla="*/ 2147483647 w 1152"/>
                <a:gd name="T73" fmla="*/ 2147483647 h 1067"/>
                <a:gd name="T74" fmla="*/ 2147483647 w 1152"/>
                <a:gd name="T75" fmla="*/ 2147483647 h 1067"/>
                <a:gd name="T76" fmla="*/ 2147483647 w 1152"/>
                <a:gd name="T77" fmla="*/ 2147483647 h 1067"/>
                <a:gd name="T78" fmla="*/ 2147483647 w 1152"/>
                <a:gd name="T79" fmla="*/ 2147483647 h 1067"/>
                <a:gd name="T80" fmla="*/ 2147483647 w 1152"/>
                <a:gd name="T81" fmla="*/ 2147483647 h 1067"/>
                <a:gd name="T82" fmla="*/ 2147483647 w 1152"/>
                <a:gd name="T83" fmla="*/ 2147483647 h 1067"/>
                <a:gd name="T84" fmla="*/ 2147483647 w 1152"/>
                <a:gd name="T85" fmla="*/ 2147483647 h 1067"/>
                <a:gd name="T86" fmla="*/ 2147483647 w 1152"/>
                <a:gd name="T87" fmla="*/ 2147483647 h 1067"/>
                <a:gd name="T88" fmla="*/ 2147483647 w 1152"/>
                <a:gd name="T89" fmla="*/ 2147483647 h 1067"/>
                <a:gd name="T90" fmla="*/ 2147483647 w 1152"/>
                <a:gd name="T91" fmla="*/ 2147483647 h 1067"/>
                <a:gd name="T92" fmla="*/ 0 w 1152"/>
                <a:gd name="T93" fmla="*/ 2147483647 h 1067"/>
                <a:gd name="T94" fmla="*/ 0 w 1152"/>
                <a:gd name="T95" fmla="*/ 2147483647 h 1067"/>
                <a:gd name="T96" fmla="*/ 2147483647 w 1152"/>
                <a:gd name="T97" fmla="*/ 2147483647 h 1067"/>
                <a:gd name="T98" fmla="*/ 2147483647 w 1152"/>
                <a:gd name="T99" fmla="*/ 2147483647 h 1067"/>
                <a:gd name="T100" fmla="*/ 2147483647 w 1152"/>
                <a:gd name="T101" fmla="*/ 0 h 106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152"/>
                <a:gd name="T154" fmla="*/ 0 h 1067"/>
                <a:gd name="T155" fmla="*/ 1152 w 1152"/>
                <a:gd name="T156" fmla="*/ 1067 h 106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152" h="1067">
                  <a:moveTo>
                    <a:pt x="334" y="0"/>
                  </a:moveTo>
                  <a:lnTo>
                    <a:pt x="589" y="9"/>
                  </a:lnTo>
                  <a:lnTo>
                    <a:pt x="589" y="203"/>
                  </a:lnTo>
                  <a:lnTo>
                    <a:pt x="719" y="257"/>
                  </a:lnTo>
                  <a:lnTo>
                    <a:pt x="754" y="239"/>
                  </a:lnTo>
                  <a:lnTo>
                    <a:pt x="839" y="281"/>
                  </a:lnTo>
                  <a:lnTo>
                    <a:pt x="890" y="278"/>
                  </a:lnTo>
                  <a:lnTo>
                    <a:pt x="988" y="236"/>
                  </a:lnTo>
                  <a:lnTo>
                    <a:pt x="1045" y="276"/>
                  </a:lnTo>
                  <a:lnTo>
                    <a:pt x="1094" y="287"/>
                  </a:lnTo>
                  <a:lnTo>
                    <a:pt x="1094" y="444"/>
                  </a:lnTo>
                  <a:lnTo>
                    <a:pt x="1152" y="543"/>
                  </a:lnTo>
                  <a:lnTo>
                    <a:pt x="1139" y="677"/>
                  </a:lnTo>
                  <a:lnTo>
                    <a:pt x="1076" y="731"/>
                  </a:lnTo>
                  <a:lnTo>
                    <a:pt x="1063" y="681"/>
                  </a:lnTo>
                  <a:lnTo>
                    <a:pt x="1045" y="704"/>
                  </a:lnTo>
                  <a:lnTo>
                    <a:pt x="1058" y="735"/>
                  </a:lnTo>
                  <a:lnTo>
                    <a:pt x="947" y="815"/>
                  </a:lnTo>
                  <a:lnTo>
                    <a:pt x="920" y="820"/>
                  </a:lnTo>
                  <a:lnTo>
                    <a:pt x="862" y="860"/>
                  </a:lnTo>
                  <a:lnTo>
                    <a:pt x="862" y="883"/>
                  </a:lnTo>
                  <a:lnTo>
                    <a:pt x="844" y="887"/>
                  </a:lnTo>
                  <a:lnTo>
                    <a:pt x="857" y="914"/>
                  </a:lnTo>
                  <a:lnTo>
                    <a:pt x="826" y="954"/>
                  </a:lnTo>
                  <a:lnTo>
                    <a:pt x="844" y="1012"/>
                  </a:lnTo>
                  <a:lnTo>
                    <a:pt x="862" y="1032"/>
                  </a:lnTo>
                  <a:lnTo>
                    <a:pt x="857" y="1067"/>
                  </a:lnTo>
                  <a:lnTo>
                    <a:pt x="812" y="1067"/>
                  </a:lnTo>
                  <a:lnTo>
                    <a:pt x="772" y="1049"/>
                  </a:lnTo>
                  <a:lnTo>
                    <a:pt x="745" y="1054"/>
                  </a:lnTo>
                  <a:lnTo>
                    <a:pt x="656" y="1023"/>
                  </a:lnTo>
                  <a:lnTo>
                    <a:pt x="616" y="900"/>
                  </a:lnTo>
                  <a:lnTo>
                    <a:pt x="553" y="842"/>
                  </a:lnTo>
                  <a:lnTo>
                    <a:pt x="498" y="735"/>
                  </a:lnTo>
                  <a:lnTo>
                    <a:pt x="473" y="725"/>
                  </a:lnTo>
                  <a:lnTo>
                    <a:pt x="443" y="698"/>
                  </a:lnTo>
                  <a:lnTo>
                    <a:pt x="414" y="698"/>
                  </a:lnTo>
                  <a:lnTo>
                    <a:pt x="371" y="689"/>
                  </a:lnTo>
                  <a:lnTo>
                    <a:pt x="338" y="698"/>
                  </a:lnTo>
                  <a:lnTo>
                    <a:pt x="316" y="751"/>
                  </a:lnTo>
                  <a:lnTo>
                    <a:pt x="282" y="760"/>
                  </a:lnTo>
                  <a:lnTo>
                    <a:pt x="209" y="719"/>
                  </a:lnTo>
                  <a:lnTo>
                    <a:pt x="166" y="668"/>
                  </a:lnTo>
                  <a:lnTo>
                    <a:pt x="158" y="607"/>
                  </a:lnTo>
                  <a:lnTo>
                    <a:pt x="127" y="565"/>
                  </a:lnTo>
                  <a:lnTo>
                    <a:pt x="54" y="507"/>
                  </a:lnTo>
                  <a:lnTo>
                    <a:pt x="0" y="446"/>
                  </a:lnTo>
                  <a:lnTo>
                    <a:pt x="0" y="421"/>
                  </a:lnTo>
                  <a:lnTo>
                    <a:pt x="174" y="422"/>
                  </a:lnTo>
                  <a:lnTo>
                    <a:pt x="316" y="434"/>
                  </a:lnTo>
                  <a:lnTo>
                    <a:pt x="334" y="0"/>
                  </a:lnTo>
                  <a:close/>
                </a:path>
              </a:pathLst>
            </a:custGeom>
            <a:solidFill>
              <a:schemeClr val="tx2"/>
            </a:solidFill>
            <a:ln w="19050">
              <a:solidFill>
                <a:schemeClr val="tx1"/>
              </a:solidFill>
              <a:prstDash val="solid"/>
              <a:round/>
              <a:headEnd/>
              <a:tailEnd/>
            </a:ln>
          </p:spPr>
          <p:txBody>
            <a:bodyPr/>
            <a:lstStyle/>
            <a:p>
              <a:endParaRPr lang="en-US" sz="1100" b="1">
                <a:solidFill>
                  <a:srgbClr val="000000"/>
                </a:solidFill>
                <a:cs typeface="Calibri" pitchFamily="34" charset="0"/>
              </a:endParaRPr>
            </a:p>
          </p:txBody>
        </p:sp>
        <p:sp>
          <p:nvSpPr>
            <p:cNvPr id="13" name="Shape - Tennessee"/>
            <p:cNvSpPr>
              <a:spLocks noChangeAspect="1"/>
            </p:cNvSpPr>
            <p:nvPr/>
          </p:nvSpPr>
          <p:spPr bwMode="auto">
            <a:xfrm>
              <a:off x="5418137" y="3056756"/>
              <a:ext cx="1100137" cy="396875"/>
            </a:xfrm>
            <a:custGeom>
              <a:avLst/>
              <a:gdLst>
                <a:gd name="T0" fmla="*/ 2147483647 w 699"/>
                <a:gd name="T1" fmla="*/ 2147483647 h 255"/>
                <a:gd name="T2" fmla="*/ 2147483647 w 699"/>
                <a:gd name="T3" fmla="*/ 2147483647 h 255"/>
                <a:gd name="T4" fmla="*/ 2147483647 w 699"/>
                <a:gd name="T5" fmla="*/ 2147483647 h 255"/>
                <a:gd name="T6" fmla="*/ 2147483647 w 699"/>
                <a:gd name="T7" fmla="*/ 2147483647 h 255"/>
                <a:gd name="T8" fmla="*/ 0 w 699"/>
                <a:gd name="T9" fmla="*/ 2147483647 h 255"/>
                <a:gd name="T10" fmla="*/ 2147483647 w 699"/>
                <a:gd name="T11" fmla="*/ 2147483647 h 255"/>
                <a:gd name="T12" fmla="*/ 2147483647 w 699"/>
                <a:gd name="T13" fmla="*/ 2147483647 h 255"/>
                <a:gd name="T14" fmla="*/ 2147483647 w 699"/>
                <a:gd name="T15" fmla="*/ 2147483647 h 255"/>
                <a:gd name="T16" fmla="*/ 2147483647 w 699"/>
                <a:gd name="T17" fmla="*/ 2147483647 h 255"/>
                <a:gd name="T18" fmla="*/ 2147483647 w 699"/>
                <a:gd name="T19" fmla="*/ 2147483647 h 255"/>
                <a:gd name="T20" fmla="*/ 2147483647 w 699"/>
                <a:gd name="T21" fmla="*/ 2147483647 h 255"/>
                <a:gd name="T22" fmla="*/ 2147483647 w 699"/>
                <a:gd name="T23" fmla="*/ 0 h 255"/>
                <a:gd name="T24" fmla="*/ 2147483647 w 699"/>
                <a:gd name="T25" fmla="*/ 2147483647 h 255"/>
                <a:gd name="T26" fmla="*/ 2147483647 w 699"/>
                <a:gd name="T27" fmla="*/ 2147483647 h 255"/>
                <a:gd name="T28" fmla="*/ 2147483647 w 699"/>
                <a:gd name="T29" fmla="*/ 2147483647 h 255"/>
                <a:gd name="T30" fmla="*/ 2147483647 w 699"/>
                <a:gd name="T31" fmla="*/ 2147483647 h 25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99"/>
                <a:gd name="T49" fmla="*/ 0 h 255"/>
                <a:gd name="T50" fmla="*/ 699 w 699"/>
                <a:gd name="T51" fmla="*/ 255 h 25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99" h="255">
                  <a:moveTo>
                    <a:pt x="42" y="117"/>
                  </a:moveTo>
                  <a:lnTo>
                    <a:pt x="42" y="121"/>
                  </a:lnTo>
                  <a:lnTo>
                    <a:pt x="30" y="145"/>
                  </a:lnTo>
                  <a:lnTo>
                    <a:pt x="43" y="178"/>
                  </a:lnTo>
                  <a:lnTo>
                    <a:pt x="0" y="206"/>
                  </a:lnTo>
                  <a:lnTo>
                    <a:pt x="9" y="255"/>
                  </a:lnTo>
                  <a:lnTo>
                    <a:pt x="192" y="240"/>
                  </a:lnTo>
                  <a:lnTo>
                    <a:pt x="410" y="215"/>
                  </a:lnTo>
                  <a:lnTo>
                    <a:pt x="519" y="196"/>
                  </a:lnTo>
                  <a:lnTo>
                    <a:pt x="541" y="130"/>
                  </a:lnTo>
                  <a:lnTo>
                    <a:pt x="580" y="127"/>
                  </a:lnTo>
                  <a:lnTo>
                    <a:pt x="699" y="0"/>
                  </a:lnTo>
                  <a:lnTo>
                    <a:pt x="544" y="32"/>
                  </a:lnTo>
                  <a:lnTo>
                    <a:pt x="183" y="84"/>
                  </a:lnTo>
                  <a:lnTo>
                    <a:pt x="186" y="99"/>
                  </a:lnTo>
                  <a:lnTo>
                    <a:pt x="42" y="117"/>
                  </a:lnTo>
                  <a:close/>
                </a:path>
              </a:pathLst>
            </a:custGeom>
            <a:solidFill>
              <a:schemeClr val="tx2"/>
            </a:solidFill>
            <a:ln w="19050">
              <a:solidFill>
                <a:schemeClr val="tx1"/>
              </a:solidFill>
              <a:prstDash val="solid"/>
              <a:round/>
              <a:headEnd/>
              <a:tailEnd/>
            </a:ln>
          </p:spPr>
          <p:txBody>
            <a:bodyPr/>
            <a:lstStyle/>
            <a:p>
              <a:endParaRPr lang="en-US" sz="1200" b="1">
                <a:solidFill>
                  <a:srgbClr val="000000"/>
                </a:solidFill>
              </a:endParaRPr>
            </a:p>
          </p:txBody>
        </p:sp>
        <p:sp>
          <p:nvSpPr>
            <p:cNvPr id="14" name="Shape - South Dakota"/>
            <p:cNvSpPr>
              <a:spLocks noChangeAspect="1"/>
            </p:cNvSpPr>
            <p:nvPr/>
          </p:nvSpPr>
          <p:spPr bwMode="auto">
            <a:xfrm>
              <a:off x="3656012" y="1751831"/>
              <a:ext cx="920751" cy="593725"/>
            </a:xfrm>
            <a:custGeom>
              <a:avLst/>
              <a:gdLst>
                <a:gd name="T0" fmla="*/ 2147483647 w 583"/>
                <a:gd name="T1" fmla="*/ 0 h 380"/>
                <a:gd name="T2" fmla="*/ 2147483647 w 583"/>
                <a:gd name="T3" fmla="*/ 2147483647 h 380"/>
                <a:gd name="T4" fmla="*/ 0 w 583"/>
                <a:gd name="T5" fmla="*/ 2147483647 h 380"/>
                <a:gd name="T6" fmla="*/ 2147483647 w 583"/>
                <a:gd name="T7" fmla="*/ 2147483647 h 380"/>
                <a:gd name="T8" fmla="*/ 2147483647 w 583"/>
                <a:gd name="T9" fmla="*/ 2147483647 h 380"/>
                <a:gd name="T10" fmla="*/ 2147483647 w 583"/>
                <a:gd name="T11" fmla="*/ 2147483647 h 380"/>
                <a:gd name="T12" fmla="*/ 2147483647 w 583"/>
                <a:gd name="T13" fmla="*/ 2147483647 h 380"/>
                <a:gd name="T14" fmla="*/ 2147483647 w 583"/>
                <a:gd name="T15" fmla="*/ 2147483647 h 380"/>
                <a:gd name="T16" fmla="*/ 2147483647 w 583"/>
                <a:gd name="T17" fmla="*/ 2147483647 h 380"/>
                <a:gd name="T18" fmla="*/ 2147483647 w 583"/>
                <a:gd name="T19" fmla="*/ 2147483647 h 380"/>
                <a:gd name="T20" fmla="*/ 2147483647 w 583"/>
                <a:gd name="T21" fmla="*/ 2147483647 h 380"/>
                <a:gd name="T22" fmla="*/ 2147483647 w 583"/>
                <a:gd name="T23" fmla="*/ 2147483647 h 380"/>
                <a:gd name="T24" fmla="*/ 2147483647 w 583"/>
                <a:gd name="T25" fmla="*/ 2147483647 h 380"/>
                <a:gd name="T26" fmla="*/ 2147483647 w 583"/>
                <a:gd name="T27" fmla="*/ 0 h 38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83"/>
                <a:gd name="T43" fmla="*/ 0 h 380"/>
                <a:gd name="T44" fmla="*/ 583 w 583"/>
                <a:gd name="T45" fmla="*/ 380 h 38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83" h="380">
                  <a:moveTo>
                    <a:pt x="11" y="0"/>
                  </a:moveTo>
                  <a:lnTo>
                    <a:pt x="9" y="147"/>
                  </a:lnTo>
                  <a:lnTo>
                    <a:pt x="0" y="320"/>
                  </a:lnTo>
                  <a:lnTo>
                    <a:pt x="424" y="326"/>
                  </a:lnTo>
                  <a:lnTo>
                    <a:pt x="468" y="350"/>
                  </a:lnTo>
                  <a:lnTo>
                    <a:pt x="500" y="317"/>
                  </a:lnTo>
                  <a:lnTo>
                    <a:pt x="583" y="380"/>
                  </a:lnTo>
                  <a:lnTo>
                    <a:pt x="571" y="314"/>
                  </a:lnTo>
                  <a:lnTo>
                    <a:pt x="579" y="264"/>
                  </a:lnTo>
                  <a:lnTo>
                    <a:pt x="583" y="91"/>
                  </a:lnTo>
                  <a:lnTo>
                    <a:pt x="546" y="54"/>
                  </a:lnTo>
                  <a:lnTo>
                    <a:pt x="561" y="6"/>
                  </a:lnTo>
                  <a:lnTo>
                    <a:pt x="284" y="4"/>
                  </a:lnTo>
                  <a:lnTo>
                    <a:pt x="11" y="0"/>
                  </a:lnTo>
                  <a:close/>
                </a:path>
              </a:pathLst>
            </a:custGeom>
            <a:solidFill>
              <a:schemeClr val="tx2"/>
            </a:solidFill>
            <a:ln w="19050">
              <a:solidFill>
                <a:schemeClr val="tx1"/>
              </a:solidFill>
              <a:prstDash val="solid"/>
              <a:round/>
              <a:headEnd/>
              <a:tailEnd/>
            </a:ln>
          </p:spPr>
          <p:txBody>
            <a:bodyPr/>
            <a:lstStyle/>
            <a:p>
              <a:endParaRPr lang="en-US" sz="1200" b="1">
                <a:solidFill>
                  <a:srgbClr val="000000"/>
                </a:solidFill>
              </a:endParaRPr>
            </a:p>
          </p:txBody>
        </p:sp>
        <p:sp>
          <p:nvSpPr>
            <p:cNvPr id="15" name="Shape - South Carolina"/>
            <p:cNvSpPr>
              <a:spLocks noChangeAspect="1"/>
            </p:cNvSpPr>
            <p:nvPr/>
          </p:nvSpPr>
          <p:spPr bwMode="auto">
            <a:xfrm>
              <a:off x="6359524" y="3248842"/>
              <a:ext cx="646113" cy="503238"/>
            </a:xfrm>
            <a:custGeom>
              <a:avLst/>
              <a:gdLst>
                <a:gd name="T0" fmla="*/ 2147483647 w 408"/>
                <a:gd name="T1" fmla="*/ 2147483647 h 323"/>
                <a:gd name="T2" fmla="*/ 2147483647 w 408"/>
                <a:gd name="T3" fmla="*/ 2147483647 h 323"/>
                <a:gd name="T4" fmla="*/ 2147483647 w 408"/>
                <a:gd name="T5" fmla="*/ 0 h 323"/>
                <a:gd name="T6" fmla="*/ 2147483647 w 408"/>
                <a:gd name="T7" fmla="*/ 2147483647 h 323"/>
                <a:gd name="T8" fmla="*/ 2147483647 w 408"/>
                <a:gd name="T9" fmla="*/ 2147483647 h 323"/>
                <a:gd name="T10" fmla="*/ 2147483647 w 408"/>
                <a:gd name="T11" fmla="*/ 2147483647 h 323"/>
                <a:gd name="T12" fmla="*/ 2147483647 w 408"/>
                <a:gd name="T13" fmla="*/ 2147483647 h 323"/>
                <a:gd name="T14" fmla="*/ 2147483647 w 408"/>
                <a:gd name="T15" fmla="*/ 2147483647 h 323"/>
                <a:gd name="T16" fmla="*/ 2147483647 w 408"/>
                <a:gd name="T17" fmla="*/ 2147483647 h 323"/>
                <a:gd name="T18" fmla="*/ 2147483647 w 408"/>
                <a:gd name="T19" fmla="*/ 2147483647 h 323"/>
                <a:gd name="T20" fmla="*/ 2147483647 w 408"/>
                <a:gd name="T21" fmla="*/ 2147483647 h 323"/>
                <a:gd name="T22" fmla="*/ 2147483647 w 408"/>
                <a:gd name="T23" fmla="*/ 2147483647 h 323"/>
                <a:gd name="T24" fmla="*/ 2147483647 w 408"/>
                <a:gd name="T25" fmla="*/ 2147483647 h 323"/>
                <a:gd name="T26" fmla="*/ 2147483647 w 408"/>
                <a:gd name="T27" fmla="*/ 2147483647 h 323"/>
                <a:gd name="T28" fmla="*/ 0 w 408"/>
                <a:gd name="T29" fmla="*/ 2147483647 h 323"/>
                <a:gd name="T30" fmla="*/ 2147483647 w 408"/>
                <a:gd name="T31" fmla="*/ 2147483647 h 32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08"/>
                <a:gd name="T49" fmla="*/ 0 h 323"/>
                <a:gd name="T50" fmla="*/ 408 w 408"/>
                <a:gd name="T51" fmla="*/ 323 h 32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08" h="323">
                  <a:moveTo>
                    <a:pt x="15" y="58"/>
                  </a:moveTo>
                  <a:lnTo>
                    <a:pt x="47" y="27"/>
                  </a:lnTo>
                  <a:lnTo>
                    <a:pt x="170" y="0"/>
                  </a:lnTo>
                  <a:lnTo>
                    <a:pt x="207" y="18"/>
                  </a:lnTo>
                  <a:lnTo>
                    <a:pt x="286" y="5"/>
                  </a:lnTo>
                  <a:lnTo>
                    <a:pt x="350" y="51"/>
                  </a:lnTo>
                  <a:lnTo>
                    <a:pt x="408" y="86"/>
                  </a:lnTo>
                  <a:lnTo>
                    <a:pt x="375" y="183"/>
                  </a:lnTo>
                  <a:lnTo>
                    <a:pt x="326" y="233"/>
                  </a:lnTo>
                  <a:lnTo>
                    <a:pt x="272" y="247"/>
                  </a:lnTo>
                  <a:lnTo>
                    <a:pt x="283" y="286"/>
                  </a:lnTo>
                  <a:lnTo>
                    <a:pt x="250" y="323"/>
                  </a:lnTo>
                  <a:lnTo>
                    <a:pt x="187" y="233"/>
                  </a:lnTo>
                  <a:lnTo>
                    <a:pt x="26" y="86"/>
                  </a:lnTo>
                  <a:lnTo>
                    <a:pt x="0" y="86"/>
                  </a:lnTo>
                  <a:lnTo>
                    <a:pt x="15" y="58"/>
                  </a:lnTo>
                  <a:close/>
                </a:path>
              </a:pathLst>
            </a:custGeom>
            <a:solidFill>
              <a:schemeClr val="tx2"/>
            </a:solidFill>
            <a:ln w="19050">
              <a:solidFill>
                <a:schemeClr val="tx1"/>
              </a:solidFill>
              <a:prstDash val="solid"/>
              <a:round/>
              <a:headEnd/>
              <a:tailEnd/>
            </a:ln>
          </p:spPr>
          <p:txBody>
            <a:bodyPr/>
            <a:lstStyle/>
            <a:p>
              <a:endParaRPr lang="en-US" sz="1200" b="1">
                <a:solidFill>
                  <a:srgbClr val="000000"/>
                </a:solidFill>
              </a:endParaRPr>
            </a:p>
          </p:txBody>
        </p:sp>
        <p:sp>
          <p:nvSpPr>
            <p:cNvPr id="16" name="Shape - Rhode Island"/>
            <p:cNvSpPr>
              <a:spLocks noChangeAspect="1"/>
            </p:cNvSpPr>
            <p:nvPr/>
          </p:nvSpPr>
          <p:spPr bwMode="auto">
            <a:xfrm>
              <a:off x="7483472" y="1894706"/>
              <a:ext cx="120651" cy="101600"/>
            </a:xfrm>
            <a:custGeom>
              <a:avLst/>
              <a:gdLst>
                <a:gd name="T0" fmla="*/ 0 w 77"/>
                <a:gd name="T1" fmla="*/ 2147483647 h 64"/>
                <a:gd name="T2" fmla="*/ 2147483647 w 77"/>
                <a:gd name="T3" fmla="*/ 0 h 64"/>
                <a:gd name="T4" fmla="*/ 2147483647 w 77"/>
                <a:gd name="T5" fmla="*/ 2147483647 h 64"/>
                <a:gd name="T6" fmla="*/ 2147483647 w 77"/>
                <a:gd name="T7" fmla="*/ 2147483647 h 64"/>
                <a:gd name="T8" fmla="*/ 2147483647 w 77"/>
                <a:gd name="T9" fmla="*/ 2147483647 h 64"/>
                <a:gd name="T10" fmla="*/ 2147483647 w 77"/>
                <a:gd name="T11" fmla="*/ 2147483647 h 64"/>
                <a:gd name="T12" fmla="*/ 0 w 77"/>
                <a:gd name="T13" fmla="*/ 2147483647 h 64"/>
                <a:gd name="T14" fmla="*/ 0 60000 65536"/>
                <a:gd name="T15" fmla="*/ 0 60000 65536"/>
                <a:gd name="T16" fmla="*/ 0 60000 65536"/>
                <a:gd name="T17" fmla="*/ 0 60000 65536"/>
                <a:gd name="T18" fmla="*/ 0 60000 65536"/>
                <a:gd name="T19" fmla="*/ 0 60000 65536"/>
                <a:gd name="T20" fmla="*/ 0 60000 65536"/>
                <a:gd name="T21" fmla="*/ 0 w 77"/>
                <a:gd name="T22" fmla="*/ 0 h 64"/>
                <a:gd name="T23" fmla="*/ 77 w 77"/>
                <a:gd name="T24" fmla="*/ 64 h 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7" h="64">
                  <a:moveTo>
                    <a:pt x="0" y="10"/>
                  </a:moveTo>
                  <a:lnTo>
                    <a:pt x="32" y="0"/>
                  </a:lnTo>
                  <a:lnTo>
                    <a:pt x="77" y="33"/>
                  </a:lnTo>
                  <a:lnTo>
                    <a:pt x="68" y="42"/>
                  </a:lnTo>
                  <a:lnTo>
                    <a:pt x="46" y="42"/>
                  </a:lnTo>
                  <a:lnTo>
                    <a:pt x="35" y="64"/>
                  </a:lnTo>
                  <a:lnTo>
                    <a:pt x="0" y="10"/>
                  </a:lnTo>
                  <a:close/>
                </a:path>
              </a:pathLst>
            </a:custGeom>
            <a:solidFill>
              <a:schemeClr val="accent2"/>
            </a:solidFill>
            <a:ln w="19050">
              <a:solidFill>
                <a:schemeClr val="tx1"/>
              </a:solidFill>
              <a:prstDash val="solid"/>
              <a:round/>
              <a:headEnd/>
              <a:tailEnd/>
            </a:ln>
          </p:spPr>
          <p:txBody>
            <a:bodyPr/>
            <a:lstStyle/>
            <a:p>
              <a:endParaRPr lang="en-US" sz="1200" b="1">
                <a:solidFill>
                  <a:srgbClr val="000000"/>
                </a:solidFill>
              </a:endParaRPr>
            </a:p>
          </p:txBody>
        </p:sp>
        <p:sp>
          <p:nvSpPr>
            <p:cNvPr id="17" name="Shape - Pennsylvania"/>
            <p:cNvSpPr>
              <a:spLocks noChangeAspect="1"/>
            </p:cNvSpPr>
            <p:nvPr/>
          </p:nvSpPr>
          <p:spPr bwMode="auto">
            <a:xfrm>
              <a:off x="6467474" y="2024881"/>
              <a:ext cx="746125" cy="482600"/>
            </a:xfrm>
            <a:custGeom>
              <a:avLst/>
              <a:gdLst>
                <a:gd name="T0" fmla="*/ 43 w 473"/>
                <a:gd name="T1" fmla="*/ 45 h 310"/>
                <a:gd name="T2" fmla="*/ 0 w 473"/>
                <a:gd name="T3" fmla="*/ 87 h 310"/>
                <a:gd name="T4" fmla="*/ 24 w 473"/>
                <a:gd name="T5" fmla="*/ 237 h 310"/>
                <a:gd name="T6" fmla="*/ 43 w 473"/>
                <a:gd name="T7" fmla="*/ 310 h 310"/>
                <a:gd name="T8" fmla="*/ 124 w 473"/>
                <a:gd name="T9" fmla="*/ 304 h 310"/>
                <a:gd name="T10" fmla="*/ 422 w 473"/>
                <a:gd name="T11" fmla="*/ 248 h 310"/>
                <a:gd name="T12" fmla="*/ 443 w 473"/>
                <a:gd name="T13" fmla="*/ 239 h 310"/>
                <a:gd name="T14" fmla="*/ 473 w 473"/>
                <a:gd name="T15" fmla="*/ 169 h 310"/>
                <a:gd name="T16" fmla="*/ 428 w 473"/>
                <a:gd name="T17" fmla="*/ 130 h 310"/>
                <a:gd name="T18" fmla="*/ 452 w 473"/>
                <a:gd name="T19" fmla="*/ 41 h 310"/>
                <a:gd name="T20" fmla="*/ 418 w 473"/>
                <a:gd name="T21" fmla="*/ 32 h 310"/>
                <a:gd name="T22" fmla="*/ 418 w 473"/>
                <a:gd name="T23" fmla="*/ 9 h 310"/>
                <a:gd name="T24" fmla="*/ 403 w 473"/>
                <a:gd name="T25" fmla="*/ 0 h 310"/>
                <a:gd name="T26" fmla="*/ 57 w 473"/>
                <a:gd name="T27" fmla="*/ 64 h 310"/>
                <a:gd name="T28" fmla="*/ 43 w 473"/>
                <a:gd name="T29" fmla="*/ 45 h 3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73"/>
                <a:gd name="T46" fmla="*/ 0 h 310"/>
                <a:gd name="T47" fmla="*/ 473 w 473"/>
                <a:gd name="T48" fmla="*/ 310 h 31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73" h="310">
                  <a:moveTo>
                    <a:pt x="43" y="45"/>
                  </a:moveTo>
                  <a:lnTo>
                    <a:pt x="0" y="87"/>
                  </a:lnTo>
                  <a:lnTo>
                    <a:pt x="24" y="237"/>
                  </a:lnTo>
                  <a:lnTo>
                    <a:pt x="43" y="310"/>
                  </a:lnTo>
                  <a:lnTo>
                    <a:pt x="124" y="304"/>
                  </a:lnTo>
                  <a:lnTo>
                    <a:pt x="422" y="248"/>
                  </a:lnTo>
                  <a:lnTo>
                    <a:pt x="443" y="239"/>
                  </a:lnTo>
                  <a:lnTo>
                    <a:pt x="473" y="169"/>
                  </a:lnTo>
                  <a:lnTo>
                    <a:pt x="428" y="130"/>
                  </a:lnTo>
                  <a:lnTo>
                    <a:pt x="452" y="41"/>
                  </a:lnTo>
                  <a:lnTo>
                    <a:pt x="418" y="32"/>
                  </a:lnTo>
                  <a:lnTo>
                    <a:pt x="418" y="9"/>
                  </a:lnTo>
                  <a:lnTo>
                    <a:pt x="403" y="0"/>
                  </a:lnTo>
                  <a:lnTo>
                    <a:pt x="57" y="64"/>
                  </a:lnTo>
                  <a:lnTo>
                    <a:pt x="43" y="45"/>
                  </a:lnTo>
                  <a:close/>
                </a:path>
              </a:pathLst>
            </a:custGeom>
            <a:solidFill>
              <a:schemeClr val="accent2"/>
            </a:solidFill>
            <a:ln w="19050">
              <a:solidFill>
                <a:schemeClr val="tx1"/>
              </a:solidFill>
              <a:prstDash val="solid"/>
              <a:round/>
              <a:headEnd/>
              <a:tailEnd/>
            </a:ln>
          </p:spPr>
          <p:txBody>
            <a:bodyPr/>
            <a:lstStyle/>
            <a:p>
              <a:pPr>
                <a:defRPr/>
              </a:pPr>
              <a:endParaRPr lang="en-US" sz="1200" b="1">
                <a:solidFill>
                  <a:srgbClr val="B0DDF4"/>
                </a:solidFill>
              </a:endParaRPr>
            </a:p>
          </p:txBody>
        </p:sp>
        <p:sp>
          <p:nvSpPr>
            <p:cNvPr id="18" name="Shape - Oregon"/>
            <p:cNvSpPr>
              <a:spLocks noChangeAspect="1"/>
            </p:cNvSpPr>
            <p:nvPr/>
          </p:nvSpPr>
          <p:spPr bwMode="auto">
            <a:xfrm>
              <a:off x="1263649" y="1432743"/>
              <a:ext cx="1044575" cy="784225"/>
            </a:xfrm>
            <a:custGeom>
              <a:avLst/>
              <a:gdLst>
                <a:gd name="T0" fmla="*/ 145 w 662"/>
                <a:gd name="T1" fmla="*/ 0 h 505"/>
                <a:gd name="T2" fmla="*/ 126 w 662"/>
                <a:gd name="T3" fmla="*/ 11 h 505"/>
                <a:gd name="T4" fmla="*/ 114 w 662"/>
                <a:gd name="T5" fmla="*/ 55 h 505"/>
                <a:gd name="T6" fmla="*/ 102 w 662"/>
                <a:gd name="T7" fmla="*/ 93 h 505"/>
                <a:gd name="T8" fmla="*/ 93 w 662"/>
                <a:gd name="T9" fmla="*/ 123 h 505"/>
                <a:gd name="T10" fmla="*/ 81 w 662"/>
                <a:gd name="T11" fmla="*/ 155 h 505"/>
                <a:gd name="T12" fmla="*/ 67 w 662"/>
                <a:gd name="T13" fmla="*/ 188 h 505"/>
                <a:gd name="T14" fmla="*/ 50 w 662"/>
                <a:gd name="T15" fmla="*/ 224 h 505"/>
                <a:gd name="T16" fmla="*/ 26 w 662"/>
                <a:gd name="T17" fmla="*/ 266 h 505"/>
                <a:gd name="T18" fmla="*/ 0 w 662"/>
                <a:gd name="T19" fmla="*/ 306 h 505"/>
                <a:gd name="T20" fmla="*/ 0 w 662"/>
                <a:gd name="T21" fmla="*/ 394 h 505"/>
                <a:gd name="T22" fmla="*/ 371 w 662"/>
                <a:gd name="T23" fmla="*/ 470 h 505"/>
                <a:gd name="T24" fmla="*/ 543 w 662"/>
                <a:gd name="T25" fmla="*/ 505 h 505"/>
                <a:gd name="T26" fmla="*/ 579 w 662"/>
                <a:gd name="T27" fmla="*/ 330 h 505"/>
                <a:gd name="T28" fmla="*/ 601 w 662"/>
                <a:gd name="T29" fmla="*/ 315 h 505"/>
                <a:gd name="T30" fmla="*/ 580 w 662"/>
                <a:gd name="T31" fmla="*/ 276 h 505"/>
                <a:gd name="T32" fmla="*/ 591 w 662"/>
                <a:gd name="T33" fmla="*/ 236 h 505"/>
                <a:gd name="T34" fmla="*/ 662 w 662"/>
                <a:gd name="T35" fmla="*/ 169 h 505"/>
                <a:gd name="T36" fmla="*/ 613 w 662"/>
                <a:gd name="T37" fmla="*/ 108 h 505"/>
                <a:gd name="T38" fmla="*/ 407 w 662"/>
                <a:gd name="T39" fmla="*/ 64 h 505"/>
                <a:gd name="T40" fmla="*/ 379 w 662"/>
                <a:gd name="T41" fmla="*/ 82 h 505"/>
                <a:gd name="T42" fmla="*/ 342 w 662"/>
                <a:gd name="T43" fmla="*/ 52 h 505"/>
                <a:gd name="T44" fmla="*/ 309 w 662"/>
                <a:gd name="T45" fmla="*/ 84 h 505"/>
                <a:gd name="T46" fmla="*/ 278 w 662"/>
                <a:gd name="T47" fmla="*/ 52 h 505"/>
                <a:gd name="T48" fmla="*/ 196 w 662"/>
                <a:gd name="T49" fmla="*/ 54 h 505"/>
                <a:gd name="T50" fmla="*/ 206 w 662"/>
                <a:gd name="T51" fmla="*/ 5 h 505"/>
                <a:gd name="T52" fmla="*/ 145 w 662"/>
                <a:gd name="T53" fmla="*/ 0 h 50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62"/>
                <a:gd name="T82" fmla="*/ 0 h 505"/>
                <a:gd name="T83" fmla="*/ 662 w 662"/>
                <a:gd name="T84" fmla="*/ 505 h 50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62" h="505">
                  <a:moveTo>
                    <a:pt x="145" y="0"/>
                  </a:moveTo>
                  <a:lnTo>
                    <a:pt x="126" y="11"/>
                  </a:lnTo>
                  <a:lnTo>
                    <a:pt x="114" y="55"/>
                  </a:lnTo>
                  <a:lnTo>
                    <a:pt x="102" y="93"/>
                  </a:lnTo>
                  <a:lnTo>
                    <a:pt x="93" y="123"/>
                  </a:lnTo>
                  <a:lnTo>
                    <a:pt x="81" y="155"/>
                  </a:lnTo>
                  <a:lnTo>
                    <a:pt x="67" y="188"/>
                  </a:lnTo>
                  <a:lnTo>
                    <a:pt x="50" y="224"/>
                  </a:lnTo>
                  <a:lnTo>
                    <a:pt x="26" y="266"/>
                  </a:lnTo>
                  <a:lnTo>
                    <a:pt x="0" y="306"/>
                  </a:lnTo>
                  <a:lnTo>
                    <a:pt x="0" y="394"/>
                  </a:lnTo>
                  <a:lnTo>
                    <a:pt x="371" y="470"/>
                  </a:lnTo>
                  <a:lnTo>
                    <a:pt x="543" y="505"/>
                  </a:lnTo>
                  <a:lnTo>
                    <a:pt x="579" y="330"/>
                  </a:lnTo>
                  <a:lnTo>
                    <a:pt x="601" y="315"/>
                  </a:lnTo>
                  <a:lnTo>
                    <a:pt x="580" y="276"/>
                  </a:lnTo>
                  <a:lnTo>
                    <a:pt x="591" y="236"/>
                  </a:lnTo>
                  <a:lnTo>
                    <a:pt x="662" y="169"/>
                  </a:lnTo>
                  <a:lnTo>
                    <a:pt x="613" y="108"/>
                  </a:lnTo>
                  <a:lnTo>
                    <a:pt x="407" y="64"/>
                  </a:lnTo>
                  <a:lnTo>
                    <a:pt x="379" y="82"/>
                  </a:lnTo>
                  <a:lnTo>
                    <a:pt x="342" y="52"/>
                  </a:lnTo>
                  <a:lnTo>
                    <a:pt x="309" y="84"/>
                  </a:lnTo>
                  <a:lnTo>
                    <a:pt x="278" y="52"/>
                  </a:lnTo>
                  <a:lnTo>
                    <a:pt x="196" y="54"/>
                  </a:lnTo>
                  <a:lnTo>
                    <a:pt x="206" y="5"/>
                  </a:lnTo>
                  <a:lnTo>
                    <a:pt x="145" y="0"/>
                  </a:lnTo>
                  <a:close/>
                </a:path>
              </a:pathLst>
            </a:custGeom>
            <a:solidFill>
              <a:schemeClr val="accent2"/>
            </a:solidFill>
            <a:ln w="19050">
              <a:solidFill>
                <a:schemeClr val="tx1"/>
              </a:solidFill>
              <a:prstDash val="solid"/>
              <a:round/>
              <a:headEnd/>
              <a:tailEnd/>
            </a:ln>
          </p:spPr>
          <p:txBody>
            <a:bodyPr/>
            <a:lstStyle/>
            <a:p>
              <a:pPr>
                <a:defRPr/>
              </a:pPr>
              <a:endParaRPr lang="en-US" sz="1200" b="1">
                <a:solidFill>
                  <a:srgbClr val="000000"/>
                </a:solidFill>
              </a:endParaRPr>
            </a:p>
          </p:txBody>
        </p:sp>
        <p:sp>
          <p:nvSpPr>
            <p:cNvPr id="19" name="Shape - Oklahoma"/>
            <p:cNvSpPr>
              <a:spLocks noChangeAspect="1"/>
            </p:cNvSpPr>
            <p:nvPr/>
          </p:nvSpPr>
          <p:spPr bwMode="auto">
            <a:xfrm>
              <a:off x="3752848" y="3191692"/>
              <a:ext cx="1125539" cy="534988"/>
            </a:xfrm>
            <a:custGeom>
              <a:avLst/>
              <a:gdLst>
                <a:gd name="T0" fmla="*/ 2147483647 w 713"/>
                <a:gd name="T1" fmla="*/ 0 h 343"/>
                <a:gd name="T2" fmla="*/ 0 w 713"/>
                <a:gd name="T3" fmla="*/ 2147483647 h 343"/>
                <a:gd name="T4" fmla="*/ 2147483647 w 713"/>
                <a:gd name="T5" fmla="*/ 2147483647 h 343"/>
                <a:gd name="T6" fmla="*/ 2147483647 w 713"/>
                <a:gd name="T7" fmla="*/ 2147483647 h 343"/>
                <a:gd name="T8" fmla="*/ 2147483647 w 713"/>
                <a:gd name="T9" fmla="*/ 2147483647 h 343"/>
                <a:gd name="T10" fmla="*/ 2147483647 w 713"/>
                <a:gd name="T11" fmla="*/ 2147483647 h 343"/>
                <a:gd name="T12" fmla="*/ 2147483647 w 713"/>
                <a:gd name="T13" fmla="*/ 2147483647 h 343"/>
                <a:gd name="T14" fmla="*/ 2147483647 w 713"/>
                <a:gd name="T15" fmla="*/ 2147483647 h 343"/>
                <a:gd name="T16" fmla="*/ 2147483647 w 713"/>
                <a:gd name="T17" fmla="*/ 2147483647 h 343"/>
                <a:gd name="T18" fmla="*/ 2147483647 w 713"/>
                <a:gd name="T19" fmla="*/ 2147483647 h 343"/>
                <a:gd name="T20" fmla="*/ 2147483647 w 713"/>
                <a:gd name="T21" fmla="*/ 2147483647 h 343"/>
                <a:gd name="T22" fmla="*/ 2147483647 w 713"/>
                <a:gd name="T23" fmla="*/ 2147483647 h 343"/>
                <a:gd name="T24" fmla="*/ 2147483647 w 713"/>
                <a:gd name="T25" fmla="*/ 0 h 34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13"/>
                <a:gd name="T40" fmla="*/ 0 h 343"/>
                <a:gd name="T41" fmla="*/ 713 w 713"/>
                <a:gd name="T42" fmla="*/ 343 h 34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13" h="343">
                  <a:moveTo>
                    <a:pt x="4" y="0"/>
                  </a:moveTo>
                  <a:lnTo>
                    <a:pt x="0" y="61"/>
                  </a:lnTo>
                  <a:lnTo>
                    <a:pt x="253" y="70"/>
                  </a:lnTo>
                  <a:lnTo>
                    <a:pt x="255" y="266"/>
                  </a:lnTo>
                  <a:lnTo>
                    <a:pt x="385" y="319"/>
                  </a:lnTo>
                  <a:lnTo>
                    <a:pt x="420" y="300"/>
                  </a:lnTo>
                  <a:lnTo>
                    <a:pt x="502" y="343"/>
                  </a:lnTo>
                  <a:lnTo>
                    <a:pt x="556" y="342"/>
                  </a:lnTo>
                  <a:lnTo>
                    <a:pt x="654" y="300"/>
                  </a:lnTo>
                  <a:lnTo>
                    <a:pt x="713" y="340"/>
                  </a:lnTo>
                  <a:lnTo>
                    <a:pt x="713" y="128"/>
                  </a:lnTo>
                  <a:lnTo>
                    <a:pt x="695" y="5"/>
                  </a:lnTo>
                  <a:lnTo>
                    <a:pt x="4" y="0"/>
                  </a:lnTo>
                  <a:close/>
                </a:path>
              </a:pathLst>
            </a:custGeom>
            <a:solidFill>
              <a:schemeClr val="tx2"/>
            </a:solidFill>
            <a:ln w="19050">
              <a:solidFill>
                <a:schemeClr val="tx1"/>
              </a:solidFill>
              <a:prstDash val="solid"/>
              <a:round/>
              <a:headEnd/>
              <a:tailEnd/>
            </a:ln>
          </p:spPr>
          <p:txBody>
            <a:bodyPr/>
            <a:lstStyle/>
            <a:p>
              <a:endParaRPr lang="en-US" sz="1200" b="1">
                <a:solidFill>
                  <a:srgbClr val="000000"/>
                </a:solidFill>
              </a:endParaRPr>
            </a:p>
          </p:txBody>
        </p:sp>
        <p:sp>
          <p:nvSpPr>
            <p:cNvPr id="20" name="Shape - Ohio"/>
            <p:cNvSpPr>
              <a:spLocks noChangeAspect="1"/>
            </p:cNvSpPr>
            <p:nvPr/>
          </p:nvSpPr>
          <p:spPr bwMode="auto">
            <a:xfrm>
              <a:off x="5962648" y="2158230"/>
              <a:ext cx="547688" cy="619125"/>
            </a:xfrm>
            <a:custGeom>
              <a:avLst/>
              <a:gdLst>
                <a:gd name="T0" fmla="*/ 0 w 345"/>
                <a:gd name="T1" fmla="*/ 89 h 398"/>
                <a:gd name="T2" fmla="*/ 155 w 345"/>
                <a:gd name="T3" fmla="*/ 74 h 398"/>
                <a:gd name="T4" fmla="*/ 188 w 345"/>
                <a:gd name="T5" fmla="*/ 80 h 398"/>
                <a:gd name="T6" fmla="*/ 261 w 345"/>
                <a:gd name="T7" fmla="*/ 46 h 398"/>
                <a:gd name="T8" fmla="*/ 277 w 345"/>
                <a:gd name="T9" fmla="*/ 15 h 398"/>
                <a:gd name="T10" fmla="*/ 321 w 345"/>
                <a:gd name="T11" fmla="*/ 0 h 398"/>
                <a:gd name="T12" fmla="*/ 345 w 345"/>
                <a:gd name="T13" fmla="*/ 150 h 398"/>
                <a:gd name="T14" fmla="*/ 327 w 345"/>
                <a:gd name="T15" fmla="*/ 167 h 398"/>
                <a:gd name="T16" fmla="*/ 331 w 345"/>
                <a:gd name="T17" fmla="*/ 271 h 398"/>
                <a:gd name="T18" fmla="*/ 297 w 345"/>
                <a:gd name="T19" fmla="*/ 280 h 398"/>
                <a:gd name="T20" fmla="*/ 277 w 345"/>
                <a:gd name="T21" fmla="*/ 338 h 398"/>
                <a:gd name="T22" fmla="*/ 251 w 345"/>
                <a:gd name="T23" fmla="*/ 331 h 398"/>
                <a:gd name="T24" fmla="*/ 242 w 345"/>
                <a:gd name="T25" fmla="*/ 398 h 398"/>
                <a:gd name="T26" fmla="*/ 203 w 345"/>
                <a:gd name="T27" fmla="*/ 369 h 398"/>
                <a:gd name="T28" fmla="*/ 127 w 345"/>
                <a:gd name="T29" fmla="*/ 387 h 398"/>
                <a:gd name="T30" fmla="*/ 94 w 345"/>
                <a:gd name="T31" fmla="*/ 362 h 398"/>
                <a:gd name="T32" fmla="*/ 51 w 345"/>
                <a:gd name="T33" fmla="*/ 360 h 398"/>
                <a:gd name="T34" fmla="*/ 29 w 345"/>
                <a:gd name="T35" fmla="*/ 249 h 398"/>
                <a:gd name="T36" fmla="*/ 0 w 345"/>
                <a:gd name="T37" fmla="*/ 89 h 39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45"/>
                <a:gd name="T58" fmla="*/ 0 h 398"/>
                <a:gd name="T59" fmla="*/ 345 w 345"/>
                <a:gd name="T60" fmla="*/ 398 h 39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45" h="398">
                  <a:moveTo>
                    <a:pt x="0" y="89"/>
                  </a:moveTo>
                  <a:lnTo>
                    <a:pt x="155" y="74"/>
                  </a:lnTo>
                  <a:lnTo>
                    <a:pt x="188" y="80"/>
                  </a:lnTo>
                  <a:lnTo>
                    <a:pt x="261" y="46"/>
                  </a:lnTo>
                  <a:lnTo>
                    <a:pt x="277" y="15"/>
                  </a:lnTo>
                  <a:lnTo>
                    <a:pt x="321" y="0"/>
                  </a:lnTo>
                  <a:lnTo>
                    <a:pt x="345" y="150"/>
                  </a:lnTo>
                  <a:lnTo>
                    <a:pt x="327" y="167"/>
                  </a:lnTo>
                  <a:lnTo>
                    <a:pt x="331" y="271"/>
                  </a:lnTo>
                  <a:lnTo>
                    <a:pt x="297" y="280"/>
                  </a:lnTo>
                  <a:lnTo>
                    <a:pt x="277" y="338"/>
                  </a:lnTo>
                  <a:lnTo>
                    <a:pt x="251" y="331"/>
                  </a:lnTo>
                  <a:lnTo>
                    <a:pt x="242" y="398"/>
                  </a:lnTo>
                  <a:lnTo>
                    <a:pt x="203" y="369"/>
                  </a:lnTo>
                  <a:lnTo>
                    <a:pt x="127" y="387"/>
                  </a:lnTo>
                  <a:lnTo>
                    <a:pt x="94" y="362"/>
                  </a:lnTo>
                  <a:lnTo>
                    <a:pt x="51" y="360"/>
                  </a:lnTo>
                  <a:lnTo>
                    <a:pt x="29" y="249"/>
                  </a:lnTo>
                  <a:lnTo>
                    <a:pt x="0" y="89"/>
                  </a:lnTo>
                  <a:close/>
                </a:path>
              </a:pathLst>
            </a:custGeom>
            <a:solidFill>
              <a:schemeClr val="accent2"/>
            </a:solidFill>
            <a:ln w="19050">
              <a:solidFill>
                <a:schemeClr val="tx1"/>
              </a:solidFill>
              <a:prstDash val="solid"/>
              <a:round/>
              <a:headEnd/>
              <a:tailEnd/>
            </a:ln>
          </p:spPr>
          <p:txBody>
            <a:bodyPr/>
            <a:lstStyle/>
            <a:p>
              <a:pPr>
                <a:defRPr/>
              </a:pPr>
              <a:endParaRPr lang="en-US" sz="1200" b="1">
                <a:solidFill>
                  <a:srgbClr val="000000"/>
                </a:solidFill>
              </a:endParaRPr>
            </a:p>
          </p:txBody>
        </p:sp>
        <p:sp>
          <p:nvSpPr>
            <p:cNvPr id="21" name="Shape - North Dakota"/>
            <p:cNvSpPr>
              <a:spLocks noChangeAspect="1"/>
            </p:cNvSpPr>
            <p:nvPr/>
          </p:nvSpPr>
          <p:spPr bwMode="auto">
            <a:xfrm>
              <a:off x="3686174" y="1266055"/>
              <a:ext cx="876300" cy="506412"/>
            </a:xfrm>
            <a:custGeom>
              <a:avLst/>
              <a:gdLst>
                <a:gd name="T0" fmla="*/ 2147483647 w 555"/>
                <a:gd name="T1" fmla="*/ 0 h 325"/>
                <a:gd name="T2" fmla="*/ 2147483647 w 555"/>
                <a:gd name="T3" fmla="*/ 2147483647 h 325"/>
                <a:gd name="T4" fmla="*/ 2147483647 w 555"/>
                <a:gd name="T5" fmla="*/ 2147483647 h 325"/>
                <a:gd name="T6" fmla="*/ 2147483647 w 555"/>
                <a:gd name="T7" fmla="*/ 2147483647 h 325"/>
                <a:gd name="T8" fmla="*/ 2147483647 w 555"/>
                <a:gd name="T9" fmla="*/ 2147483647 h 325"/>
                <a:gd name="T10" fmla="*/ 2147483647 w 555"/>
                <a:gd name="T11" fmla="*/ 2147483647 h 325"/>
                <a:gd name="T12" fmla="*/ 2147483647 w 555"/>
                <a:gd name="T13" fmla="*/ 2147483647 h 325"/>
                <a:gd name="T14" fmla="*/ 0 w 555"/>
                <a:gd name="T15" fmla="*/ 2147483647 h 325"/>
                <a:gd name="T16" fmla="*/ 2147483647 w 555"/>
                <a:gd name="T17" fmla="*/ 0 h 3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55"/>
                <a:gd name="T28" fmla="*/ 0 h 325"/>
                <a:gd name="T29" fmla="*/ 555 w 555"/>
                <a:gd name="T30" fmla="*/ 325 h 3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55" h="325">
                  <a:moveTo>
                    <a:pt x="2" y="0"/>
                  </a:moveTo>
                  <a:lnTo>
                    <a:pt x="465" y="10"/>
                  </a:lnTo>
                  <a:lnTo>
                    <a:pt x="500" y="106"/>
                  </a:lnTo>
                  <a:lnTo>
                    <a:pt x="532" y="179"/>
                  </a:lnTo>
                  <a:lnTo>
                    <a:pt x="555" y="298"/>
                  </a:lnTo>
                  <a:lnTo>
                    <a:pt x="541" y="325"/>
                  </a:lnTo>
                  <a:lnTo>
                    <a:pt x="370" y="320"/>
                  </a:lnTo>
                  <a:lnTo>
                    <a:pt x="0" y="314"/>
                  </a:lnTo>
                  <a:lnTo>
                    <a:pt x="2" y="0"/>
                  </a:lnTo>
                  <a:close/>
                </a:path>
              </a:pathLst>
            </a:custGeom>
            <a:solidFill>
              <a:schemeClr val="accent2"/>
            </a:solidFill>
            <a:ln w="19050">
              <a:solidFill>
                <a:schemeClr val="tx1"/>
              </a:solidFill>
              <a:prstDash val="solid"/>
              <a:round/>
              <a:headEnd/>
              <a:tailEnd/>
            </a:ln>
          </p:spPr>
          <p:txBody>
            <a:bodyPr/>
            <a:lstStyle/>
            <a:p>
              <a:endParaRPr lang="en-US" sz="1200" b="1">
                <a:solidFill>
                  <a:srgbClr val="B0DDF4"/>
                </a:solidFill>
              </a:endParaRPr>
            </a:p>
          </p:txBody>
        </p:sp>
        <p:sp>
          <p:nvSpPr>
            <p:cNvPr id="22" name="Shape - North Carolina"/>
            <p:cNvSpPr>
              <a:spLocks noChangeAspect="1"/>
            </p:cNvSpPr>
            <p:nvPr/>
          </p:nvSpPr>
          <p:spPr bwMode="auto">
            <a:xfrm>
              <a:off x="6230937" y="2902768"/>
              <a:ext cx="1112837" cy="479425"/>
            </a:xfrm>
            <a:custGeom>
              <a:avLst/>
              <a:gdLst>
                <a:gd name="T0" fmla="*/ 2147483647 w 704"/>
                <a:gd name="T1" fmla="*/ 2147483647 h 308"/>
                <a:gd name="T2" fmla="*/ 0 w 704"/>
                <a:gd name="T3" fmla="*/ 2147483647 h 308"/>
                <a:gd name="T4" fmla="*/ 2147483647 w 704"/>
                <a:gd name="T5" fmla="*/ 2147483647 h 308"/>
                <a:gd name="T6" fmla="*/ 2147483647 w 704"/>
                <a:gd name="T7" fmla="*/ 2147483647 h 308"/>
                <a:gd name="T8" fmla="*/ 2147483647 w 704"/>
                <a:gd name="T9" fmla="*/ 2147483647 h 308"/>
                <a:gd name="T10" fmla="*/ 2147483647 w 704"/>
                <a:gd name="T11" fmla="*/ 2147483647 h 308"/>
                <a:gd name="T12" fmla="*/ 2147483647 w 704"/>
                <a:gd name="T13" fmla="*/ 2147483647 h 308"/>
                <a:gd name="T14" fmla="*/ 2147483647 w 704"/>
                <a:gd name="T15" fmla="*/ 2147483647 h 308"/>
                <a:gd name="T16" fmla="*/ 2147483647 w 704"/>
                <a:gd name="T17" fmla="*/ 2147483647 h 308"/>
                <a:gd name="T18" fmla="*/ 2147483647 w 704"/>
                <a:gd name="T19" fmla="*/ 2147483647 h 308"/>
                <a:gd name="T20" fmla="*/ 2147483647 w 704"/>
                <a:gd name="T21" fmla="*/ 2147483647 h 308"/>
                <a:gd name="T22" fmla="*/ 2147483647 w 704"/>
                <a:gd name="T23" fmla="*/ 2147483647 h 308"/>
                <a:gd name="T24" fmla="*/ 2147483647 w 704"/>
                <a:gd name="T25" fmla="*/ 2147483647 h 308"/>
                <a:gd name="T26" fmla="*/ 2147483647 w 704"/>
                <a:gd name="T27" fmla="*/ 2147483647 h 308"/>
                <a:gd name="T28" fmla="*/ 2147483647 w 704"/>
                <a:gd name="T29" fmla="*/ 2147483647 h 308"/>
                <a:gd name="T30" fmla="*/ 2147483647 w 704"/>
                <a:gd name="T31" fmla="*/ 2147483647 h 308"/>
                <a:gd name="T32" fmla="*/ 2147483647 w 704"/>
                <a:gd name="T33" fmla="*/ 2147483647 h 308"/>
                <a:gd name="T34" fmla="*/ 2147483647 w 704"/>
                <a:gd name="T35" fmla="*/ 2147483647 h 308"/>
                <a:gd name="T36" fmla="*/ 2147483647 w 704"/>
                <a:gd name="T37" fmla="*/ 2147483647 h 308"/>
                <a:gd name="T38" fmla="*/ 2147483647 w 704"/>
                <a:gd name="T39" fmla="*/ 2147483647 h 308"/>
                <a:gd name="T40" fmla="*/ 2147483647 w 704"/>
                <a:gd name="T41" fmla="*/ 2147483647 h 308"/>
                <a:gd name="T42" fmla="*/ 2147483647 w 704"/>
                <a:gd name="T43" fmla="*/ 2147483647 h 308"/>
                <a:gd name="T44" fmla="*/ 2147483647 w 704"/>
                <a:gd name="T45" fmla="*/ 2147483647 h 308"/>
                <a:gd name="T46" fmla="*/ 2147483647 w 704"/>
                <a:gd name="T47" fmla="*/ 2147483647 h 308"/>
                <a:gd name="T48" fmla="*/ 2147483647 w 704"/>
                <a:gd name="T49" fmla="*/ 2147483647 h 308"/>
                <a:gd name="T50" fmla="*/ 2147483647 w 704"/>
                <a:gd name="T51" fmla="*/ 2147483647 h 308"/>
                <a:gd name="T52" fmla="*/ 2147483647 w 704"/>
                <a:gd name="T53" fmla="*/ 2147483647 h 308"/>
                <a:gd name="T54" fmla="*/ 2147483647 w 704"/>
                <a:gd name="T55" fmla="*/ 2147483647 h 308"/>
                <a:gd name="T56" fmla="*/ 2147483647 w 704"/>
                <a:gd name="T57" fmla="*/ 2147483647 h 308"/>
                <a:gd name="T58" fmla="*/ 2147483647 w 704"/>
                <a:gd name="T59" fmla="*/ 0 h 308"/>
                <a:gd name="T60" fmla="*/ 2147483647 w 704"/>
                <a:gd name="T61" fmla="*/ 2147483647 h 308"/>
                <a:gd name="T62" fmla="*/ 2147483647 w 704"/>
                <a:gd name="T63" fmla="*/ 2147483647 h 308"/>
                <a:gd name="T64" fmla="*/ 2147483647 w 704"/>
                <a:gd name="T65" fmla="*/ 2147483647 h 308"/>
                <a:gd name="T66" fmla="*/ 2147483647 w 704"/>
                <a:gd name="T67" fmla="*/ 2147483647 h 30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704"/>
                <a:gd name="T103" fmla="*/ 0 h 308"/>
                <a:gd name="T104" fmla="*/ 704 w 704"/>
                <a:gd name="T105" fmla="*/ 308 h 30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704" h="308">
                  <a:moveTo>
                    <a:pt x="24" y="228"/>
                  </a:moveTo>
                  <a:lnTo>
                    <a:pt x="0" y="294"/>
                  </a:lnTo>
                  <a:lnTo>
                    <a:pt x="91" y="285"/>
                  </a:lnTo>
                  <a:lnTo>
                    <a:pt x="127" y="255"/>
                  </a:lnTo>
                  <a:lnTo>
                    <a:pt x="251" y="222"/>
                  </a:lnTo>
                  <a:lnTo>
                    <a:pt x="285" y="240"/>
                  </a:lnTo>
                  <a:lnTo>
                    <a:pt x="367" y="228"/>
                  </a:lnTo>
                  <a:lnTo>
                    <a:pt x="367" y="233"/>
                  </a:lnTo>
                  <a:lnTo>
                    <a:pt x="489" y="308"/>
                  </a:lnTo>
                  <a:lnTo>
                    <a:pt x="561" y="286"/>
                  </a:lnTo>
                  <a:lnTo>
                    <a:pt x="601" y="201"/>
                  </a:lnTo>
                  <a:lnTo>
                    <a:pt x="671" y="177"/>
                  </a:lnTo>
                  <a:lnTo>
                    <a:pt x="704" y="115"/>
                  </a:lnTo>
                  <a:lnTo>
                    <a:pt x="702" y="39"/>
                  </a:lnTo>
                  <a:lnTo>
                    <a:pt x="693" y="101"/>
                  </a:lnTo>
                  <a:lnTo>
                    <a:pt x="655" y="155"/>
                  </a:lnTo>
                  <a:lnTo>
                    <a:pt x="640" y="151"/>
                  </a:lnTo>
                  <a:lnTo>
                    <a:pt x="587" y="165"/>
                  </a:lnTo>
                  <a:lnTo>
                    <a:pt x="587" y="148"/>
                  </a:lnTo>
                  <a:lnTo>
                    <a:pt x="640" y="130"/>
                  </a:lnTo>
                  <a:lnTo>
                    <a:pt x="592" y="124"/>
                  </a:lnTo>
                  <a:lnTo>
                    <a:pt x="646" y="107"/>
                  </a:lnTo>
                  <a:lnTo>
                    <a:pt x="666" y="116"/>
                  </a:lnTo>
                  <a:lnTo>
                    <a:pt x="677" y="57"/>
                  </a:lnTo>
                  <a:lnTo>
                    <a:pt x="663" y="43"/>
                  </a:lnTo>
                  <a:lnTo>
                    <a:pt x="599" y="67"/>
                  </a:lnTo>
                  <a:lnTo>
                    <a:pt x="601" y="31"/>
                  </a:lnTo>
                  <a:lnTo>
                    <a:pt x="628" y="40"/>
                  </a:lnTo>
                  <a:lnTo>
                    <a:pt x="663" y="13"/>
                  </a:lnTo>
                  <a:lnTo>
                    <a:pt x="644" y="0"/>
                  </a:lnTo>
                  <a:lnTo>
                    <a:pt x="434" y="48"/>
                  </a:lnTo>
                  <a:lnTo>
                    <a:pt x="176" y="100"/>
                  </a:lnTo>
                  <a:lnTo>
                    <a:pt x="58" y="227"/>
                  </a:lnTo>
                  <a:lnTo>
                    <a:pt x="24" y="228"/>
                  </a:lnTo>
                  <a:close/>
                </a:path>
              </a:pathLst>
            </a:custGeom>
            <a:solidFill>
              <a:schemeClr val="tx2"/>
            </a:solidFill>
            <a:ln w="19050">
              <a:solidFill>
                <a:schemeClr val="tx1"/>
              </a:solidFill>
              <a:prstDash val="solid"/>
              <a:round/>
              <a:headEnd/>
              <a:tailEnd/>
            </a:ln>
          </p:spPr>
          <p:txBody>
            <a:bodyPr/>
            <a:lstStyle/>
            <a:p>
              <a:endParaRPr lang="en-US" sz="1200" b="1">
                <a:solidFill>
                  <a:srgbClr val="000000"/>
                </a:solidFill>
              </a:endParaRPr>
            </a:p>
          </p:txBody>
        </p:sp>
        <p:grpSp>
          <p:nvGrpSpPr>
            <p:cNvPr id="23" name="Shape - New York"/>
            <p:cNvGrpSpPr>
              <a:grpSpLocks/>
            </p:cNvGrpSpPr>
            <p:nvPr/>
          </p:nvGrpSpPr>
          <p:grpSpPr bwMode="auto">
            <a:xfrm>
              <a:off x="6530974" y="1478781"/>
              <a:ext cx="1044575" cy="700087"/>
              <a:chOff x="4071" y="893"/>
              <a:chExt cx="658" cy="440"/>
            </a:xfrm>
            <a:solidFill>
              <a:schemeClr val="accent6"/>
            </a:solidFill>
          </p:grpSpPr>
          <p:sp>
            <p:nvSpPr>
              <p:cNvPr id="127" name="Shape -"/>
              <p:cNvSpPr>
                <a:spLocks noChangeAspect="1"/>
              </p:cNvSpPr>
              <p:nvPr/>
            </p:nvSpPr>
            <p:spPr bwMode="auto">
              <a:xfrm>
                <a:off x="4071" y="893"/>
                <a:ext cx="521" cy="417"/>
              </a:xfrm>
              <a:custGeom>
                <a:avLst/>
                <a:gdLst>
                  <a:gd name="T0" fmla="*/ 41 w 524"/>
                  <a:gd name="T1" fmla="*/ 286 h 426"/>
                  <a:gd name="T2" fmla="*/ 90 w 524"/>
                  <a:gd name="T3" fmla="*/ 261 h 426"/>
                  <a:gd name="T4" fmla="*/ 157 w 524"/>
                  <a:gd name="T5" fmla="*/ 255 h 426"/>
                  <a:gd name="T6" fmla="*/ 173 w 524"/>
                  <a:gd name="T7" fmla="*/ 233 h 426"/>
                  <a:gd name="T8" fmla="*/ 197 w 524"/>
                  <a:gd name="T9" fmla="*/ 230 h 426"/>
                  <a:gd name="T10" fmla="*/ 211 w 524"/>
                  <a:gd name="T11" fmla="*/ 206 h 426"/>
                  <a:gd name="T12" fmla="*/ 233 w 524"/>
                  <a:gd name="T13" fmla="*/ 197 h 426"/>
                  <a:gd name="T14" fmla="*/ 223 w 524"/>
                  <a:gd name="T15" fmla="*/ 152 h 426"/>
                  <a:gd name="T16" fmla="*/ 209 w 524"/>
                  <a:gd name="T17" fmla="*/ 140 h 426"/>
                  <a:gd name="T18" fmla="*/ 237 w 524"/>
                  <a:gd name="T19" fmla="*/ 104 h 426"/>
                  <a:gd name="T20" fmla="*/ 255 w 524"/>
                  <a:gd name="T21" fmla="*/ 104 h 426"/>
                  <a:gd name="T22" fmla="*/ 316 w 524"/>
                  <a:gd name="T23" fmla="*/ 28 h 426"/>
                  <a:gd name="T24" fmla="*/ 410 w 524"/>
                  <a:gd name="T25" fmla="*/ 0 h 426"/>
                  <a:gd name="T26" fmla="*/ 421 w 524"/>
                  <a:gd name="T27" fmla="*/ 72 h 426"/>
                  <a:gd name="T28" fmla="*/ 425 w 524"/>
                  <a:gd name="T29" fmla="*/ 69 h 426"/>
                  <a:gd name="T30" fmla="*/ 448 w 524"/>
                  <a:gd name="T31" fmla="*/ 94 h 426"/>
                  <a:gd name="T32" fmla="*/ 449 w 524"/>
                  <a:gd name="T33" fmla="*/ 167 h 426"/>
                  <a:gd name="T34" fmla="*/ 477 w 524"/>
                  <a:gd name="T35" fmla="*/ 227 h 426"/>
                  <a:gd name="T36" fmla="*/ 488 w 524"/>
                  <a:gd name="T37" fmla="*/ 304 h 426"/>
                  <a:gd name="T38" fmla="*/ 491 w 524"/>
                  <a:gd name="T39" fmla="*/ 371 h 426"/>
                  <a:gd name="T40" fmla="*/ 524 w 524"/>
                  <a:gd name="T41" fmla="*/ 394 h 426"/>
                  <a:gd name="T42" fmla="*/ 500 w 524"/>
                  <a:gd name="T43" fmla="*/ 426 h 426"/>
                  <a:gd name="T44" fmla="*/ 439 w 524"/>
                  <a:gd name="T45" fmla="*/ 388 h 426"/>
                  <a:gd name="T46" fmla="*/ 407 w 524"/>
                  <a:gd name="T47" fmla="*/ 391 h 426"/>
                  <a:gd name="T48" fmla="*/ 376 w 524"/>
                  <a:gd name="T49" fmla="*/ 382 h 426"/>
                  <a:gd name="T50" fmla="*/ 378 w 524"/>
                  <a:gd name="T51" fmla="*/ 359 h 426"/>
                  <a:gd name="T52" fmla="*/ 358 w 524"/>
                  <a:gd name="T53" fmla="*/ 352 h 426"/>
                  <a:gd name="T54" fmla="*/ 15 w 524"/>
                  <a:gd name="T55" fmla="*/ 417 h 426"/>
                  <a:gd name="T56" fmla="*/ 0 w 524"/>
                  <a:gd name="T57" fmla="*/ 398 h 426"/>
                  <a:gd name="T58" fmla="*/ 53 w 524"/>
                  <a:gd name="T59" fmla="*/ 322 h 426"/>
                  <a:gd name="T60" fmla="*/ 41 w 524"/>
                  <a:gd name="T61" fmla="*/ 286 h 42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524"/>
                  <a:gd name="T94" fmla="*/ 0 h 426"/>
                  <a:gd name="T95" fmla="*/ 524 w 524"/>
                  <a:gd name="T96" fmla="*/ 426 h 42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524" h="426">
                    <a:moveTo>
                      <a:pt x="41" y="286"/>
                    </a:moveTo>
                    <a:lnTo>
                      <a:pt x="90" y="261"/>
                    </a:lnTo>
                    <a:lnTo>
                      <a:pt x="157" y="255"/>
                    </a:lnTo>
                    <a:lnTo>
                      <a:pt x="173" y="233"/>
                    </a:lnTo>
                    <a:lnTo>
                      <a:pt x="197" y="230"/>
                    </a:lnTo>
                    <a:lnTo>
                      <a:pt x="211" y="206"/>
                    </a:lnTo>
                    <a:lnTo>
                      <a:pt x="233" y="197"/>
                    </a:lnTo>
                    <a:lnTo>
                      <a:pt x="223" y="152"/>
                    </a:lnTo>
                    <a:lnTo>
                      <a:pt x="209" y="140"/>
                    </a:lnTo>
                    <a:lnTo>
                      <a:pt x="237" y="104"/>
                    </a:lnTo>
                    <a:lnTo>
                      <a:pt x="255" y="104"/>
                    </a:lnTo>
                    <a:lnTo>
                      <a:pt x="316" y="28"/>
                    </a:lnTo>
                    <a:lnTo>
                      <a:pt x="410" y="0"/>
                    </a:lnTo>
                    <a:lnTo>
                      <a:pt x="421" y="72"/>
                    </a:lnTo>
                    <a:lnTo>
                      <a:pt x="425" y="69"/>
                    </a:lnTo>
                    <a:lnTo>
                      <a:pt x="448" y="94"/>
                    </a:lnTo>
                    <a:lnTo>
                      <a:pt x="449" y="167"/>
                    </a:lnTo>
                    <a:lnTo>
                      <a:pt x="477" y="227"/>
                    </a:lnTo>
                    <a:lnTo>
                      <a:pt x="488" y="304"/>
                    </a:lnTo>
                    <a:lnTo>
                      <a:pt x="491" y="371"/>
                    </a:lnTo>
                    <a:lnTo>
                      <a:pt x="524" y="394"/>
                    </a:lnTo>
                    <a:lnTo>
                      <a:pt x="500" y="426"/>
                    </a:lnTo>
                    <a:lnTo>
                      <a:pt x="439" y="388"/>
                    </a:lnTo>
                    <a:lnTo>
                      <a:pt x="407" y="391"/>
                    </a:lnTo>
                    <a:lnTo>
                      <a:pt x="376" y="382"/>
                    </a:lnTo>
                    <a:lnTo>
                      <a:pt x="378" y="359"/>
                    </a:lnTo>
                    <a:lnTo>
                      <a:pt x="358" y="352"/>
                    </a:lnTo>
                    <a:lnTo>
                      <a:pt x="15" y="417"/>
                    </a:lnTo>
                    <a:lnTo>
                      <a:pt x="0" y="398"/>
                    </a:lnTo>
                    <a:lnTo>
                      <a:pt x="53" y="322"/>
                    </a:lnTo>
                    <a:lnTo>
                      <a:pt x="41" y="286"/>
                    </a:lnTo>
                    <a:close/>
                  </a:path>
                </a:pathLst>
              </a:custGeom>
              <a:solidFill>
                <a:schemeClr val="accent2"/>
              </a:solidFill>
              <a:ln w="19050">
                <a:solidFill>
                  <a:schemeClr val="tx1"/>
                </a:solidFill>
                <a:prstDash val="solid"/>
                <a:round/>
                <a:headEnd/>
                <a:tailEnd/>
              </a:ln>
            </p:spPr>
            <p:txBody>
              <a:bodyPr/>
              <a:lstStyle/>
              <a:p>
                <a:pPr>
                  <a:defRPr/>
                </a:pPr>
                <a:endParaRPr lang="en-US" sz="1200" b="1">
                  <a:solidFill>
                    <a:srgbClr val="000000"/>
                  </a:solidFill>
                </a:endParaRPr>
              </a:p>
            </p:txBody>
          </p:sp>
          <p:sp>
            <p:nvSpPr>
              <p:cNvPr id="128" name="Shape -"/>
              <p:cNvSpPr>
                <a:spLocks noChangeAspect="1"/>
              </p:cNvSpPr>
              <p:nvPr/>
            </p:nvSpPr>
            <p:spPr bwMode="auto">
              <a:xfrm>
                <a:off x="4578" y="1244"/>
                <a:ext cx="151" cy="89"/>
              </a:xfrm>
              <a:custGeom>
                <a:avLst/>
                <a:gdLst>
                  <a:gd name="T0" fmla="*/ 0 w 152"/>
                  <a:gd name="T1" fmla="*/ 67 h 91"/>
                  <a:gd name="T2" fmla="*/ 63 w 152"/>
                  <a:gd name="T3" fmla="*/ 37 h 91"/>
                  <a:gd name="T4" fmla="*/ 124 w 152"/>
                  <a:gd name="T5" fmla="*/ 0 h 91"/>
                  <a:gd name="T6" fmla="*/ 134 w 152"/>
                  <a:gd name="T7" fmla="*/ 1 h 91"/>
                  <a:gd name="T8" fmla="*/ 152 w 152"/>
                  <a:gd name="T9" fmla="*/ 3 h 91"/>
                  <a:gd name="T10" fmla="*/ 93 w 152"/>
                  <a:gd name="T11" fmla="*/ 50 h 91"/>
                  <a:gd name="T12" fmla="*/ 18 w 152"/>
                  <a:gd name="T13" fmla="*/ 91 h 91"/>
                  <a:gd name="T14" fmla="*/ 0 w 152"/>
                  <a:gd name="T15" fmla="*/ 67 h 91"/>
                  <a:gd name="T16" fmla="*/ 0 60000 65536"/>
                  <a:gd name="T17" fmla="*/ 0 60000 65536"/>
                  <a:gd name="T18" fmla="*/ 0 60000 65536"/>
                  <a:gd name="T19" fmla="*/ 0 60000 65536"/>
                  <a:gd name="T20" fmla="*/ 0 60000 65536"/>
                  <a:gd name="T21" fmla="*/ 0 60000 65536"/>
                  <a:gd name="T22" fmla="*/ 0 60000 65536"/>
                  <a:gd name="T23" fmla="*/ 0 60000 65536"/>
                  <a:gd name="T24" fmla="*/ 0 w 152"/>
                  <a:gd name="T25" fmla="*/ 0 h 91"/>
                  <a:gd name="T26" fmla="*/ 152 w 152"/>
                  <a:gd name="T27" fmla="*/ 91 h 9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2" h="91">
                    <a:moveTo>
                      <a:pt x="0" y="67"/>
                    </a:moveTo>
                    <a:lnTo>
                      <a:pt x="63" y="37"/>
                    </a:lnTo>
                    <a:lnTo>
                      <a:pt x="124" y="0"/>
                    </a:lnTo>
                    <a:lnTo>
                      <a:pt x="134" y="1"/>
                    </a:lnTo>
                    <a:lnTo>
                      <a:pt x="152" y="3"/>
                    </a:lnTo>
                    <a:lnTo>
                      <a:pt x="93" y="50"/>
                    </a:lnTo>
                    <a:lnTo>
                      <a:pt x="18" y="91"/>
                    </a:lnTo>
                    <a:lnTo>
                      <a:pt x="0" y="67"/>
                    </a:lnTo>
                    <a:close/>
                  </a:path>
                </a:pathLst>
              </a:custGeom>
              <a:solidFill>
                <a:schemeClr val="accent2"/>
              </a:solidFill>
              <a:ln w="19050">
                <a:solidFill>
                  <a:schemeClr val="tx1"/>
                </a:solidFill>
                <a:prstDash val="solid"/>
                <a:round/>
                <a:headEnd/>
                <a:tailEnd/>
              </a:ln>
            </p:spPr>
            <p:txBody>
              <a:bodyPr/>
              <a:lstStyle/>
              <a:p>
                <a:pPr>
                  <a:defRPr/>
                </a:pPr>
                <a:endParaRPr lang="en-US" sz="1200" b="1">
                  <a:solidFill>
                    <a:srgbClr val="000000"/>
                  </a:solidFill>
                </a:endParaRPr>
              </a:p>
            </p:txBody>
          </p:sp>
        </p:grpSp>
        <p:sp>
          <p:nvSpPr>
            <p:cNvPr id="24" name="Shape - New Mexico"/>
            <p:cNvSpPr>
              <a:spLocks noChangeAspect="1"/>
            </p:cNvSpPr>
            <p:nvPr/>
          </p:nvSpPr>
          <p:spPr bwMode="auto">
            <a:xfrm>
              <a:off x="2868611" y="3158355"/>
              <a:ext cx="898525" cy="877887"/>
            </a:xfrm>
            <a:custGeom>
              <a:avLst/>
              <a:gdLst>
                <a:gd name="T0" fmla="*/ 2147483647 w 568"/>
                <a:gd name="T1" fmla="*/ 0 h 563"/>
                <a:gd name="T2" fmla="*/ 2147483647 w 568"/>
                <a:gd name="T3" fmla="*/ 2147483647 h 563"/>
                <a:gd name="T4" fmla="*/ 2147483647 w 568"/>
                <a:gd name="T5" fmla="*/ 2147483647 h 563"/>
                <a:gd name="T6" fmla="*/ 2147483647 w 568"/>
                <a:gd name="T7" fmla="*/ 2147483647 h 563"/>
                <a:gd name="T8" fmla="*/ 2147483647 w 568"/>
                <a:gd name="T9" fmla="*/ 2147483647 h 563"/>
                <a:gd name="T10" fmla="*/ 2147483647 w 568"/>
                <a:gd name="T11" fmla="*/ 2147483647 h 563"/>
                <a:gd name="T12" fmla="*/ 2147483647 w 568"/>
                <a:gd name="T13" fmla="*/ 2147483647 h 563"/>
                <a:gd name="T14" fmla="*/ 2147483647 w 568"/>
                <a:gd name="T15" fmla="*/ 2147483647 h 563"/>
                <a:gd name="T16" fmla="*/ 0 w 568"/>
                <a:gd name="T17" fmla="*/ 2147483647 h 563"/>
                <a:gd name="T18" fmla="*/ 2147483647 w 568"/>
                <a:gd name="T19" fmla="*/ 2147483647 h 563"/>
                <a:gd name="T20" fmla="*/ 2147483647 w 568"/>
                <a:gd name="T21" fmla="*/ 0 h 56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68"/>
                <a:gd name="T34" fmla="*/ 0 h 563"/>
                <a:gd name="T35" fmla="*/ 568 w 568"/>
                <a:gd name="T36" fmla="*/ 563 h 56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68" h="563">
                  <a:moveTo>
                    <a:pt x="69" y="0"/>
                  </a:moveTo>
                  <a:lnTo>
                    <a:pt x="568" y="22"/>
                  </a:lnTo>
                  <a:lnTo>
                    <a:pt x="544" y="520"/>
                  </a:lnTo>
                  <a:lnTo>
                    <a:pt x="382" y="511"/>
                  </a:lnTo>
                  <a:lnTo>
                    <a:pt x="230" y="507"/>
                  </a:lnTo>
                  <a:lnTo>
                    <a:pt x="230" y="526"/>
                  </a:lnTo>
                  <a:lnTo>
                    <a:pt x="103" y="526"/>
                  </a:lnTo>
                  <a:lnTo>
                    <a:pt x="95" y="563"/>
                  </a:lnTo>
                  <a:lnTo>
                    <a:pt x="0" y="551"/>
                  </a:lnTo>
                  <a:lnTo>
                    <a:pt x="54" y="130"/>
                  </a:lnTo>
                  <a:lnTo>
                    <a:pt x="69" y="0"/>
                  </a:lnTo>
                  <a:close/>
                </a:path>
              </a:pathLst>
            </a:custGeom>
            <a:solidFill>
              <a:schemeClr val="accent2"/>
            </a:solidFill>
            <a:ln w="19050">
              <a:solidFill>
                <a:schemeClr val="tx1"/>
              </a:solidFill>
              <a:prstDash val="solid"/>
              <a:round/>
              <a:headEnd/>
              <a:tailEnd/>
            </a:ln>
          </p:spPr>
          <p:txBody>
            <a:bodyPr/>
            <a:lstStyle/>
            <a:p>
              <a:endParaRPr lang="en-US" sz="1200" b="1">
                <a:solidFill>
                  <a:srgbClr val="000000"/>
                </a:solidFill>
              </a:endParaRPr>
            </a:p>
          </p:txBody>
        </p:sp>
        <p:sp>
          <p:nvSpPr>
            <p:cNvPr id="25" name="Shape - New Jersey"/>
            <p:cNvSpPr>
              <a:spLocks noChangeAspect="1"/>
            </p:cNvSpPr>
            <p:nvPr/>
          </p:nvSpPr>
          <p:spPr bwMode="auto">
            <a:xfrm>
              <a:off x="7143748" y="2080443"/>
              <a:ext cx="196851" cy="385763"/>
            </a:xfrm>
            <a:custGeom>
              <a:avLst/>
              <a:gdLst>
                <a:gd name="T0" fmla="*/ 2147483647 w 125"/>
                <a:gd name="T1" fmla="*/ 2147483647 h 247"/>
                <a:gd name="T2" fmla="*/ 2147483647 w 125"/>
                <a:gd name="T3" fmla="*/ 0 h 247"/>
                <a:gd name="T4" fmla="*/ 2147483647 w 125"/>
                <a:gd name="T5" fmla="*/ 2147483647 h 247"/>
                <a:gd name="T6" fmla="*/ 2147483647 w 125"/>
                <a:gd name="T7" fmla="*/ 2147483647 h 247"/>
                <a:gd name="T8" fmla="*/ 2147483647 w 125"/>
                <a:gd name="T9" fmla="*/ 2147483647 h 247"/>
                <a:gd name="T10" fmla="*/ 2147483647 w 125"/>
                <a:gd name="T11" fmla="*/ 2147483647 h 247"/>
                <a:gd name="T12" fmla="*/ 2147483647 w 125"/>
                <a:gd name="T13" fmla="*/ 2147483647 h 247"/>
                <a:gd name="T14" fmla="*/ 2147483647 w 125"/>
                <a:gd name="T15" fmla="*/ 2147483647 h 247"/>
                <a:gd name="T16" fmla="*/ 2147483647 w 125"/>
                <a:gd name="T17" fmla="*/ 2147483647 h 247"/>
                <a:gd name="T18" fmla="*/ 2147483647 w 125"/>
                <a:gd name="T19" fmla="*/ 2147483647 h 247"/>
                <a:gd name="T20" fmla="*/ 2147483647 w 125"/>
                <a:gd name="T21" fmla="*/ 2147483647 h 247"/>
                <a:gd name="T22" fmla="*/ 0 w 125"/>
                <a:gd name="T23" fmla="*/ 2147483647 h 247"/>
                <a:gd name="T24" fmla="*/ 2147483647 w 125"/>
                <a:gd name="T25" fmla="*/ 2147483647 h 24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5"/>
                <a:gd name="T40" fmla="*/ 0 h 247"/>
                <a:gd name="T41" fmla="*/ 125 w 125"/>
                <a:gd name="T42" fmla="*/ 247 h 24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5" h="247">
                  <a:moveTo>
                    <a:pt x="22" y="2"/>
                  </a:moveTo>
                  <a:lnTo>
                    <a:pt x="52" y="0"/>
                  </a:lnTo>
                  <a:lnTo>
                    <a:pt x="112" y="37"/>
                  </a:lnTo>
                  <a:lnTo>
                    <a:pt x="103" y="67"/>
                  </a:lnTo>
                  <a:lnTo>
                    <a:pt x="124" y="86"/>
                  </a:lnTo>
                  <a:lnTo>
                    <a:pt x="125" y="203"/>
                  </a:lnTo>
                  <a:lnTo>
                    <a:pt x="104" y="247"/>
                  </a:lnTo>
                  <a:lnTo>
                    <a:pt x="81" y="231"/>
                  </a:lnTo>
                  <a:lnTo>
                    <a:pt x="55" y="230"/>
                  </a:lnTo>
                  <a:lnTo>
                    <a:pt x="12" y="206"/>
                  </a:lnTo>
                  <a:lnTo>
                    <a:pt x="45" y="133"/>
                  </a:lnTo>
                  <a:lnTo>
                    <a:pt x="0" y="94"/>
                  </a:lnTo>
                  <a:lnTo>
                    <a:pt x="22" y="2"/>
                  </a:lnTo>
                  <a:close/>
                </a:path>
              </a:pathLst>
            </a:custGeom>
            <a:solidFill>
              <a:schemeClr val="accent2"/>
            </a:solidFill>
            <a:ln w="19050">
              <a:solidFill>
                <a:schemeClr val="tx1"/>
              </a:solidFill>
              <a:prstDash val="solid"/>
              <a:round/>
              <a:headEnd/>
              <a:tailEnd/>
            </a:ln>
          </p:spPr>
          <p:txBody>
            <a:bodyPr/>
            <a:lstStyle/>
            <a:p>
              <a:endParaRPr lang="en-US" sz="1200" b="1">
                <a:solidFill>
                  <a:srgbClr val="000000"/>
                </a:solidFill>
              </a:endParaRPr>
            </a:p>
          </p:txBody>
        </p:sp>
        <p:sp>
          <p:nvSpPr>
            <p:cNvPr id="26" name="Shape - New Hampshire"/>
            <p:cNvSpPr>
              <a:spLocks noChangeAspect="1"/>
            </p:cNvSpPr>
            <p:nvPr/>
          </p:nvSpPr>
          <p:spPr bwMode="auto">
            <a:xfrm>
              <a:off x="7334249" y="1366068"/>
              <a:ext cx="257175" cy="447675"/>
            </a:xfrm>
            <a:custGeom>
              <a:avLst/>
              <a:gdLst>
                <a:gd name="T0" fmla="*/ 2147483647 w 162"/>
                <a:gd name="T1" fmla="*/ 0 h 289"/>
                <a:gd name="T2" fmla="*/ 0 w 162"/>
                <a:gd name="T3" fmla="*/ 2147483647 h 289"/>
                <a:gd name="T4" fmla="*/ 2147483647 w 162"/>
                <a:gd name="T5" fmla="*/ 2147483647 h 289"/>
                <a:gd name="T6" fmla="*/ 2147483647 w 162"/>
                <a:gd name="T7" fmla="*/ 2147483647 h 289"/>
                <a:gd name="T8" fmla="*/ 2147483647 w 162"/>
                <a:gd name="T9" fmla="*/ 2147483647 h 289"/>
                <a:gd name="T10" fmla="*/ 2147483647 w 162"/>
                <a:gd name="T11" fmla="*/ 2147483647 h 289"/>
                <a:gd name="T12" fmla="*/ 2147483647 w 162"/>
                <a:gd name="T13" fmla="*/ 2147483647 h 289"/>
                <a:gd name="T14" fmla="*/ 2147483647 w 162"/>
                <a:gd name="T15" fmla="*/ 2147483647 h 289"/>
                <a:gd name="T16" fmla="*/ 2147483647 w 162"/>
                <a:gd name="T17" fmla="*/ 2147483647 h 289"/>
                <a:gd name="T18" fmla="*/ 2147483647 w 162"/>
                <a:gd name="T19" fmla="*/ 2147483647 h 289"/>
                <a:gd name="T20" fmla="*/ 2147483647 w 162"/>
                <a:gd name="T21" fmla="*/ 2147483647 h 289"/>
                <a:gd name="T22" fmla="*/ 2147483647 w 162"/>
                <a:gd name="T23" fmla="*/ 2147483647 h 289"/>
                <a:gd name="T24" fmla="*/ 2147483647 w 162"/>
                <a:gd name="T25" fmla="*/ 0 h 2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2"/>
                <a:gd name="T40" fmla="*/ 0 h 289"/>
                <a:gd name="T41" fmla="*/ 162 w 162"/>
                <a:gd name="T42" fmla="*/ 289 h 2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2" h="289">
                  <a:moveTo>
                    <a:pt x="34" y="0"/>
                  </a:moveTo>
                  <a:lnTo>
                    <a:pt x="0" y="51"/>
                  </a:lnTo>
                  <a:lnTo>
                    <a:pt x="37" y="118"/>
                  </a:lnTo>
                  <a:lnTo>
                    <a:pt x="15" y="136"/>
                  </a:lnTo>
                  <a:lnTo>
                    <a:pt x="24" y="289"/>
                  </a:lnTo>
                  <a:lnTo>
                    <a:pt x="115" y="267"/>
                  </a:lnTo>
                  <a:lnTo>
                    <a:pt x="138" y="267"/>
                  </a:lnTo>
                  <a:lnTo>
                    <a:pt x="152" y="250"/>
                  </a:lnTo>
                  <a:lnTo>
                    <a:pt x="152" y="222"/>
                  </a:lnTo>
                  <a:lnTo>
                    <a:pt x="162" y="204"/>
                  </a:lnTo>
                  <a:lnTo>
                    <a:pt x="112" y="182"/>
                  </a:lnTo>
                  <a:lnTo>
                    <a:pt x="46" y="14"/>
                  </a:lnTo>
                  <a:lnTo>
                    <a:pt x="34" y="0"/>
                  </a:lnTo>
                  <a:close/>
                </a:path>
              </a:pathLst>
            </a:custGeom>
            <a:solidFill>
              <a:schemeClr val="accent2"/>
            </a:solidFill>
            <a:ln w="19050">
              <a:solidFill>
                <a:schemeClr val="tx1"/>
              </a:solidFill>
              <a:prstDash val="solid"/>
              <a:round/>
              <a:headEnd/>
              <a:tailEnd/>
            </a:ln>
          </p:spPr>
          <p:txBody>
            <a:bodyPr/>
            <a:lstStyle/>
            <a:p>
              <a:endParaRPr lang="en-US" sz="1200" b="1">
                <a:solidFill>
                  <a:srgbClr val="B0DDF4"/>
                </a:solidFill>
              </a:endParaRPr>
            </a:p>
          </p:txBody>
        </p:sp>
        <p:sp>
          <p:nvSpPr>
            <p:cNvPr id="27" name="Shape - Nevada"/>
            <p:cNvSpPr>
              <a:spLocks noChangeAspect="1"/>
            </p:cNvSpPr>
            <p:nvPr/>
          </p:nvSpPr>
          <p:spPr bwMode="auto">
            <a:xfrm>
              <a:off x="1660523" y="2143942"/>
              <a:ext cx="831851" cy="1239838"/>
            </a:xfrm>
            <a:custGeom>
              <a:avLst/>
              <a:gdLst>
                <a:gd name="T0" fmla="*/ 2147483647 w 527"/>
                <a:gd name="T1" fmla="*/ 0 h 797"/>
                <a:gd name="T2" fmla="*/ 0 w 527"/>
                <a:gd name="T3" fmla="*/ 2147483647 h 797"/>
                <a:gd name="T4" fmla="*/ 2147483647 w 527"/>
                <a:gd name="T5" fmla="*/ 2147483647 h 797"/>
                <a:gd name="T6" fmla="*/ 2147483647 w 527"/>
                <a:gd name="T7" fmla="*/ 2147483647 h 797"/>
                <a:gd name="T8" fmla="*/ 2147483647 w 527"/>
                <a:gd name="T9" fmla="*/ 2147483647 h 797"/>
                <a:gd name="T10" fmla="*/ 2147483647 w 527"/>
                <a:gd name="T11" fmla="*/ 2147483647 h 797"/>
                <a:gd name="T12" fmla="*/ 2147483647 w 527"/>
                <a:gd name="T13" fmla="*/ 2147483647 h 797"/>
                <a:gd name="T14" fmla="*/ 2147483647 w 527"/>
                <a:gd name="T15" fmla="*/ 2147483647 h 797"/>
                <a:gd name="T16" fmla="*/ 2147483647 w 527"/>
                <a:gd name="T17" fmla="*/ 2147483647 h 797"/>
                <a:gd name="T18" fmla="*/ 2147483647 w 527"/>
                <a:gd name="T19" fmla="*/ 2147483647 h 797"/>
                <a:gd name="T20" fmla="*/ 2147483647 w 527"/>
                <a:gd name="T21" fmla="*/ 2147483647 h 797"/>
                <a:gd name="T22" fmla="*/ 2147483647 w 527"/>
                <a:gd name="T23" fmla="*/ 0 h 79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27"/>
                <a:gd name="T37" fmla="*/ 0 h 797"/>
                <a:gd name="T38" fmla="*/ 527 w 527"/>
                <a:gd name="T39" fmla="*/ 797 h 79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27" h="797">
                  <a:moveTo>
                    <a:pt x="67" y="0"/>
                  </a:moveTo>
                  <a:lnTo>
                    <a:pt x="0" y="316"/>
                  </a:lnTo>
                  <a:lnTo>
                    <a:pt x="359" y="797"/>
                  </a:lnTo>
                  <a:lnTo>
                    <a:pt x="381" y="776"/>
                  </a:lnTo>
                  <a:lnTo>
                    <a:pt x="380" y="681"/>
                  </a:lnTo>
                  <a:lnTo>
                    <a:pt x="425" y="688"/>
                  </a:lnTo>
                  <a:lnTo>
                    <a:pt x="471" y="396"/>
                  </a:lnTo>
                  <a:lnTo>
                    <a:pt x="502" y="198"/>
                  </a:lnTo>
                  <a:lnTo>
                    <a:pt x="511" y="138"/>
                  </a:lnTo>
                  <a:lnTo>
                    <a:pt x="527" y="85"/>
                  </a:lnTo>
                  <a:lnTo>
                    <a:pt x="290" y="47"/>
                  </a:lnTo>
                  <a:lnTo>
                    <a:pt x="67" y="0"/>
                  </a:lnTo>
                  <a:close/>
                </a:path>
              </a:pathLst>
            </a:custGeom>
            <a:solidFill>
              <a:schemeClr val="accent2"/>
            </a:solidFill>
            <a:ln w="19050">
              <a:solidFill>
                <a:schemeClr val="tx1"/>
              </a:solidFill>
              <a:prstDash val="solid"/>
              <a:round/>
              <a:headEnd/>
              <a:tailEnd/>
            </a:ln>
          </p:spPr>
          <p:txBody>
            <a:bodyPr/>
            <a:lstStyle/>
            <a:p>
              <a:endParaRPr lang="en-US" sz="1200" b="1">
                <a:solidFill>
                  <a:srgbClr val="000000"/>
                </a:solidFill>
              </a:endParaRPr>
            </a:p>
          </p:txBody>
        </p:sp>
        <p:sp>
          <p:nvSpPr>
            <p:cNvPr id="28" name="Shape - Nebraska"/>
            <p:cNvSpPr>
              <a:spLocks noChangeAspect="1"/>
            </p:cNvSpPr>
            <p:nvPr/>
          </p:nvSpPr>
          <p:spPr bwMode="auto">
            <a:xfrm>
              <a:off x="3648074" y="2245543"/>
              <a:ext cx="1095375" cy="487363"/>
            </a:xfrm>
            <a:custGeom>
              <a:avLst/>
              <a:gdLst>
                <a:gd name="T0" fmla="*/ 2147483647 w 695"/>
                <a:gd name="T1" fmla="*/ 0 h 313"/>
                <a:gd name="T2" fmla="*/ 0 w 695"/>
                <a:gd name="T3" fmla="*/ 2147483647 h 313"/>
                <a:gd name="T4" fmla="*/ 2147483647 w 695"/>
                <a:gd name="T5" fmla="*/ 2147483647 h 313"/>
                <a:gd name="T6" fmla="*/ 2147483647 w 695"/>
                <a:gd name="T7" fmla="*/ 2147483647 h 313"/>
                <a:gd name="T8" fmla="*/ 2147483647 w 695"/>
                <a:gd name="T9" fmla="*/ 2147483647 h 313"/>
                <a:gd name="T10" fmla="*/ 2147483647 w 695"/>
                <a:gd name="T11" fmla="*/ 2147483647 h 313"/>
                <a:gd name="T12" fmla="*/ 2147483647 w 695"/>
                <a:gd name="T13" fmla="*/ 2147483647 h 313"/>
                <a:gd name="T14" fmla="*/ 2147483647 w 695"/>
                <a:gd name="T15" fmla="*/ 2147483647 h 313"/>
                <a:gd name="T16" fmla="*/ 2147483647 w 695"/>
                <a:gd name="T17" fmla="*/ 2147483647 h 313"/>
                <a:gd name="T18" fmla="*/ 2147483647 w 695"/>
                <a:gd name="T19" fmla="*/ 2147483647 h 313"/>
                <a:gd name="T20" fmla="*/ 2147483647 w 695"/>
                <a:gd name="T21" fmla="*/ 2147483647 h 313"/>
                <a:gd name="T22" fmla="*/ 2147483647 w 695"/>
                <a:gd name="T23" fmla="*/ 2147483647 h 313"/>
                <a:gd name="T24" fmla="*/ 2147483647 w 695"/>
                <a:gd name="T25" fmla="*/ 2147483647 h 313"/>
                <a:gd name="T26" fmla="*/ 2147483647 w 695"/>
                <a:gd name="T27" fmla="*/ 2147483647 h 313"/>
                <a:gd name="T28" fmla="*/ 2147483647 w 695"/>
                <a:gd name="T29" fmla="*/ 0 h 31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95"/>
                <a:gd name="T46" fmla="*/ 0 h 313"/>
                <a:gd name="T47" fmla="*/ 695 w 695"/>
                <a:gd name="T48" fmla="*/ 313 h 31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95" h="313">
                  <a:moveTo>
                    <a:pt x="8" y="0"/>
                  </a:moveTo>
                  <a:lnTo>
                    <a:pt x="0" y="207"/>
                  </a:lnTo>
                  <a:lnTo>
                    <a:pt x="157" y="211"/>
                  </a:lnTo>
                  <a:lnTo>
                    <a:pt x="155" y="313"/>
                  </a:lnTo>
                  <a:lnTo>
                    <a:pt x="367" y="310"/>
                  </a:lnTo>
                  <a:lnTo>
                    <a:pt x="556" y="307"/>
                  </a:lnTo>
                  <a:lnTo>
                    <a:pt x="695" y="310"/>
                  </a:lnTo>
                  <a:lnTo>
                    <a:pt x="652" y="222"/>
                  </a:lnTo>
                  <a:lnTo>
                    <a:pt x="622" y="140"/>
                  </a:lnTo>
                  <a:lnTo>
                    <a:pt x="589" y="55"/>
                  </a:lnTo>
                  <a:lnTo>
                    <a:pt x="510" y="1"/>
                  </a:lnTo>
                  <a:lnTo>
                    <a:pt x="474" y="33"/>
                  </a:lnTo>
                  <a:lnTo>
                    <a:pt x="431" y="10"/>
                  </a:lnTo>
                  <a:lnTo>
                    <a:pt x="242" y="4"/>
                  </a:lnTo>
                  <a:lnTo>
                    <a:pt x="8" y="0"/>
                  </a:lnTo>
                  <a:close/>
                </a:path>
              </a:pathLst>
            </a:custGeom>
            <a:pattFill prst="wdDnDiag">
              <a:fgClr>
                <a:schemeClr val="tx1">
                  <a:lumMod val="50000"/>
                  <a:lumOff val="50000"/>
                </a:schemeClr>
              </a:fgClr>
              <a:bgClr>
                <a:schemeClr val="accent2"/>
              </a:bgClr>
            </a:pattFill>
            <a:ln w="19050">
              <a:solidFill>
                <a:schemeClr val="tx1"/>
              </a:solidFill>
              <a:prstDash val="solid"/>
              <a:round/>
              <a:headEnd/>
              <a:tailEnd/>
            </a:ln>
          </p:spPr>
          <p:txBody>
            <a:bodyPr/>
            <a:lstStyle/>
            <a:p>
              <a:endParaRPr lang="en-US" sz="1200" b="1">
                <a:solidFill>
                  <a:srgbClr val="000000"/>
                </a:solidFill>
              </a:endParaRPr>
            </a:p>
          </p:txBody>
        </p:sp>
        <p:sp>
          <p:nvSpPr>
            <p:cNvPr id="29" name="Shape - Montana"/>
            <p:cNvSpPr>
              <a:spLocks noChangeAspect="1"/>
            </p:cNvSpPr>
            <p:nvPr/>
          </p:nvSpPr>
          <p:spPr bwMode="auto">
            <a:xfrm>
              <a:off x="2373958" y="1139056"/>
              <a:ext cx="1306512" cy="803275"/>
            </a:xfrm>
            <a:custGeom>
              <a:avLst/>
              <a:gdLst>
                <a:gd name="T0" fmla="*/ 2147483647 w 828"/>
                <a:gd name="T1" fmla="*/ 0 h 516"/>
                <a:gd name="T2" fmla="*/ 2147483647 w 828"/>
                <a:gd name="T3" fmla="*/ 2147483647 h 516"/>
                <a:gd name="T4" fmla="*/ 2147483647 w 828"/>
                <a:gd name="T5" fmla="*/ 2147483647 h 516"/>
                <a:gd name="T6" fmla="*/ 2147483647 w 828"/>
                <a:gd name="T7" fmla="*/ 2147483647 h 516"/>
                <a:gd name="T8" fmla="*/ 2147483647 w 828"/>
                <a:gd name="T9" fmla="*/ 2147483647 h 516"/>
                <a:gd name="T10" fmla="*/ 2147483647 w 828"/>
                <a:gd name="T11" fmla="*/ 2147483647 h 516"/>
                <a:gd name="T12" fmla="*/ 2147483647 w 828"/>
                <a:gd name="T13" fmla="*/ 2147483647 h 516"/>
                <a:gd name="T14" fmla="*/ 2147483647 w 828"/>
                <a:gd name="T15" fmla="*/ 2147483647 h 516"/>
                <a:gd name="T16" fmla="*/ 2147483647 w 828"/>
                <a:gd name="T17" fmla="*/ 2147483647 h 516"/>
                <a:gd name="T18" fmla="*/ 2147483647 w 828"/>
                <a:gd name="T19" fmla="*/ 2147483647 h 516"/>
                <a:gd name="T20" fmla="*/ 2147483647 w 828"/>
                <a:gd name="T21" fmla="*/ 2147483647 h 516"/>
                <a:gd name="T22" fmla="*/ 2147483647 w 828"/>
                <a:gd name="T23" fmla="*/ 2147483647 h 516"/>
                <a:gd name="T24" fmla="*/ 2147483647 w 828"/>
                <a:gd name="T25" fmla="*/ 2147483647 h 516"/>
                <a:gd name="T26" fmla="*/ 2147483647 w 828"/>
                <a:gd name="T27" fmla="*/ 2147483647 h 516"/>
                <a:gd name="T28" fmla="*/ 2147483647 w 828"/>
                <a:gd name="T29" fmla="*/ 2147483647 h 516"/>
                <a:gd name="T30" fmla="*/ 2147483647 w 828"/>
                <a:gd name="T31" fmla="*/ 2147483647 h 516"/>
                <a:gd name="T32" fmla="*/ 2147483647 w 828"/>
                <a:gd name="T33" fmla="*/ 2147483647 h 516"/>
                <a:gd name="T34" fmla="*/ 0 w 828"/>
                <a:gd name="T35" fmla="*/ 2147483647 h 516"/>
                <a:gd name="T36" fmla="*/ 2147483647 w 828"/>
                <a:gd name="T37" fmla="*/ 0 h 51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28"/>
                <a:gd name="T58" fmla="*/ 0 h 516"/>
                <a:gd name="T59" fmla="*/ 828 w 828"/>
                <a:gd name="T60" fmla="*/ 516 h 51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28" h="516">
                  <a:moveTo>
                    <a:pt x="14" y="0"/>
                  </a:moveTo>
                  <a:lnTo>
                    <a:pt x="176" y="21"/>
                  </a:lnTo>
                  <a:lnTo>
                    <a:pt x="275" y="34"/>
                  </a:lnTo>
                  <a:lnTo>
                    <a:pt x="404" y="48"/>
                  </a:lnTo>
                  <a:lnTo>
                    <a:pt x="524" y="60"/>
                  </a:lnTo>
                  <a:lnTo>
                    <a:pt x="731" y="75"/>
                  </a:lnTo>
                  <a:lnTo>
                    <a:pt x="828" y="82"/>
                  </a:lnTo>
                  <a:lnTo>
                    <a:pt x="825" y="502"/>
                  </a:lnTo>
                  <a:lnTo>
                    <a:pt x="318" y="459"/>
                  </a:lnTo>
                  <a:lnTo>
                    <a:pt x="307" y="516"/>
                  </a:lnTo>
                  <a:lnTo>
                    <a:pt x="288" y="489"/>
                  </a:lnTo>
                  <a:lnTo>
                    <a:pt x="242" y="493"/>
                  </a:lnTo>
                  <a:lnTo>
                    <a:pt x="175" y="504"/>
                  </a:lnTo>
                  <a:lnTo>
                    <a:pt x="163" y="431"/>
                  </a:lnTo>
                  <a:lnTo>
                    <a:pt x="84" y="373"/>
                  </a:lnTo>
                  <a:lnTo>
                    <a:pt x="96" y="317"/>
                  </a:lnTo>
                  <a:lnTo>
                    <a:pt x="103" y="273"/>
                  </a:lnTo>
                  <a:lnTo>
                    <a:pt x="0" y="128"/>
                  </a:lnTo>
                  <a:lnTo>
                    <a:pt x="14" y="0"/>
                  </a:lnTo>
                  <a:close/>
                </a:path>
              </a:pathLst>
            </a:custGeom>
            <a:solidFill>
              <a:schemeClr val="accent2"/>
            </a:solidFill>
            <a:ln w="19050">
              <a:solidFill>
                <a:schemeClr val="tx1"/>
              </a:solidFill>
              <a:prstDash val="solid"/>
              <a:round/>
              <a:headEnd/>
              <a:tailEnd/>
            </a:ln>
          </p:spPr>
          <p:txBody>
            <a:bodyPr/>
            <a:lstStyle/>
            <a:p>
              <a:endParaRPr lang="en-US" sz="1200" b="1">
                <a:solidFill>
                  <a:srgbClr val="000000"/>
                </a:solidFill>
              </a:endParaRPr>
            </a:p>
          </p:txBody>
        </p:sp>
        <p:sp>
          <p:nvSpPr>
            <p:cNvPr id="30" name="Shape - Missouri"/>
            <p:cNvSpPr>
              <a:spLocks noChangeAspect="1"/>
            </p:cNvSpPr>
            <p:nvPr/>
          </p:nvSpPr>
          <p:spPr bwMode="auto">
            <a:xfrm>
              <a:off x="4687886" y="2596381"/>
              <a:ext cx="863600" cy="701675"/>
            </a:xfrm>
            <a:custGeom>
              <a:avLst/>
              <a:gdLst>
                <a:gd name="T0" fmla="*/ 0 w 548"/>
                <a:gd name="T1" fmla="*/ 15 h 451"/>
                <a:gd name="T2" fmla="*/ 240 w 548"/>
                <a:gd name="T3" fmla="*/ 0 h 451"/>
                <a:gd name="T4" fmla="*/ 290 w 548"/>
                <a:gd name="T5" fmla="*/ 0 h 451"/>
                <a:gd name="T6" fmla="*/ 329 w 548"/>
                <a:gd name="T7" fmla="*/ 13 h 451"/>
                <a:gd name="T8" fmla="*/ 308 w 548"/>
                <a:gd name="T9" fmla="*/ 52 h 451"/>
                <a:gd name="T10" fmla="*/ 378 w 548"/>
                <a:gd name="T11" fmla="*/ 116 h 451"/>
                <a:gd name="T12" fmla="*/ 401 w 548"/>
                <a:gd name="T13" fmla="*/ 170 h 451"/>
                <a:gd name="T14" fmla="*/ 442 w 548"/>
                <a:gd name="T15" fmla="*/ 156 h 451"/>
                <a:gd name="T16" fmla="*/ 441 w 548"/>
                <a:gd name="T17" fmla="*/ 232 h 451"/>
                <a:gd name="T18" fmla="*/ 483 w 548"/>
                <a:gd name="T19" fmla="*/ 255 h 451"/>
                <a:gd name="T20" fmla="*/ 502 w 548"/>
                <a:gd name="T21" fmla="*/ 322 h 451"/>
                <a:gd name="T22" fmla="*/ 532 w 548"/>
                <a:gd name="T23" fmla="*/ 328 h 451"/>
                <a:gd name="T24" fmla="*/ 548 w 548"/>
                <a:gd name="T25" fmla="*/ 356 h 451"/>
                <a:gd name="T26" fmla="*/ 511 w 548"/>
                <a:gd name="T27" fmla="*/ 395 h 451"/>
                <a:gd name="T28" fmla="*/ 499 w 548"/>
                <a:gd name="T29" fmla="*/ 439 h 451"/>
                <a:gd name="T30" fmla="*/ 447 w 548"/>
                <a:gd name="T31" fmla="*/ 451 h 451"/>
                <a:gd name="T32" fmla="*/ 460 w 548"/>
                <a:gd name="T33" fmla="*/ 402 h 451"/>
                <a:gd name="T34" fmla="*/ 255 w 548"/>
                <a:gd name="T35" fmla="*/ 420 h 451"/>
                <a:gd name="T36" fmla="*/ 107 w 548"/>
                <a:gd name="T37" fmla="*/ 438 h 451"/>
                <a:gd name="T38" fmla="*/ 98 w 548"/>
                <a:gd name="T39" fmla="*/ 390 h 451"/>
                <a:gd name="T40" fmla="*/ 88 w 548"/>
                <a:gd name="T41" fmla="*/ 246 h 451"/>
                <a:gd name="T42" fmla="*/ 86 w 548"/>
                <a:gd name="T43" fmla="*/ 167 h 451"/>
                <a:gd name="T44" fmla="*/ 37 w 548"/>
                <a:gd name="T45" fmla="*/ 131 h 451"/>
                <a:gd name="T46" fmla="*/ 55 w 548"/>
                <a:gd name="T47" fmla="*/ 98 h 451"/>
                <a:gd name="T48" fmla="*/ 31 w 548"/>
                <a:gd name="T49" fmla="*/ 80 h 451"/>
                <a:gd name="T50" fmla="*/ 0 w 548"/>
                <a:gd name="T51" fmla="*/ 15 h 45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48"/>
                <a:gd name="T79" fmla="*/ 0 h 451"/>
                <a:gd name="T80" fmla="*/ 548 w 548"/>
                <a:gd name="T81" fmla="*/ 451 h 45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48" h="451">
                  <a:moveTo>
                    <a:pt x="0" y="15"/>
                  </a:moveTo>
                  <a:lnTo>
                    <a:pt x="240" y="0"/>
                  </a:lnTo>
                  <a:lnTo>
                    <a:pt x="290" y="0"/>
                  </a:lnTo>
                  <a:lnTo>
                    <a:pt x="329" y="13"/>
                  </a:lnTo>
                  <a:lnTo>
                    <a:pt x="308" y="52"/>
                  </a:lnTo>
                  <a:lnTo>
                    <a:pt x="378" y="116"/>
                  </a:lnTo>
                  <a:lnTo>
                    <a:pt x="401" y="170"/>
                  </a:lnTo>
                  <a:lnTo>
                    <a:pt x="442" y="156"/>
                  </a:lnTo>
                  <a:lnTo>
                    <a:pt x="441" y="232"/>
                  </a:lnTo>
                  <a:lnTo>
                    <a:pt x="483" y="255"/>
                  </a:lnTo>
                  <a:lnTo>
                    <a:pt x="502" y="322"/>
                  </a:lnTo>
                  <a:lnTo>
                    <a:pt x="532" y="328"/>
                  </a:lnTo>
                  <a:lnTo>
                    <a:pt x="548" y="356"/>
                  </a:lnTo>
                  <a:lnTo>
                    <a:pt x="511" y="395"/>
                  </a:lnTo>
                  <a:lnTo>
                    <a:pt x="499" y="439"/>
                  </a:lnTo>
                  <a:lnTo>
                    <a:pt x="447" y="451"/>
                  </a:lnTo>
                  <a:lnTo>
                    <a:pt x="460" y="402"/>
                  </a:lnTo>
                  <a:lnTo>
                    <a:pt x="255" y="420"/>
                  </a:lnTo>
                  <a:lnTo>
                    <a:pt x="107" y="438"/>
                  </a:lnTo>
                  <a:lnTo>
                    <a:pt x="98" y="390"/>
                  </a:lnTo>
                  <a:lnTo>
                    <a:pt x="88" y="246"/>
                  </a:lnTo>
                  <a:lnTo>
                    <a:pt x="86" y="167"/>
                  </a:lnTo>
                  <a:lnTo>
                    <a:pt x="37" y="131"/>
                  </a:lnTo>
                  <a:lnTo>
                    <a:pt x="55" y="98"/>
                  </a:lnTo>
                  <a:lnTo>
                    <a:pt x="31" y="80"/>
                  </a:lnTo>
                  <a:lnTo>
                    <a:pt x="0" y="15"/>
                  </a:lnTo>
                  <a:close/>
                </a:path>
              </a:pathLst>
            </a:custGeom>
            <a:solidFill>
              <a:schemeClr val="tx2"/>
            </a:solidFill>
            <a:ln w="19050">
              <a:solidFill>
                <a:schemeClr val="tx1"/>
              </a:solidFill>
              <a:prstDash val="solid"/>
              <a:round/>
              <a:headEnd/>
              <a:tailEnd/>
            </a:ln>
          </p:spPr>
          <p:txBody>
            <a:bodyPr/>
            <a:lstStyle/>
            <a:p>
              <a:pPr>
                <a:defRPr/>
              </a:pPr>
              <a:endParaRPr lang="en-US" sz="1200" b="1">
                <a:solidFill>
                  <a:srgbClr val="000000"/>
                </a:solidFill>
              </a:endParaRPr>
            </a:p>
          </p:txBody>
        </p:sp>
        <p:sp>
          <p:nvSpPr>
            <p:cNvPr id="31" name="Shape - Mississippi"/>
            <p:cNvSpPr>
              <a:spLocks noChangeAspect="1"/>
            </p:cNvSpPr>
            <p:nvPr/>
          </p:nvSpPr>
          <p:spPr bwMode="auto">
            <a:xfrm>
              <a:off x="5303835" y="3429817"/>
              <a:ext cx="450851" cy="774700"/>
            </a:xfrm>
            <a:custGeom>
              <a:avLst/>
              <a:gdLst>
                <a:gd name="T0" fmla="*/ 2147483647 w 287"/>
                <a:gd name="T1" fmla="*/ 2147483647 h 499"/>
                <a:gd name="T2" fmla="*/ 2147483647 w 287"/>
                <a:gd name="T3" fmla="*/ 2147483647 h 499"/>
                <a:gd name="T4" fmla="*/ 0 w 287"/>
                <a:gd name="T5" fmla="*/ 2147483647 h 499"/>
                <a:gd name="T6" fmla="*/ 2147483647 w 287"/>
                <a:gd name="T7" fmla="*/ 2147483647 h 499"/>
                <a:gd name="T8" fmla="*/ 2147483647 w 287"/>
                <a:gd name="T9" fmla="*/ 2147483647 h 499"/>
                <a:gd name="T10" fmla="*/ 2147483647 w 287"/>
                <a:gd name="T11" fmla="*/ 2147483647 h 499"/>
                <a:gd name="T12" fmla="*/ 2147483647 w 287"/>
                <a:gd name="T13" fmla="*/ 2147483647 h 499"/>
                <a:gd name="T14" fmla="*/ 2147483647 w 287"/>
                <a:gd name="T15" fmla="*/ 2147483647 h 499"/>
                <a:gd name="T16" fmla="*/ 2147483647 w 287"/>
                <a:gd name="T17" fmla="*/ 2147483647 h 499"/>
                <a:gd name="T18" fmla="*/ 2147483647 w 287"/>
                <a:gd name="T19" fmla="*/ 2147483647 h 499"/>
                <a:gd name="T20" fmla="*/ 2147483647 w 287"/>
                <a:gd name="T21" fmla="*/ 2147483647 h 499"/>
                <a:gd name="T22" fmla="*/ 2147483647 w 287"/>
                <a:gd name="T23" fmla="*/ 2147483647 h 499"/>
                <a:gd name="T24" fmla="*/ 2147483647 w 287"/>
                <a:gd name="T25" fmla="*/ 2147483647 h 499"/>
                <a:gd name="T26" fmla="*/ 2147483647 w 287"/>
                <a:gd name="T27" fmla="*/ 0 h 499"/>
                <a:gd name="T28" fmla="*/ 2147483647 w 287"/>
                <a:gd name="T29" fmla="*/ 2147483647 h 49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87"/>
                <a:gd name="T46" fmla="*/ 0 h 499"/>
                <a:gd name="T47" fmla="*/ 287 w 287"/>
                <a:gd name="T48" fmla="*/ 499 h 49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87" h="499">
                  <a:moveTo>
                    <a:pt x="81" y="16"/>
                  </a:moveTo>
                  <a:lnTo>
                    <a:pt x="38" y="101"/>
                  </a:lnTo>
                  <a:lnTo>
                    <a:pt x="0" y="156"/>
                  </a:lnTo>
                  <a:lnTo>
                    <a:pt x="12" y="222"/>
                  </a:lnTo>
                  <a:lnTo>
                    <a:pt x="57" y="311"/>
                  </a:lnTo>
                  <a:lnTo>
                    <a:pt x="23" y="402"/>
                  </a:lnTo>
                  <a:lnTo>
                    <a:pt x="8" y="450"/>
                  </a:lnTo>
                  <a:lnTo>
                    <a:pt x="175" y="430"/>
                  </a:lnTo>
                  <a:lnTo>
                    <a:pt x="182" y="492"/>
                  </a:lnTo>
                  <a:lnTo>
                    <a:pt x="216" y="499"/>
                  </a:lnTo>
                  <a:lnTo>
                    <a:pt x="225" y="468"/>
                  </a:lnTo>
                  <a:lnTo>
                    <a:pt x="287" y="459"/>
                  </a:lnTo>
                  <a:lnTo>
                    <a:pt x="273" y="357"/>
                  </a:lnTo>
                  <a:lnTo>
                    <a:pt x="270" y="0"/>
                  </a:lnTo>
                  <a:lnTo>
                    <a:pt x="81" y="16"/>
                  </a:lnTo>
                  <a:close/>
                </a:path>
              </a:pathLst>
            </a:custGeom>
            <a:solidFill>
              <a:schemeClr val="tx2"/>
            </a:solidFill>
            <a:ln w="19050">
              <a:solidFill>
                <a:schemeClr val="tx1"/>
              </a:solidFill>
              <a:prstDash val="solid"/>
              <a:round/>
              <a:headEnd/>
              <a:tailEnd/>
            </a:ln>
          </p:spPr>
          <p:txBody>
            <a:bodyPr/>
            <a:lstStyle/>
            <a:p>
              <a:endParaRPr lang="en-US" sz="1200" b="1">
                <a:solidFill>
                  <a:srgbClr val="000000"/>
                </a:solidFill>
              </a:endParaRPr>
            </a:p>
          </p:txBody>
        </p:sp>
        <p:sp>
          <p:nvSpPr>
            <p:cNvPr id="32" name="Shape - Minnesota"/>
            <p:cNvSpPr>
              <a:spLocks noChangeAspect="1"/>
            </p:cNvSpPr>
            <p:nvPr/>
          </p:nvSpPr>
          <p:spPr bwMode="auto">
            <a:xfrm>
              <a:off x="4419598" y="1204143"/>
              <a:ext cx="857251" cy="957263"/>
            </a:xfrm>
            <a:custGeom>
              <a:avLst/>
              <a:gdLst>
                <a:gd name="T0" fmla="*/ 0 w 545"/>
                <a:gd name="T1" fmla="*/ 2147483647 h 614"/>
                <a:gd name="T2" fmla="*/ 2147483647 w 545"/>
                <a:gd name="T3" fmla="*/ 2147483647 h 614"/>
                <a:gd name="T4" fmla="*/ 2147483647 w 545"/>
                <a:gd name="T5" fmla="*/ 0 h 614"/>
                <a:gd name="T6" fmla="*/ 2147483647 w 545"/>
                <a:gd name="T7" fmla="*/ 2147483647 h 614"/>
                <a:gd name="T8" fmla="*/ 2147483647 w 545"/>
                <a:gd name="T9" fmla="*/ 2147483647 h 614"/>
                <a:gd name="T10" fmla="*/ 2147483647 w 545"/>
                <a:gd name="T11" fmla="*/ 2147483647 h 614"/>
                <a:gd name="T12" fmla="*/ 2147483647 w 545"/>
                <a:gd name="T13" fmla="*/ 2147483647 h 614"/>
                <a:gd name="T14" fmla="*/ 2147483647 w 545"/>
                <a:gd name="T15" fmla="*/ 2147483647 h 614"/>
                <a:gd name="T16" fmla="*/ 2147483647 w 545"/>
                <a:gd name="T17" fmla="*/ 2147483647 h 614"/>
                <a:gd name="T18" fmla="*/ 2147483647 w 545"/>
                <a:gd name="T19" fmla="*/ 2147483647 h 614"/>
                <a:gd name="T20" fmla="*/ 2147483647 w 545"/>
                <a:gd name="T21" fmla="*/ 2147483647 h 614"/>
                <a:gd name="T22" fmla="*/ 2147483647 w 545"/>
                <a:gd name="T23" fmla="*/ 2147483647 h 614"/>
                <a:gd name="T24" fmla="*/ 2147483647 w 545"/>
                <a:gd name="T25" fmla="*/ 2147483647 h 614"/>
                <a:gd name="T26" fmla="*/ 2147483647 w 545"/>
                <a:gd name="T27" fmla="*/ 2147483647 h 614"/>
                <a:gd name="T28" fmla="*/ 2147483647 w 545"/>
                <a:gd name="T29" fmla="*/ 2147483647 h 614"/>
                <a:gd name="T30" fmla="*/ 2147483647 w 545"/>
                <a:gd name="T31" fmla="*/ 2147483647 h 614"/>
                <a:gd name="T32" fmla="*/ 2147483647 w 545"/>
                <a:gd name="T33" fmla="*/ 2147483647 h 614"/>
                <a:gd name="T34" fmla="*/ 2147483647 w 545"/>
                <a:gd name="T35" fmla="*/ 2147483647 h 614"/>
                <a:gd name="T36" fmla="*/ 2147483647 w 545"/>
                <a:gd name="T37" fmla="*/ 2147483647 h 614"/>
                <a:gd name="T38" fmla="*/ 2147483647 w 545"/>
                <a:gd name="T39" fmla="*/ 2147483647 h 614"/>
                <a:gd name="T40" fmla="*/ 2147483647 w 545"/>
                <a:gd name="T41" fmla="*/ 2147483647 h 614"/>
                <a:gd name="T42" fmla="*/ 2147483647 w 545"/>
                <a:gd name="T43" fmla="*/ 2147483647 h 614"/>
                <a:gd name="T44" fmla="*/ 2147483647 w 545"/>
                <a:gd name="T45" fmla="*/ 2147483647 h 614"/>
                <a:gd name="T46" fmla="*/ 2147483647 w 545"/>
                <a:gd name="T47" fmla="*/ 2147483647 h 614"/>
                <a:gd name="T48" fmla="*/ 2147483647 w 545"/>
                <a:gd name="T49" fmla="*/ 2147483647 h 614"/>
                <a:gd name="T50" fmla="*/ 2147483647 w 545"/>
                <a:gd name="T51" fmla="*/ 2147483647 h 614"/>
                <a:gd name="T52" fmla="*/ 2147483647 w 545"/>
                <a:gd name="T53" fmla="*/ 2147483647 h 614"/>
                <a:gd name="T54" fmla="*/ 2147483647 w 545"/>
                <a:gd name="T55" fmla="*/ 2147483647 h 614"/>
                <a:gd name="T56" fmla="*/ 2147483647 w 545"/>
                <a:gd name="T57" fmla="*/ 2147483647 h 614"/>
                <a:gd name="T58" fmla="*/ 2147483647 w 545"/>
                <a:gd name="T59" fmla="*/ 2147483647 h 614"/>
                <a:gd name="T60" fmla="*/ 0 w 545"/>
                <a:gd name="T61" fmla="*/ 2147483647 h 61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545"/>
                <a:gd name="T94" fmla="*/ 0 h 614"/>
                <a:gd name="T95" fmla="*/ 545 w 545"/>
                <a:gd name="T96" fmla="*/ 614 h 61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545" h="614">
                  <a:moveTo>
                    <a:pt x="0" y="48"/>
                  </a:moveTo>
                  <a:lnTo>
                    <a:pt x="143" y="48"/>
                  </a:lnTo>
                  <a:lnTo>
                    <a:pt x="141" y="0"/>
                  </a:lnTo>
                  <a:lnTo>
                    <a:pt x="173" y="14"/>
                  </a:lnTo>
                  <a:lnTo>
                    <a:pt x="179" y="51"/>
                  </a:lnTo>
                  <a:lnTo>
                    <a:pt x="247" y="91"/>
                  </a:lnTo>
                  <a:lnTo>
                    <a:pt x="268" y="73"/>
                  </a:lnTo>
                  <a:lnTo>
                    <a:pt x="308" y="73"/>
                  </a:lnTo>
                  <a:lnTo>
                    <a:pt x="340" y="109"/>
                  </a:lnTo>
                  <a:lnTo>
                    <a:pt x="361" y="96"/>
                  </a:lnTo>
                  <a:lnTo>
                    <a:pt x="420" y="111"/>
                  </a:lnTo>
                  <a:lnTo>
                    <a:pt x="441" y="84"/>
                  </a:lnTo>
                  <a:lnTo>
                    <a:pt x="478" y="105"/>
                  </a:lnTo>
                  <a:lnTo>
                    <a:pt x="545" y="102"/>
                  </a:lnTo>
                  <a:lnTo>
                    <a:pt x="437" y="178"/>
                  </a:lnTo>
                  <a:lnTo>
                    <a:pt x="383" y="245"/>
                  </a:lnTo>
                  <a:lnTo>
                    <a:pt x="393" y="342"/>
                  </a:lnTo>
                  <a:lnTo>
                    <a:pt x="356" y="382"/>
                  </a:lnTo>
                  <a:lnTo>
                    <a:pt x="371" y="410"/>
                  </a:lnTo>
                  <a:lnTo>
                    <a:pt x="371" y="482"/>
                  </a:lnTo>
                  <a:lnTo>
                    <a:pt x="408" y="482"/>
                  </a:lnTo>
                  <a:lnTo>
                    <a:pt x="463" y="534"/>
                  </a:lnTo>
                  <a:lnTo>
                    <a:pt x="486" y="596"/>
                  </a:lnTo>
                  <a:lnTo>
                    <a:pt x="100" y="614"/>
                  </a:lnTo>
                  <a:lnTo>
                    <a:pt x="101" y="444"/>
                  </a:lnTo>
                  <a:lnTo>
                    <a:pt x="67" y="407"/>
                  </a:lnTo>
                  <a:lnTo>
                    <a:pt x="79" y="362"/>
                  </a:lnTo>
                  <a:lnTo>
                    <a:pt x="91" y="337"/>
                  </a:lnTo>
                  <a:lnTo>
                    <a:pt x="67" y="219"/>
                  </a:lnTo>
                  <a:lnTo>
                    <a:pt x="34" y="142"/>
                  </a:lnTo>
                  <a:lnTo>
                    <a:pt x="0" y="48"/>
                  </a:lnTo>
                  <a:close/>
                </a:path>
              </a:pathLst>
            </a:custGeom>
            <a:solidFill>
              <a:schemeClr val="accent2"/>
            </a:solidFill>
            <a:ln w="19050">
              <a:solidFill>
                <a:schemeClr val="tx1"/>
              </a:solidFill>
              <a:prstDash val="solid"/>
              <a:round/>
              <a:headEnd/>
              <a:tailEnd/>
            </a:ln>
          </p:spPr>
          <p:txBody>
            <a:bodyPr/>
            <a:lstStyle/>
            <a:p>
              <a:endParaRPr lang="en-US" sz="1200" b="1">
                <a:solidFill>
                  <a:srgbClr val="B0DDF4"/>
                </a:solidFill>
              </a:endParaRPr>
            </a:p>
          </p:txBody>
        </p:sp>
        <p:sp>
          <p:nvSpPr>
            <p:cNvPr id="33" name="Shape - Massachusetts"/>
            <p:cNvSpPr>
              <a:spLocks noChangeAspect="1"/>
            </p:cNvSpPr>
            <p:nvPr/>
          </p:nvSpPr>
          <p:spPr bwMode="auto">
            <a:xfrm>
              <a:off x="7278686" y="1751831"/>
              <a:ext cx="468312" cy="211137"/>
            </a:xfrm>
            <a:custGeom>
              <a:avLst/>
              <a:gdLst>
                <a:gd name="T0" fmla="*/ 0 w 296"/>
                <a:gd name="T1" fmla="*/ 2147483647 h 134"/>
                <a:gd name="T2" fmla="*/ 2147483647 w 296"/>
                <a:gd name="T3" fmla="*/ 2147483647 h 134"/>
                <a:gd name="T4" fmla="*/ 2147483647 w 296"/>
                <a:gd name="T5" fmla="*/ 2147483647 h 134"/>
                <a:gd name="T6" fmla="*/ 2147483647 w 296"/>
                <a:gd name="T7" fmla="*/ 0 h 134"/>
                <a:gd name="T8" fmla="*/ 2147483647 w 296"/>
                <a:gd name="T9" fmla="*/ 2147483647 h 134"/>
                <a:gd name="T10" fmla="*/ 2147483647 w 296"/>
                <a:gd name="T11" fmla="*/ 2147483647 h 134"/>
                <a:gd name="T12" fmla="*/ 2147483647 w 296"/>
                <a:gd name="T13" fmla="*/ 2147483647 h 134"/>
                <a:gd name="T14" fmla="*/ 2147483647 w 296"/>
                <a:gd name="T15" fmla="*/ 2147483647 h 134"/>
                <a:gd name="T16" fmla="*/ 2147483647 w 296"/>
                <a:gd name="T17" fmla="*/ 2147483647 h 134"/>
                <a:gd name="T18" fmla="*/ 2147483647 w 296"/>
                <a:gd name="T19" fmla="*/ 2147483647 h 134"/>
                <a:gd name="T20" fmla="*/ 2147483647 w 296"/>
                <a:gd name="T21" fmla="*/ 2147483647 h 134"/>
                <a:gd name="T22" fmla="*/ 2147483647 w 296"/>
                <a:gd name="T23" fmla="*/ 2147483647 h 134"/>
                <a:gd name="T24" fmla="*/ 2147483647 w 296"/>
                <a:gd name="T25" fmla="*/ 2147483647 h 134"/>
                <a:gd name="T26" fmla="*/ 2147483647 w 296"/>
                <a:gd name="T27" fmla="*/ 2147483647 h 134"/>
                <a:gd name="T28" fmla="*/ 2147483647 w 296"/>
                <a:gd name="T29" fmla="*/ 2147483647 h 134"/>
                <a:gd name="T30" fmla="*/ 2147483647 w 296"/>
                <a:gd name="T31" fmla="*/ 2147483647 h 134"/>
                <a:gd name="T32" fmla="*/ 2147483647 w 296"/>
                <a:gd name="T33" fmla="*/ 2147483647 h 134"/>
                <a:gd name="T34" fmla="*/ 2147483647 w 296"/>
                <a:gd name="T35" fmla="*/ 2147483647 h 134"/>
                <a:gd name="T36" fmla="*/ 2147483647 w 296"/>
                <a:gd name="T37" fmla="*/ 2147483647 h 134"/>
                <a:gd name="T38" fmla="*/ 0 w 296"/>
                <a:gd name="T39" fmla="*/ 2147483647 h 13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6"/>
                <a:gd name="T61" fmla="*/ 0 h 134"/>
                <a:gd name="T62" fmla="*/ 296 w 296"/>
                <a:gd name="T63" fmla="*/ 134 h 13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6" h="134">
                  <a:moveTo>
                    <a:pt x="0" y="54"/>
                  </a:moveTo>
                  <a:lnTo>
                    <a:pt x="151" y="16"/>
                  </a:lnTo>
                  <a:lnTo>
                    <a:pt x="169" y="18"/>
                  </a:lnTo>
                  <a:lnTo>
                    <a:pt x="187" y="0"/>
                  </a:lnTo>
                  <a:lnTo>
                    <a:pt x="202" y="9"/>
                  </a:lnTo>
                  <a:lnTo>
                    <a:pt x="184" y="48"/>
                  </a:lnTo>
                  <a:lnTo>
                    <a:pt x="215" y="45"/>
                  </a:lnTo>
                  <a:lnTo>
                    <a:pt x="233" y="74"/>
                  </a:lnTo>
                  <a:lnTo>
                    <a:pt x="254" y="77"/>
                  </a:lnTo>
                  <a:lnTo>
                    <a:pt x="269" y="73"/>
                  </a:lnTo>
                  <a:lnTo>
                    <a:pt x="269" y="57"/>
                  </a:lnTo>
                  <a:lnTo>
                    <a:pt x="243" y="36"/>
                  </a:lnTo>
                  <a:lnTo>
                    <a:pt x="263" y="34"/>
                  </a:lnTo>
                  <a:lnTo>
                    <a:pt x="296" y="79"/>
                  </a:lnTo>
                  <a:lnTo>
                    <a:pt x="264" y="106"/>
                  </a:lnTo>
                  <a:lnTo>
                    <a:pt x="229" y="92"/>
                  </a:lnTo>
                  <a:lnTo>
                    <a:pt x="206" y="125"/>
                  </a:lnTo>
                  <a:lnTo>
                    <a:pt x="161" y="92"/>
                  </a:lnTo>
                  <a:lnTo>
                    <a:pt x="12" y="134"/>
                  </a:lnTo>
                  <a:lnTo>
                    <a:pt x="0" y="54"/>
                  </a:lnTo>
                  <a:close/>
                </a:path>
              </a:pathLst>
            </a:custGeom>
            <a:solidFill>
              <a:schemeClr val="accent2"/>
            </a:solidFill>
            <a:ln w="19050">
              <a:solidFill>
                <a:schemeClr val="tx1"/>
              </a:solidFill>
              <a:prstDash val="solid"/>
              <a:round/>
              <a:headEnd/>
              <a:tailEnd/>
            </a:ln>
          </p:spPr>
          <p:txBody>
            <a:bodyPr/>
            <a:lstStyle/>
            <a:p>
              <a:endParaRPr lang="en-US" sz="1200" b="1">
                <a:solidFill>
                  <a:srgbClr val="B0DDF4"/>
                </a:solidFill>
              </a:endParaRPr>
            </a:p>
          </p:txBody>
        </p:sp>
        <p:grpSp>
          <p:nvGrpSpPr>
            <p:cNvPr id="34" name="Shape - Michigan"/>
            <p:cNvGrpSpPr>
              <a:grpSpLocks/>
            </p:cNvGrpSpPr>
            <p:nvPr/>
          </p:nvGrpSpPr>
          <p:grpSpPr bwMode="auto">
            <a:xfrm>
              <a:off x="5232398" y="1427981"/>
              <a:ext cx="990600" cy="882650"/>
              <a:chOff x="3254" y="860"/>
              <a:chExt cx="623" cy="557"/>
            </a:xfrm>
            <a:solidFill>
              <a:srgbClr val="0072C0"/>
            </a:solidFill>
          </p:grpSpPr>
          <p:sp>
            <p:nvSpPr>
              <p:cNvPr id="125" name="Freeform 27"/>
              <p:cNvSpPr>
                <a:spLocks noChangeAspect="1"/>
              </p:cNvSpPr>
              <p:nvPr/>
            </p:nvSpPr>
            <p:spPr bwMode="auto">
              <a:xfrm>
                <a:off x="3254" y="860"/>
                <a:ext cx="442" cy="190"/>
              </a:xfrm>
              <a:custGeom>
                <a:avLst/>
                <a:gdLst>
                  <a:gd name="T0" fmla="*/ 0 w 445"/>
                  <a:gd name="T1" fmla="*/ 100 h 193"/>
                  <a:gd name="T2" fmla="*/ 96 w 445"/>
                  <a:gd name="T3" fmla="*/ 0 h 193"/>
                  <a:gd name="T4" fmla="*/ 79 w 445"/>
                  <a:gd name="T5" fmla="*/ 41 h 193"/>
                  <a:gd name="T6" fmla="*/ 92 w 445"/>
                  <a:gd name="T7" fmla="*/ 54 h 193"/>
                  <a:gd name="T8" fmla="*/ 123 w 445"/>
                  <a:gd name="T9" fmla="*/ 36 h 193"/>
                  <a:gd name="T10" fmla="*/ 192 w 445"/>
                  <a:gd name="T11" fmla="*/ 63 h 193"/>
                  <a:gd name="T12" fmla="*/ 220 w 445"/>
                  <a:gd name="T13" fmla="*/ 41 h 193"/>
                  <a:gd name="T14" fmla="*/ 311 w 445"/>
                  <a:gd name="T15" fmla="*/ 32 h 193"/>
                  <a:gd name="T16" fmla="*/ 329 w 445"/>
                  <a:gd name="T17" fmla="*/ 55 h 193"/>
                  <a:gd name="T18" fmla="*/ 364 w 445"/>
                  <a:gd name="T19" fmla="*/ 50 h 193"/>
                  <a:gd name="T20" fmla="*/ 432 w 445"/>
                  <a:gd name="T21" fmla="*/ 78 h 193"/>
                  <a:gd name="T22" fmla="*/ 436 w 445"/>
                  <a:gd name="T23" fmla="*/ 96 h 193"/>
                  <a:gd name="T24" fmla="*/ 363 w 445"/>
                  <a:gd name="T25" fmla="*/ 114 h 193"/>
                  <a:gd name="T26" fmla="*/ 341 w 445"/>
                  <a:gd name="T27" fmla="*/ 100 h 193"/>
                  <a:gd name="T28" fmla="*/ 302 w 445"/>
                  <a:gd name="T29" fmla="*/ 105 h 193"/>
                  <a:gd name="T30" fmla="*/ 257 w 445"/>
                  <a:gd name="T31" fmla="*/ 131 h 193"/>
                  <a:gd name="T32" fmla="*/ 237 w 445"/>
                  <a:gd name="T33" fmla="*/ 133 h 193"/>
                  <a:gd name="T34" fmla="*/ 221 w 445"/>
                  <a:gd name="T35" fmla="*/ 114 h 193"/>
                  <a:gd name="T36" fmla="*/ 198 w 445"/>
                  <a:gd name="T37" fmla="*/ 182 h 193"/>
                  <a:gd name="T38" fmla="*/ 170 w 445"/>
                  <a:gd name="T39" fmla="*/ 184 h 193"/>
                  <a:gd name="T40" fmla="*/ 158 w 445"/>
                  <a:gd name="T41" fmla="*/ 156 h 193"/>
                  <a:gd name="T42" fmla="*/ 98 w 445"/>
                  <a:gd name="T43" fmla="*/ 145 h 193"/>
                  <a:gd name="T44" fmla="*/ 73 w 445"/>
                  <a:gd name="T45" fmla="*/ 124 h 193"/>
                  <a:gd name="T46" fmla="*/ 23 w 445"/>
                  <a:gd name="T47" fmla="*/ 131 h 193"/>
                  <a:gd name="T48" fmla="*/ 0 w 445"/>
                  <a:gd name="T49" fmla="*/ 100 h 19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45"/>
                  <a:gd name="T76" fmla="*/ 0 h 193"/>
                  <a:gd name="T77" fmla="*/ 445 w 445"/>
                  <a:gd name="T78" fmla="*/ 193 h 19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45" h="193">
                    <a:moveTo>
                      <a:pt x="0" y="106"/>
                    </a:moveTo>
                    <a:lnTo>
                      <a:pt x="99" y="0"/>
                    </a:lnTo>
                    <a:lnTo>
                      <a:pt x="82" y="44"/>
                    </a:lnTo>
                    <a:lnTo>
                      <a:pt x="95" y="57"/>
                    </a:lnTo>
                    <a:lnTo>
                      <a:pt x="126" y="39"/>
                    </a:lnTo>
                    <a:lnTo>
                      <a:pt x="195" y="66"/>
                    </a:lnTo>
                    <a:lnTo>
                      <a:pt x="225" y="44"/>
                    </a:lnTo>
                    <a:lnTo>
                      <a:pt x="317" y="32"/>
                    </a:lnTo>
                    <a:lnTo>
                      <a:pt x="335" y="58"/>
                    </a:lnTo>
                    <a:lnTo>
                      <a:pt x="371" y="53"/>
                    </a:lnTo>
                    <a:lnTo>
                      <a:pt x="441" y="81"/>
                    </a:lnTo>
                    <a:lnTo>
                      <a:pt x="445" y="102"/>
                    </a:lnTo>
                    <a:lnTo>
                      <a:pt x="369" y="120"/>
                    </a:lnTo>
                    <a:lnTo>
                      <a:pt x="347" y="106"/>
                    </a:lnTo>
                    <a:lnTo>
                      <a:pt x="308" y="111"/>
                    </a:lnTo>
                    <a:lnTo>
                      <a:pt x="263" y="137"/>
                    </a:lnTo>
                    <a:lnTo>
                      <a:pt x="243" y="139"/>
                    </a:lnTo>
                    <a:lnTo>
                      <a:pt x="226" y="120"/>
                    </a:lnTo>
                    <a:lnTo>
                      <a:pt x="201" y="191"/>
                    </a:lnTo>
                    <a:lnTo>
                      <a:pt x="173" y="193"/>
                    </a:lnTo>
                    <a:lnTo>
                      <a:pt x="161" y="164"/>
                    </a:lnTo>
                    <a:lnTo>
                      <a:pt x="101" y="151"/>
                    </a:lnTo>
                    <a:lnTo>
                      <a:pt x="73" y="130"/>
                    </a:lnTo>
                    <a:lnTo>
                      <a:pt x="23" y="137"/>
                    </a:lnTo>
                    <a:lnTo>
                      <a:pt x="0" y="106"/>
                    </a:lnTo>
                    <a:close/>
                  </a:path>
                </a:pathLst>
              </a:custGeom>
              <a:solidFill>
                <a:schemeClr val="accent2"/>
              </a:solidFill>
              <a:ln w="19050">
                <a:solidFill>
                  <a:schemeClr val="tx1"/>
                </a:solidFill>
                <a:prstDash val="solid"/>
                <a:round/>
                <a:headEnd/>
                <a:tailEnd/>
              </a:ln>
            </p:spPr>
            <p:txBody>
              <a:bodyPr/>
              <a:lstStyle/>
              <a:p>
                <a:endParaRPr lang="en-US" sz="1200" b="1">
                  <a:solidFill>
                    <a:srgbClr val="000000"/>
                  </a:solidFill>
                </a:endParaRPr>
              </a:p>
            </p:txBody>
          </p:sp>
          <p:sp>
            <p:nvSpPr>
              <p:cNvPr id="126" name="Freeform 28"/>
              <p:cNvSpPr>
                <a:spLocks noChangeAspect="1"/>
              </p:cNvSpPr>
              <p:nvPr/>
            </p:nvSpPr>
            <p:spPr bwMode="auto">
              <a:xfrm>
                <a:off x="3560" y="994"/>
                <a:ext cx="317" cy="423"/>
              </a:xfrm>
              <a:custGeom>
                <a:avLst/>
                <a:gdLst>
                  <a:gd name="T0" fmla="*/ 79 w 319"/>
                  <a:gd name="T1" fmla="*/ 18 h 432"/>
                  <a:gd name="T2" fmla="*/ 90 w 319"/>
                  <a:gd name="T3" fmla="*/ 42 h 432"/>
                  <a:gd name="T4" fmla="*/ 70 w 319"/>
                  <a:gd name="T5" fmla="*/ 58 h 432"/>
                  <a:gd name="T6" fmla="*/ 69 w 319"/>
                  <a:gd name="T7" fmla="*/ 121 h 432"/>
                  <a:gd name="T8" fmla="*/ 57 w 319"/>
                  <a:gd name="T9" fmla="*/ 79 h 432"/>
                  <a:gd name="T10" fmla="*/ 11 w 319"/>
                  <a:gd name="T11" fmla="*/ 119 h 432"/>
                  <a:gd name="T12" fmla="*/ 0 w 319"/>
                  <a:gd name="T13" fmla="*/ 237 h 432"/>
                  <a:gd name="T14" fmla="*/ 30 w 319"/>
                  <a:gd name="T15" fmla="*/ 294 h 432"/>
                  <a:gd name="T16" fmla="*/ 33 w 319"/>
                  <a:gd name="T17" fmla="*/ 323 h 432"/>
                  <a:gd name="T18" fmla="*/ 34 w 319"/>
                  <a:gd name="T19" fmla="*/ 346 h 432"/>
                  <a:gd name="T20" fmla="*/ 33 w 319"/>
                  <a:gd name="T21" fmla="*/ 368 h 432"/>
                  <a:gd name="T22" fmla="*/ 27 w 319"/>
                  <a:gd name="T23" fmla="*/ 405 h 432"/>
                  <a:gd name="T24" fmla="*/ 149 w 319"/>
                  <a:gd name="T25" fmla="*/ 399 h 432"/>
                  <a:gd name="T26" fmla="*/ 312 w 319"/>
                  <a:gd name="T27" fmla="*/ 385 h 432"/>
                  <a:gd name="T28" fmla="*/ 282 w 319"/>
                  <a:gd name="T29" fmla="*/ 377 h 432"/>
                  <a:gd name="T30" fmla="*/ 265 w 319"/>
                  <a:gd name="T31" fmla="*/ 354 h 432"/>
                  <a:gd name="T32" fmla="*/ 291 w 319"/>
                  <a:gd name="T33" fmla="*/ 338 h 432"/>
                  <a:gd name="T34" fmla="*/ 291 w 319"/>
                  <a:gd name="T35" fmla="*/ 314 h 432"/>
                  <a:gd name="T36" fmla="*/ 279 w 319"/>
                  <a:gd name="T37" fmla="*/ 295 h 432"/>
                  <a:gd name="T38" fmla="*/ 291 w 319"/>
                  <a:gd name="T39" fmla="*/ 281 h 432"/>
                  <a:gd name="T40" fmla="*/ 313 w 319"/>
                  <a:gd name="T41" fmla="*/ 283 h 432"/>
                  <a:gd name="T42" fmla="*/ 309 w 319"/>
                  <a:gd name="T43" fmla="*/ 226 h 432"/>
                  <a:gd name="T44" fmla="*/ 303 w 319"/>
                  <a:gd name="T45" fmla="*/ 194 h 432"/>
                  <a:gd name="T46" fmla="*/ 289 w 319"/>
                  <a:gd name="T47" fmla="*/ 171 h 432"/>
                  <a:gd name="T48" fmla="*/ 276 w 319"/>
                  <a:gd name="T49" fmla="*/ 160 h 432"/>
                  <a:gd name="T50" fmla="*/ 255 w 319"/>
                  <a:gd name="T51" fmla="*/ 156 h 432"/>
                  <a:gd name="T52" fmla="*/ 237 w 319"/>
                  <a:gd name="T53" fmla="*/ 156 h 432"/>
                  <a:gd name="T54" fmla="*/ 218 w 319"/>
                  <a:gd name="T55" fmla="*/ 182 h 432"/>
                  <a:gd name="T56" fmla="*/ 204 w 319"/>
                  <a:gd name="T57" fmla="*/ 191 h 432"/>
                  <a:gd name="T58" fmla="*/ 195 w 319"/>
                  <a:gd name="T59" fmla="*/ 194 h 432"/>
                  <a:gd name="T60" fmla="*/ 185 w 319"/>
                  <a:gd name="T61" fmla="*/ 189 h 432"/>
                  <a:gd name="T62" fmla="*/ 182 w 319"/>
                  <a:gd name="T63" fmla="*/ 176 h 432"/>
                  <a:gd name="T64" fmla="*/ 185 w 319"/>
                  <a:gd name="T65" fmla="*/ 167 h 432"/>
                  <a:gd name="T66" fmla="*/ 194 w 319"/>
                  <a:gd name="T67" fmla="*/ 160 h 432"/>
                  <a:gd name="T68" fmla="*/ 203 w 319"/>
                  <a:gd name="T69" fmla="*/ 156 h 432"/>
                  <a:gd name="T70" fmla="*/ 212 w 319"/>
                  <a:gd name="T71" fmla="*/ 155 h 432"/>
                  <a:gd name="T72" fmla="*/ 212 w 319"/>
                  <a:gd name="T73" fmla="*/ 138 h 432"/>
                  <a:gd name="T74" fmla="*/ 236 w 319"/>
                  <a:gd name="T75" fmla="*/ 121 h 432"/>
                  <a:gd name="T76" fmla="*/ 212 w 319"/>
                  <a:gd name="T77" fmla="*/ 69 h 432"/>
                  <a:gd name="T78" fmla="*/ 212 w 319"/>
                  <a:gd name="T79" fmla="*/ 43 h 432"/>
                  <a:gd name="T80" fmla="*/ 172 w 319"/>
                  <a:gd name="T81" fmla="*/ 33 h 432"/>
                  <a:gd name="T82" fmla="*/ 113 w 319"/>
                  <a:gd name="T83" fmla="*/ 0 h 432"/>
                  <a:gd name="T84" fmla="*/ 79 w 319"/>
                  <a:gd name="T85" fmla="*/ 18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19"/>
                  <a:gd name="T130" fmla="*/ 0 h 432"/>
                  <a:gd name="T131" fmla="*/ 319 w 319"/>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19" h="432">
                    <a:moveTo>
                      <a:pt x="81" y="18"/>
                    </a:moveTo>
                    <a:lnTo>
                      <a:pt x="93" y="45"/>
                    </a:lnTo>
                    <a:lnTo>
                      <a:pt x="70" y="61"/>
                    </a:lnTo>
                    <a:lnTo>
                      <a:pt x="69" y="130"/>
                    </a:lnTo>
                    <a:lnTo>
                      <a:pt x="57" y="85"/>
                    </a:lnTo>
                    <a:lnTo>
                      <a:pt x="11" y="128"/>
                    </a:lnTo>
                    <a:lnTo>
                      <a:pt x="0" y="252"/>
                    </a:lnTo>
                    <a:lnTo>
                      <a:pt x="30" y="313"/>
                    </a:lnTo>
                    <a:lnTo>
                      <a:pt x="33" y="344"/>
                    </a:lnTo>
                    <a:lnTo>
                      <a:pt x="34" y="369"/>
                    </a:lnTo>
                    <a:lnTo>
                      <a:pt x="33" y="392"/>
                    </a:lnTo>
                    <a:lnTo>
                      <a:pt x="27" y="432"/>
                    </a:lnTo>
                    <a:lnTo>
                      <a:pt x="152" y="425"/>
                    </a:lnTo>
                    <a:lnTo>
                      <a:pt x="318" y="410"/>
                    </a:lnTo>
                    <a:lnTo>
                      <a:pt x="288" y="401"/>
                    </a:lnTo>
                    <a:lnTo>
                      <a:pt x="271" y="378"/>
                    </a:lnTo>
                    <a:lnTo>
                      <a:pt x="297" y="359"/>
                    </a:lnTo>
                    <a:lnTo>
                      <a:pt x="297" y="335"/>
                    </a:lnTo>
                    <a:lnTo>
                      <a:pt x="285" y="314"/>
                    </a:lnTo>
                    <a:lnTo>
                      <a:pt x="297" y="299"/>
                    </a:lnTo>
                    <a:lnTo>
                      <a:pt x="319" y="301"/>
                    </a:lnTo>
                    <a:lnTo>
                      <a:pt x="315" y="241"/>
                    </a:lnTo>
                    <a:lnTo>
                      <a:pt x="309" y="206"/>
                    </a:lnTo>
                    <a:lnTo>
                      <a:pt x="295" y="183"/>
                    </a:lnTo>
                    <a:lnTo>
                      <a:pt x="282" y="170"/>
                    </a:lnTo>
                    <a:lnTo>
                      <a:pt x="261" y="165"/>
                    </a:lnTo>
                    <a:lnTo>
                      <a:pt x="242" y="165"/>
                    </a:lnTo>
                    <a:lnTo>
                      <a:pt x="221" y="194"/>
                    </a:lnTo>
                    <a:lnTo>
                      <a:pt x="207" y="203"/>
                    </a:lnTo>
                    <a:lnTo>
                      <a:pt x="198" y="206"/>
                    </a:lnTo>
                    <a:lnTo>
                      <a:pt x="188" y="201"/>
                    </a:lnTo>
                    <a:lnTo>
                      <a:pt x="185" y="188"/>
                    </a:lnTo>
                    <a:lnTo>
                      <a:pt x="188" y="179"/>
                    </a:lnTo>
                    <a:lnTo>
                      <a:pt x="197" y="170"/>
                    </a:lnTo>
                    <a:lnTo>
                      <a:pt x="206" y="165"/>
                    </a:lnTo>
                    <a:lnTo>
                      <a:pt x="215" y="164"/>
                    </a:lnTo>
                    <a:lnTo>
                      <a:pt x="215" y="147"/>
                    </a:lnTo>
                    <a:lnTo>
                      <a:pt x="239" y="130"/>
                    </a:lnTo>
                    <a:lnTo>
                      <a:pt x="215" y="73"/>
                    </a:lnTo>
                    <a:lnTo>
                      <a:pt x="215" y="46"/>
                    </a:lnTo>
                    <a:lnTo>
                      <a:pt x="175" y="36"/>
                    </a:lnTo>
                    <a:lnTo>
                      <a:pt x="116" y="0"/>
                    </a:lnTo>
                    <a:lnTo>
                      <a:pt x="81" y="18"/>
                    </a:lnTo>
                    <a:close/>
                  </a:path>
                </a:pathLst>
              </a:custGeom>
              <a:solidFill>
                <a:schemeClr val="accent2"/>
              </a:solidFill>
              <a:ln w="19050">
                <a:solidFill>
                  <a:schemeClr val="tx1"/>
                </a:solidFill>
                <a:prstDash val="solid"/>
                <a:round/>
                <a:headEnd/>
                <a:tailEnd/>
              </a:ln>
            </p:spPr>
            <p:txBody>
              <a:bodyPr/>
              <a:lstStyle/>
              <a:p>
                <a:endParaRPr lang="en-US" sz="1200" b="1">
                  <a:solidFill>
                    <a:srgbClr val="000000"/>
                  </a:solidFill>
                </a:endParaRPr>
              </a:p>
            </p:txBody>
          </p:sp>
        </p:grpSp>
        <p:sp>
          <p:nvSpPr>
            <p:cNvPr id="35" name="Shape - Maryland"/>
            <p:cNvSpPr>
              <a:spLocks noChangeAspect="1"/>
            </p:cNvSpPr>
            <p:nvPr/>
          </p:nvSpPr>
          <p:spPr bwMode="auto">
            <a:xfrm>
              <a:off x="6651623" y="2409055"/>
              <a:ext cx="635000" cy="258762"/>
            </a:xfrm>
            <a:custGeom>
              <a:avLst/>
              <a:gdLst>
                <a:gd name="T0" fmla="*/ 0 w 403"/>
                <a:gd name="T1" fmla="*/ 2147483647 h 165"/>
                <a:gd name="T2" fmla="*/ 2147483647 w 403"/>
                <a:gd name="T3" fmla="*/ 0 h 165"/>
                <a:gd name="T4" fmla="*/ 2147483647 w 403"/>
                <a:gd name="T5" fmla="*/ 2147483647 h 165"/>
                <a:gd name="T6" fmla="*/ 2147483647 w 403"/>
                <a:gd name="T7" fmla="*/ 2147483647 h 165"/>
                <a:gd name="T8" fmla="*/ 2147483647 w 403"/>
                <a:gd name="T9" fmla="*/ 2147483647 h 165"/>
                <a:gd name="T10" fmla="*/ 2147483647 w 403"/>
                <a:gd name="T11" fmla="*/ 2147483647 h 165"/>
                <a:gd name="T12" fmla="*/ 2147483647 w 403"/>
                <a:gd name="T13" fmla="*/ 2147483647 h 165"/>
                <a:gd name="T14" fmla="*/ 2147483647 w 403"/>
                <a:gd name="T15" fmla="*/ 2147483647 h 165"/>
                <a:gd name="T16" fmla="*/ 2147483647 w 403"/>
                <a:gd name="T17" fmla="*/ 2147483647 h 165"/>
                <a:gd name="T18" fmla="*/ 2147483647 w 403"/>
                <a:gd name="T19" fmla="*/ 2147483647 h 165"/>
                <a:gd name="T20" fmla="*/ 2147483647 w 403"/>
                <a:gd name="T21" fmla="*/ 2147483647 h 165"/>
                <a:gd name="T22" fmla="*/ 2147483647 w 403"/>
                <a:gd name="T23" fmla="*/ 2147483647 h 165"/>
                <a:gd name="T24" fmla="*/ 2147483647 w 403"/>
                <a:gd name="T25" fmla="*/ 2147483647 h 165"/>
                <a:gd name="T26" fmla="*/ 2147483647 w 403"/>
                <a:gd name="T27" fmla="*/ 2147483647 h 165"/>
                <a:gd name="T28" fmla="*/ 2147483647 w 403"/>
                <a:gd name="T29" fmla="*/ 2147483647 h 165"/>
                <a:gd name="T30" fmla="*/ 2147483647 w 403"/>
                <a:gd name="T31" fmla="*/ 2147483647 h 165"/>
                <a:gd name="T32" fmla="*/ 0 w 403"/>
                <a:gd name="T33" fmla="*/ 2147483647 h 16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03"/>
                <a:gd name="T52" fmla="*/ 0 h 165"/>
                <a:gd name="T53" fmla="*/ 403 w 403"/>
                <a:gd name="T54" fmla="*/ 165 h 16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03" h="165">
                  <a:moveTo>
                    <a:pt x="0" y="56"/>
                  </a:moveTo>
                  <a:lnTo>
                    <a:pt x="300" y="0"/>
                  </a:lnTo>
                  <a:lnTo>
                    <a:pt x="349" y="113"/>
                  </a:lnTo>
                  <a:lnTo>
                    <a:pt x="401" y="101"/>
                  </a:lnTo>
                  <a:lnTo>
                    <a:pt x="403" y="158"/>
                  </a:lnTo>
                  <a:lnTo>
                    <a:pt x="361" y="165"/>
                  </a:lnTo>
                  <a:lnTo>
                    <a:pt x="324" y="128"/>
                  </a:lnTo>
                  <a:lnTo>
                    <a:pt x="300" y="83"/>
                  </a:lnTo>
                  <a:lnTo>
                    <a:pt x="296" y="21"/>
                  </a:lnTo>
                  <a:lnTo>
                    <a:pt x="278" y="52"/>
                  </a:lnTo>
                  <a:lnTo>
                    <a:pt x="299" y="146"/>
                  </a:lnTo>
                  <a:lnTo>
                    <a:pt x="211" y="159"/>
                  </a:lnTo>
                  <a:lnTo>
                    <a:pt x="208" y="91"/>
                  </a:lnTo>
                  <a:lnTo>
                    <a:pt x="154" y="61"/>
                  </a:lnTo>
                  <a:lnTo>
                    <a:pt x="108" y="53"/>
                  </a:lnTo>
                  <a:lnTo>
                    <a:pt x="12" y="101"/>
                  </a:lnTo>
                  <a:lnTo>
                    <a:pt x="0" y="56"/>
                  </a:lnTo>
                  <a:close/>
                </a:path>
              </a:pathLst>
            </a:custGeom>
            <a:solidFill>
              <a:schemeClr val="accent2"/>
            </a:solidFill>
            <a:ln w="19050">
              <a:solidFill>
                <a:schemeClr val="tx1"/>
              </a:solidFill>
              <a:prstDash val="solid"/>
              <a:round/>
              <a:headEnd/>
              <a:tailEnd/>
            </a:ln>
          </p:spPr>
          <p:txBody>
            <a:bodyPr/>
            <a:lstStyle/>
            <a:p>
              <a:endParaRPr lang="en-US" sz="1200" b="1">
                <a:solidFill>
                  <a:srgbClr val="000000"/>
                </a:solidFill>
              </a:endParaRPr>
            </a:p>
          </p:txBody>
        </p:sp>
        <p:sp>
          <p:nvSpPr>
            <p:cNvPr id="36" name="Shape - Maine"/>
            <p:cNvSpPr>
              <a:spLocks noChangeAspect="1"/>
            </p:cNvSpPr>
            <p:nvPr/>
          </p:nvSpPr>
          <p:spPr bwMode="auto">
            <a:xfrm>
              <a:off x="7388223" y="973956"/>
              <a:ext cx="492125" cy="708025"/>
            </a:xfrm>
            <a:custGeom>
              <a:avLst/>
              <a:gdLst>
                <a:gd name="T0" fmla="*/ 2147483647 w 313"/>
                <a:gd name="T1" fmla="*/ 2147483647 h 478"/>
                <a:gd name="T2" fmla="*/ 2147483647 w 313"/>
                <a:gd name="T3" fmla="*/ 2147483647 h 478"/>
                <a:gd name="T4" fmla="*/ 2147483647 w 313"/>
                <a:gd name="T5" fmla="*/ 2147483647 h 478"/>
                <a:gd name="T6" fmla="*/ 2147483647 w 313"/>
                <a:gd name="T7" fmla="*/ 2147483647 h 478"/>
                <a:gd name="T8" fmla="*/ 2147483647 w 313"/>
                <a:gd name="T9" fmla="*/ 2147483647 h 478"/>
                <a:gd name="T10" fmla="*/ 2147483647 w 313"/>
                <a:gd name="T11" fmla="*/ 2147483647 h 478"/>
                <a:gd name="T12" fmla="*/ 2147483647 w 313"/>
                <a:gd name="T13" fmla="*/ 2147483647 h 478"/>
                <a:gd name="T14" fmla="*/ 0 w 313"/>
                <a:gd name="T15" fmla="*/ 2147483647 h 478"/>
                <a:gd name="T16" fmla="*/ 2147483647 w 313"/>
                <a:gd name="T17" fmla="*/ 2147483647 h 478"/>
                <a:gd name="T18" fmla="*/ 2147483647 w 313"/>
                <a:gd name="T19" fmla="*/ 2147483647 h 478"/>
                <a:gd name="T20" fmla="*/ 2147483647 w 313"/>
                <a:gd name="T21" fmla="*/ 2147483647 h 478"/>
                <a:gd name="T22" fmla="*/ 2147483647 w 313"/>
                <a:gd name="T23" fmla="*/ 2147483647 h 478"/>
                <a:gd name="T24" fmla="*/ 2147483647 w 313"/>
                <a:gd name="T25" fmla="*/ 2147483647 h 478"/>
                <a:gd name="T26" fmla="*/ 2147483647 w 313"/>
                <a:gd name="T27" fmla="*/ 2147483647 h 478"/>
                <a:gd name="T28" fmla="*/ 2147483647 w 313"/>
                <a:gd name="T29" fmla="*/ 2147483647 h 478"/>
                <a:gd name="T30" fmla="*/ 2147483647 w 313"/>
                <a:gd name="T31" fmla="*/ 2147483647 h 478"/>
                <a:gd name="T32" fmla="*/ 2147483647 w 313"/>
                <a:gd name="T33" fmla="*/ 2147483647 h 478"/>
                <a:gd name="T34" fmla="*/ 2147483647 w 313"/>
                <a:gd name="T35" fmla="*/ 2147483647 h 478"/>
                <a:gd name="T36" fmla="*/ 2147483647 w 313"/>
                <a:gd name="T37" fmla="*/ 2147483647 h 478"/>
                <a:gd name="T38" fmla="*/ 2147483647 w 313"/>
                <a:gd name="T39" fmla="*/ 2147483647 h 478"/>
                <a:gd name="T40" fmla="*/ 2147483647 w 313"/>
                <a:gd name="T41" fmla="*/ 2147483647 h 478"/>
                <a:gd name="T42" fmla="*/ 2147483647 w 313"/>
                <a:gd name="T43" fmla="*/ 2147483647 h 478"/>
                <a:gd name="T44" fmla="*/ 2147483647 w 313"/>
                <a:gd name="T45" fmla="*/ 2147483647 h 478"/>
                <a:gd name="T46" fmla="*/ 2147483647 w 313"/>
                <a:gd name="T47" fmla="*/ 2147483647 h 478"/>
                <a:gd name="T48" fmla="*/ 2147483647 w 313"/>
                <a:gd name="T49" fmla="*/ 0 h 478"/>
                <a:gd name="T50" fmla="*/ 2147483647 w 313"/>
                <a:gd name="T51" fmla="*/ 2147483647 h 478"/>
                <a:gd name="T52" fmla="*/ 2147483647 w 313"/>
                <a:gd name="T53" fmla="*/ 2147483647 h 478"/>
                <a:gd name="T54" fmla="*/ 2147483647 w 313"/>
                <a:gd name="T55" fmla="*/ 2147483647 h 47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313"/>
                <a:gd name="T85" fmla="*/ 0 h 478"/>
                <a:gd name="T86" fmla="*/ 313 w 313"/>
                <a:gd name="T87" fmla="*/ 478 h 47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313" h="478">
                  <a:moveTo>
                    <a:pt x="73" y="15"/>
                  </a:moveTo>
                  <a:lnTo>
                    <a:pt x="27" y="103"/>
                  </a:lnTo>
                  <a:lnTo>
                    <a:pt x="49" y="136"/>
                  </a:lnTo>
                  <a:lnTo>
                    <a:pt x="27" y="176"/>
                  </a:lnTo>
                  <a:lnTo>
                    <a:pt x="40" y="189"/>
                  </a:lnTo>
                  <a:lnTo>
                    <a:pt x="31" y="216"/>
                  </a:lnTo>
                  <a:lnTo>
                    <a:pt x="31" y="261"/>
                  </a:lnTo>
                  <a:lnTo>
                    <a:pt x="0" y="277"/>
                  </a:lnTo>
                  <a:lnTo>
                    <a:pt x="12" y="291"/>
                  </a:lnTo>
                  <a:lnTo>
                    <a:pt x="78" y="457"/>
                  </a:lnTo>
                  <a:lnTo>
                    <a:pt x="130" y="478"/>
                  </a:lnTo>
                  <a:lnTo>
                    <a:pt x="127" y="444"/>
                  </a:lnTo>
                  <a:lnTo>
                    <a:pt x="152" y="417"/>
                  </a:lnTo>
                  <a:lnTo>
                    <a:pt x="143" y="389"/>
                  </a:lnTo>
                  <a:lnTo>
                    <a:pt x="207" y="355"/>
                  </a:lnTo>
                  <a:lnTo>
                    <a:pt x="210" y="308"/>
                  </a:lnTo>
                  <a:lnTo>
                    <a:pt x="248" y="305"/>
                  </a:lnTo>
                  <a:lnTo>
                    <a:pt x="277" y="270"/>
                  </a:lnTo>
                  <a:lnTo>
                    <a:pt x="313" y="246"/>
                  </a:lnTo>
                  <a:lnTo>
                    <a:pt x="313" y="216"/>
                  </a:lnTo>
                  <a:lnTo>
                    <a:pt x="264" y="207"/>
                  </a:lnTo>
                  <a:lnTo>
                    <a:pt x="255" y="174"/>
                  </a:lnTo>
                  <a:lnTo>
                    <a:pt x="206" y="170"/>
                  </a:lnTo>
                  <a:lnTo>
                    <a:pt x="166" y="28"/>
                  </a:lnTo>
                  <a:lnTo>
                    <a:pt x="148" y="0"/>
                  </a:lnTo>
                  <a:lnTo>
                    <a:pt x="98" y="12"/>
                  </a:lnTo>
                  <a:lnTo>
                    <a:pt x="90" y="25"/>
                  </a:lnTo>
                  <a:lnTo>
                    <a:pt x="73" y="15"/>
                  </a:lnTo>
                  <a:close/>
                </a:path>
              </a:pathLst>
            </a:custGeom>
            <a:pattFill prst="wdDnDiag">
              <a:fgClr>
                <a:schemeClr val="tx1">
                  <a:lumMod val="50000"/>
                  <a:lumOff val="50000"/>
                </a:schemeClr>
              </a:fgClr>
              <a:bgClr>
                <a:schemeClr val="accent2"/>
              </a:bgClr>
            </a:pattFill>
            <a:ln w="19050">
              <a:solidFill>
                <a:schemeClr val="tx1"/>
              </a:solidFill>
              <a:prstDash val="solid"/>
              <a:round/>
              <a:headEnd/>
              <a:tailEnd/>
            </a:ln>
          </p:spPr>
          <p:txBody>
            <a:bodyPr/>
            <a:lstStyle/>
            <a:p>
              <a:endParaRPr lang="en-US" sz="1200" b="1">
                <a:solidFill>
                  <a:srgbClr val="B0DDF4"/>
                </a:solidFill>
              </a:endParaRPr>
            </a:p>
          </p:txBody>
        </p:sp>
        <p:sp>
          <p:nvSpPr>
            <p:cNvPr id="37" name="Shape - Louisiana"/>
            <p:cNvSpPr>
              <a:spLocks noChangeAspect="1"/>
            </p:cNvSpPr>
            <p:nvPr/>
          </p:nvSpPr>
          <p:spPr bwMode="auto">
            <a:xfrm>
              <a:off x="4946649" y="3780655"/>
              <a:ext cx="773113" cy="609600"/>
            </a:xfrm>
            <a:custGeom>
              <a:avLst/>
              <a:gdLst>
                <a:gd name="T0" fmla="*/ 0 w 489"/>
                <a:gd name="T1" fmla="*/ 2147483647 h 392"/>
                <a:gd name="T2" fmla="*/ 2147483647 w 489"/>
                <a:gd name="T3" fmla="*/ 0 h 392"/>
                <a:gd name="T4" fmla="*/ 2147483647 w 489"/>
                <a:gd name="T5" fmla="*/ 2147483647 h 392"/>
                <a:gd name="T6" fmla="*/ 2147483647 w 489"/>
                <a:gd name="T7" fmla="*/ 2147483647 h 392"/>
                <a:gd name="T8" fmla="*/ 2147483647 w 489"/>
                <a:gd name="T9" fmla="*/ 2147483647 h 392"/>
                <a:gd name="T10" fmla="*/ 2147483647 w 489"/>
                <a:gd name="T11" fmla="*/ 2147483647 h 392"/>
                <a:gd name="T12" fmla="*/ 2147483647 w 489"/>
                <a:gd name="T13" fmla="*/ 2147483647 h 392"/>
                <a:gd name="T14" fmla="*/ 2147483647 w 489"/>
                <a:gd name="T15" fmla="*/ 2147483647 h 392"/>
                <a:gd name="T16" fmla="*/ 2147483647 w 489"/>
                <a:gd name="T17" fmla="*/ 2147483647 h 392"/>
                <a:gd name="T18" fmla="*/ 2147483647 w 489"/>
                <a:gd name="T19" fmla="*/ 2147483647 h 392"/>
                <a:gd name="T20" fmla="*/ 2147483647 w 489"/>
                <a:gd name="T21" fmla="*/ 2147483647 h 392"/>
                <a:gd name="T22" fmla="*/ 2147483647 w 489"/>
                <a:gd name="T23" fmla="*/ 2147483647 h 392"/>
                <a:gd name="T24" fmla="*/ 2147483647 w 489"/>
                <a:gd name="T25" fmla="*/ 2147483647 h 392"/>
                <a:gd name="T26" fmla="*/ 2147483647 w 489"/>
                <a:gd name="T27" fmla="*/ 2147483647 h 392"/>
                <a:gd name="T28" fmla="*/ 2147483647 w 489"/>
                <a:gd name="T29" fmla="*/ 2147483647 h 392"/>
                <a:gd name="T30" fmla="*/ 2147483647 w 489"/>
                <a:gd name="T31" fmla="*/ 2147483647 h 392"/>
                <a:gd name="T32" fmla="*/ 2147483647 w 489"/>
                <a:gd name="T33" fmla="*/ 2147483647 h 392"/>
                <a:gd name="T34" fmla="*/ 2147483647 w 489"/>
                <a:gd name="T35" fmla="*/ 2147483647 h 392"/>
                <a:gd name="T36" fmla="*/ 2147483647 w 489"/>
                <a:gd name="T37" fmla="*/ 2147483647 h 392"/>
                <a:gd name="T38" fmla="*/ 2147483647 w 489"/>
                <a:gd name="T39" fmla="*/ 2147483647 h 392"/>
                <a:gd name="T40" fmla="*/ 2147483647 w 489"/>
                <a:gd name="T41" fmla="*/ 2147483647 h 392"/>
                <a:gd name="T42" fmla="*/ 2147483647 w 489"/>
                <a:gd name="T43" fmla="*/ 2147483647 h 392"/>
                <a:gd name="T44" fmla="*/ 2147483647 w 489"/>
                <a:gd name="T45" fmla="*/ 2147483647 h 392"/>
                <a:gd name="T46" fmla="*/ 2147483647 w 489"/>
                <a:gd name="T47" fmla="*/ 2147483647 h 392"/>
                <a:gd name="T48" fmla="*/ 2147483647 w 489"/>
                <a:gd name="T49" fmla="*/ 2147483647 h 392"/>
                <a:gd name="T50" fmla="*/ 2147483647 w 489"/>
                <a:gd name="T51" fmla="*/ 2147483647 h 392"/>
                <a:gd name="T52" fmla="*/ 2147483647 w 489"/>
                <a:gd name="T53" fmla="*/ 2147483647 h 392"/>
                <a:gd name="T54" fmla="*/ 2147483647 w 489"/>
                <a:gd name="T55" fmla="*/ 2147483647 h 392"/>
                <a:gd name="T56" fmla="*/ 2147483647 w 489"/>
                <a:gd name="T57" fmla="*/ 2147483647 h 392"/>
                <a:gd name="T58" fmla="*/ 2147483647 w 489"/>
                <a:gd name="T59" fmla="*/ 2147483647 h 392"/>
                <a:gd name="T60" fmla="*/ 2147483647 w 489"/>
                <a:gd name="T61" fmla="*/ 2147483647 h 392"/>
                <a:gd name="T62" fmla="*/ 2147483647 w 489"/>
                <a:gd name="T63" fmla="*/ 2147483647 h 392"/>
                <a:gd name="T64" fmla="*/ 2147483647 w 489"/>
                <a:gd name="T65" fmla="*/ 2147483647 h 392"/>
                <a:gd name="T66" fmla="*/ 2147483647 w 489"/>
                <a:gd name="T67" fmla="*/ 2147483647 h 392"/>
                <a:gd name="T68" fmla="*/ 0 w 489"/>
                <a:gd name="T69" fmla="*/ 2147483647 h 39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89"/>
                <a:gd name="T106" fmla="*/ 0 h 392"/>
                <a:gd name="T107" fmla="*/ 489 w 489"/>
                <a:gd name="T108" fmla="*/ 392 h 39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89" h="392">
                  <a:moveTo>
                    <a:pt x="0" y="9"/>
                  </a:moveTo>
                  <a:lnTo>
                    <a:pt x="245" y="0"/>
                  </a:lnTo>
                  <a:lnTo>
                    <a:pt x="288" y="81"/>
                  </a:lnTo>
                  <a:lnTo>
                    <a:pt x="251" y="176"/>
                  </a:lnTo>
                  <a:lnTo>
                    <a:pt x="239" y="219"/>
                  </a:lnTo>
                  <a:lnTo>
                    <a:pt x="403" y="201"/>
                  </a:lnTo>
                  <a:lnTo>
                    <a:pt x="413" y="264"/>
                  </a:lnTo>
                  <a:lnTo>
                    <a:pt x="364" y="258"/>
                  </a:lnTo>
                  <a:lnTo>
                    <a:pt x="342" y="285"/>
                  </a:lnTo>
                  <a:lnTo>
                    <a:pt x="367" y="303"/>
                  </a:lnTo>
                  <a:lnTo>
                    <a:pt x="412" y="282"/>
                  </a:lnTo>
                  <a:lnTo>
                    <a:pt x="413" y="312"/>
                  </a:lnTo>
                  <a:lnTo>
                    <a:pt x="440" y="286"/>
                  </a:lnTo>
                  <a:lnTo>
                    <a:pt x="458" y="286"/>
                  </a:lnTo>
                  <a:lnTo>
                    <a:pt x="437" y="339"/>
                  </a:lnTo>
                  <a:lnTo>
                    <a:pt x="477" y="347"/>
                  </a:lnTo>
                  <a:lnTo>
                    <a:pt x="489" y="376"/>
                  </a:lnTo>
                  <a:lnTo>
                    <a:pt x="471" y="385"/>
                  </a:lnTo>
                  <a:lnTo>
                    <a:pt x="446" y="367"/>
                  </a:lnTo>
                  <a:lnTo>
                    <a:pt x="398" y="353"/>
                  </a:lnTo>
                  <a:lnTo>
                    <a:pt x="409" y="388"/>
                  </a:lnTo>
                  <a:lnTo>
                    <a:pt x="385" y="392"/>
                  </a:lnTo>
                  <a:lnTo>
                    <a:pt x="365" y="361"/>
                  </a:lnTo>
                  <a:lnTo>
                    <a:pt x="354" y="380"/>
                  </a:lnTo>
                  <a:lnTo>
                    <a:pt x="282" y="380"/>
                  </a:lnTo>
                  <a:lnTo>
                    <a:pt x="282" y="361"/>
                  </a:lnTo>
                  <a:lnTo>
                    <a:pt x="255" y="339"/>
                  </a:lnTo>
                  <a:lnTo>
                    <a:pt x="201" y="336"/>
                  </a:lnTo>
                  <a:lnTo>
                    <a:pt x="246" y="361"/>
                  </a:lnTo>
                  <a:lnTo>
                    <a:pt x="184" y="374"/>
                  </a:lnTo>
                  <a:lnTo>
                    <a:pt x="85" y="356"/>
                  </a:lnTo>
                  <a:lnTo>
                    <a:pt x="48" y="361"/>
                  </a:lnTo>
                  <a:lnTo>
                    <a:pt x="61" y="230"/>
                  </a:lnTo>
                  <a:lnTo>
                    <a:pt x="2" y="125"/>
                  </a:lnTo>
                  <a:lnTo>
                    <a:pt x="0" y="9"/>
                  </a:lnTo>
                  <a:close/>
                </a:path>
              </a:pathLst>
            </a:custGeom>
            <a:solidFill>
              <a:schemeClr val="accent2"/>
            </a:solidFill>
            <a:ln w="19050">
              <a:solidFill>
                <a:schemeClr val="tx1"/>
              </a:solidFill>
              <a:prstDash val="solid"/>
              <a:round/>
              <a:headEnd/>
              <a:tailEnd/>
            </a:ln>
          </p:spPr>
          <p:txBody>
            <a:bodyPr/>
            <a:lstStyle/>
            <a:p>
              <a:endParaRPr lang="en-US" sz="1200" b="1">
                <a:solidFill>
                  <a:srgbClr val="000000"/>
                </a:solidFill>
              </a:endParaRPr>
            </a:p>
          </p:txBody>
        </p:sp>
        <p:sp>
          <p:nvSpPr>
            <p:cNvPr id="38" name="Shape - Kentucky"/>
            <p:cNvSpPr>
              <a:spLocks noChangeAspect="1"/>
            </p:cNvSpPr>
            <p:nvPr/>
          </p:nvSpPr>
          <p:spPr bwMode="auto">
            <a:xfrm>
              <a:off x="5480049" y="2717030"/>
              <a:ext cx="957263" cy="525462"/>
            </a:xfrm>
            <a:custGeom>
              <a:avLst/>
              <a:gdLst>
                <a:gd name="T0" fmla="*/ 0 w 607"/>
                <a:gd name="T1" fmla="*/ 2147483647 h 337"/>
                <a:gd name="T2" fmla="*/ 2147483647 w 607"/>
                <a:gd name="T3" fmla="*/ 2147483647 h 337"/>
                <a:gd name="T4" fmla="*/ 2147483647 w 607"/>
                <a:gd name="T5" fmla="*/ 2147483647 h 337"/>
                <a:gd name="T6" fmla="*/ 2147483647 w 607"/>
                <a:gd name="T7" fmla="*/ 2147483647 h 337"/>
                <a:gd name="T8" fmla="*/ 2147483647 w 607"/>
                <a:gd name="T9" fmla="*/ 2147483647 h 337"/>
                <a:gd name="T10" fmla="*/ 2147483647 w 607"/>
                <a:gd name="T11" fmla="*/ 2147483647 h 337"/>
                <a:gd name="T12" fmla="*/ 2147483647 w 607"/>
                <a:gd name="T13" fmla="*/ 2147483647 h 337"/>
                <a:gd name="T14" fmla="*/ 2147483647 w 607"/>
                <a:gd name="T15" fmla="*/ 2147483647 h 337"/>
                <a:gd name="T16" fmla="*/ 2147483647 w 607"/>
                <a:gd name="T17" fmla="*/ 2147483647 h 337"/>
                <a:gd name="T18" fmla="*/ 2147483647 w 607"/>
                <a:gd name="T19" fmla="*/ 2147483647 h 337"/>
                <a:gd name="T20" fmla="*/ 2147483647 w 607"/>
                <a:gd name="T21" fmla="*/ 2147483647 h 337"/>
                <a:gd name="T22" fmla="*/ 2147483647 w 607"/>
                <a:gd name="T23" fmla="*/ 2147483647 h 337"/>
                <a:gd name="T24" fmla="*/ 2147483647 w 607"/>
                <a:gd name="T25" fmla="*/ 2147483647 h 337"/>
                <a:gd name="T26" fmla="*/ 2147483647 w 607"/>
                <a:gd name="T27" fmla="*/ 2147483647 h 337"/>
                <a:gd name="T28" fmla="*/ 2147483647 w 607"/>
                <a:gd name="T29" fmla="*/ 0 h 337"/>
                <a:gd name="T30" fmla="*/ 2147483647 w 607"/>
                <a:gd name="T31" fmla="*/ 2147483647 h 337"/>
                <a:gd name="T32" fmla="*/ 2147483647 w 607"/>
                <a:gd name="T33" fmla="*/ 2147483647 h 337"/>
                <a:gd name="T34" fmla="*/ 2147483647 w 607"/>
                <a:gd name="T35" fmla="*/ 2147483647 h 337"/>
                <a:gd name="T36" fmla="*/ 2147483647 w 607"/>
                <a:gd name="T37" fmla="*/ 2147483647 h 337"/>
                <a:gd name="T38" fmla="*/ 2147483647 w 607"/>
                <a:gd name="T39" fmla="*/ 2147483647 h 337"/>
                <a:gd name="T40" fmla="*/ 2147483647 w 607"/>
                <a:gd name="T41" fmla="*/ 2147483647 h 337"/>
                <a:gd name="T42" fmla="*/ 2147483647 w 607"/>
                <a:gd name="T43" fmla="*/ 2147483647 h 337"/>
                <a:gd name="T44" fmla="*/ 2147483647 w 607"/>
                <a:gd name="T45" fmla="*/ 2147483647 h 337"/>
                <a:gd name="T46" fmla="*/ 2147483647 w 607"/>
                <a:gd name="T47" fmla="*/ 2147483647 h 337"/>
                <a:gd name="T48" fmla="*/ 2147483647 w 607"/>
                <a:gd name="T49" fmla="*/ 2147483647 h 337"/>
                <a:gd name="T50" fmla="*/ 2147483647 w 607"/>
                <a:gd name="T51" fmla="*/ 2147483647 h 337"/>
                <a:gd name="T52" fmla="*/ 2147483647 w 607"/>
                <a:gd name="T53" fmla="*/ 2147483647 h 337"/>
                <a:gd name="T54" fmla="*/ 2147483647 w 607"/>
                <a:gd name="T55" fmla="*/ 2147483647 h 337"/>
                <a:gd name="T56" fmla="*/ 0 w 607"/>
                <a:gd name="T57" fmla="*/ 2147483647 h 33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607"/>
                <a:gd name="T88" fmla="*/ 0 h 337"/>
                <a:gd name="T89" fmla="*/ 607 w 607"/>
                <a:gd name="T90" fmla="*/ 337 h 33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607" h="337">
                  <a:moveTo>
                    <a:pt x="0" y="337"/>
                  </a:moveTo>
                  <a:lnTo>
                    <a:pt x="148" y="316"/>
                  </a:lnTo>
                  <a:lnTo>
                    <a:pt x="148" y="301"/>
                  </a:lnTo>
                  <a:lnTo>
                    <a:pt x="504" y="252"/>
                  </a:lnTo>
                  <a:lnTo>
                    <a:pt x="510" y="226"/>
                  </a:lnTo>
                  <a:lnTo>
                    <a:pt x="562" y="207"/>
                  </a:lnTo>
                  <a:lnTo>
                    <a:pt x="568" y="180"/>
                  </a:lnTo>
                  <a:lnTo>
                    <a:pt x="590" y="171"/>
                  </a:lnTo>
                  <a:lnTo>
                    <a:pt x="607" y="131"/>
                  </a:lnTo>
                  <a:lnTo>
                    <a:pt x="558" y="91"/>
                  </a:lnTo>
                  <a:lnTo>
                    <a:pt x="549" y="37"/>
                  </a:lnTo>
                  <a:lnTo>
                    <a:pt x="510" y="10"/>
                  </a:lnTo>
                  <a:lnTo>
                    <a:pt x="431" y="25"/>
                  </a:lnTo>
                  <a:lnTo>
                    <a:pt x="394" y="1"/>
                  </a:lnTo>
                  <a:lnTo>
                    <a:pt x="358" y="0"/>
                  </a:lnTo>
                  <a:lnTo>
                    <a:pt x="365" y="37"/>
                  </a:lnTo>
                  <a:lnTo>
                    <a:pt x="316" y="56"/>
                  </a:lnTo>
                  <a:lnTo>
                    <a:pt x="283" y="140"/>
                  </a:lnTo>
                  <a:lnTo>
                    <a:pt x="239" y="126"/>
                  </a:lnTo>
                  <a:lnTo>
                    <a:pt x="185" y="158"/>
                  </a:lnTo>
                  <a:lnTo>
                    <a:pt x="116" y="170"/>
                  </a:lnTo>
                  <a:lnTo>
                    <a:pt x="116" y="217"/>
                  </a:lnTo>
                  <a:lnTo>
                    <a:pt x="82" y="216"/>
                  </a:lnTo>
                  <a:lnTo>
                    <a:pt x="84" y="258"/>
                  </a:lnTo>
                  <a:lnTo>
                    <a:pt x="48" y="241"/>
                  </a:lnTo>
                  <a:lnTo>
                    <a:pt x="27" y="249"/>
                  </a:lnTo>
                  <a:lnTo>
                    <a:pt x="45" y="277"/>
                  </a:lnTo>
                  <a:lnTo>
                    <a:pt x="8" y="314"/>
                  </a:lnTo>
                  <a:lnTo>
                    <a:pt x="0" y="337"/>
                  </a:lnTo>
                  <a:close/>
                </a:path>
              </a:pathLst>
            </a:custGeom>
            <a:solidFill>
              <a:schemeClr val="accent2"/>
            </a:solidFill>
            <a:ln w="19050">
              <a:solidFill>
                <a:schemeClr val="tx1"/>
              </a:solidFill>
              <a:prstDash val="solid"/>
              <a:round/>
              <a:headEnd/>
              <a:tailEnd/>
            </a:ln>
          </p:spPr>
          <p:txBody>
            <a:bodyPr/>
            <a:lstStyle/>
            <a:p>
              <a:endParaRPr lang="en-US" sz="1200" b="1">
                <a:solidFill>
                  <a:srgbClr val="000000"/>
                </a:solidFill>
              </a:endParaRPr>
            </a:p>
          </p:txBody>
        </p:sp>
        <p:sp>
          <p:nvSpPr>
            <p:cNvPr id="39" name="Shape - Kansas"/>
            <p:cNvSpPr>
              <a:spLocks noChangeAspect="1"/>
            </p:cNvSpPr>
            <p:nvPr/>
          </p:nvSpPr>
          <p:spPr bwMode="auto">
            <a:xfrm>
              <a:off x="3879849" y="2718618"/>
              <a:ext cx="966788" cy="485775"/>
            </a:xfrm>
            <a:custGeom>
              <a:avLst/>
              <a:gdLst>
                <a:gd name="T0" fmla="*/ 2147483647 w 611"/>
                <a:gd name="T1" fmla="*/ 2147483647 h 312"/>
                <a:gd name="T2" fmla="*/ 2147483647 w 611"/>
                <a:gd name="T3" fmla="*/ 2147483647 h 312"/>
                <a:gd name="T4" fmla="*/ 0 w 611"/>
                <a:gd name="T5" fmla="*/ 2147483647 h 312"/>
                <a:gd name="T6" fmla="*/ 2147483647 w 611"/>
                <a:gd name="T7" fmla="*/ 2147483647 h 312"/>
                <a:gd name="T8" fmla="*/ 2147483647 w 611"/>
                <a:gd name="T9" fmla="*/ 2147483647 h 312"/>
                <a:gd name="T10" fmla="*/ 2147483647 w 611"/>
                <a:gd name="T11" fmla="*/ 2147483647 h 312"/>
                <a:gd name="T12" fmla="*/ 2147483647 w 611"/>
                <a:gd name="T13" fmla="*/ 2147483647 h 312"/>
                <a:gd name="T14" fmla="*/ 2147483647 w 611"/>
                <a:gd name="T15" fmla="*/ 2147483647 h 312"/>
                <a:gd name="T16" fmla="*/ 2147483647 w 611"/>
                <a:gd name="T17" fmla="*/ 0 h 312"/>
                <a:gd name="T18" fmla="*/ 2147483647 w 611"/>
                <a:gd name="T19" fmla="*/ 2147483647 h 312"/>
                <a:gd name="T20" fmla="*/ 2147483647 w 611"/>
                <a:gd name="T21" fmla="*/ 2147483647 h 3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11"/>
                <a:gd name="T34" fmla="*/ 0 h 312"/>
                <a:gd name="T35" fmla="*/ 611 w 611"/>
                <a:gd name="T36" fmla="*/ 312 h 3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11" h="312">
                  <a:moveTo>
                    <a:pt x="6" y="3"/>
                  </a:moveTo>
                  <a:lnTo>
                    <a:pt x="4" y="182"/>
                  </a:lnTo>
                  <a:lnTo>
                    <a:pt x="0" y="309"/>
                  </a:lnTo>
                  <a:lnTo>
                    <a:pt x="611" y="312"/>
                  </a:lnTo>
                  <a:lnTo>
                    <a:pt x="599" y="149"/>
                  </a:lnTo>
                  <a:lnTo>
                    <a:pt x="599" y="88"/>
                  </a:lnTo>
                  <a:lnTo>
                    <a:pt x="550" y="51"/>
                  </a:lnTo>
                  <a:lnTo>
                    <a:pt x="565" y="18"/>
                  </a:lnTo>
                  <a:lnTo>
                    <a:pt x="544" y="0"/>
                  </a:lnTo>
                  <a:lnTo>
                    <a:pt x="267" y="3"/>
                  </a:lnTo>
                  <a:lnTo>
                    <a:pt x="6" y="3"/>
                  </a:lnTo>
                  <a:close/>
                </a:path>
              </a:pathLst>
            </a:custGeom>
            <a:solidFill>
              <a:schemeClr val="tx2"/>
            </a:solidFill>
            <a:ln w="19050">
              <a:solidFill>
                <a:schemeClr val="tx1"/>
              </a:solidFill>
              <a:prstDash val="solid"/>
              <a:round/>
              <a:headEnd/>
              <a:tailEnd/>
            </a:ln>
          </p:spPr>
          <p:txBody>
            <a:bodyPr/>
            <a:lstStyle/>
            <a:p>
              <a:endParaRPr lang="en-US" sz="1200" b="1">
                <a:solidFill>
                  <a:srgbClr val="000000"/>
                </a:solidFill>
              </a:endParaRPr>
            </a:p>
          </p:txBody>
        </p:sp>
        <p:sp>
          <p:nvSpPr>
            <p:cNvPr id="40" name="Shape - Iowa"/>
            <p:cNvSpPr>
              <a:spLocks noChangeAspect="1"/>
            </p:cNvSpPr>
            <p:nvPr/>
          </p:nvSpPr>
          <p:spPr bwMode="auto">
            <a:xfrm>
              <a:off x="4562474" y="2132830"/>
              <a:ext cx="758825" cy="487362"/>
            </a:xfrm>
            <a:custGeom>
              <a:avLst/>
              <a:gdLst>
                <a:gd name="T0" fmla="*/ 2147483647 w 481"/>
                <a:gd name="T1" fmla="*/ 2147483647 h 313"/>
                <a:gd name="T2" fmla="*/ 0 w 481"/>
                <a:gd name="T3" fmla="*/ 2147483647 h 313"/>
                <a:gd name="T4" fmla="*/ 2147483647 w 481"/>
                <a:gd name="T5" fmla="*/ 2147483647 h 313"/>
                <a:gd name="T6" fmla="*/ 2147483647 w 481"/>
                <a:gd name="T7" fmla="*/ 2147483647 h 313"/>
                <a:gd name="T8" fmla="*/ 2147483647 w 481"/>
                <a:gd name="T9" fmla="*/ 2147483647 h 313"/>
                <a:gd name="T10" fmla="*/ 2147483647 w 481"/>
                <a:gd name="T11" fmla="*/ 2147483647 h 313"/>
                <a:gd name="T12" fmla="*/ 2147483647 w 481"/>
                <a:gd name="T13" fmla="*/ 2147483647 h 313"/>
                <a:gd name="T14" fmla="*/ 2147483647 w 481"/>
                <a:gd name="T15" fmla="*/ 2147483647 h 313"/>
                <a:gd name="T16" fmla="*/ 2147483647 w 481"/>
                <a:gd name="T17" fmla="*/ 2147483647 h 313"/>
                <a:gd name="T18" fmla="*/ 2147483647 w 481"/>
                <a:gd name="T19" fmla="*/ 2147483647 h 313"/>
                <a:gd name="T20" fmla="*/ 2147483647 w 481"/>
                <a:gd name="T21" fmla="*/ 2147483647 h 313"/>
                <a:gd name="T22" fmla="*/ 2147483647 w 481"/>
                <a:gd name="T23" fmla="*/ 2147483647 h 313"/>
                <a:gd name="T24" fmla="*/ 2147483647 w 481"/>
                <a:gd name="T25" fmla="*/ 2147483647 h 313"/>
                <a:gd name="T26" fmla="*/ 2147483647 w 481"/>
                <a:gd name="T27" fmla="*/ 2147483647 h 313"/>
                <a:gd name="T28" fmla="*/ 2147483647 w 481"/>
                <a:gd name="T29" fmla="*/ 0 h 313"/>
                <a:gd name="T30" fmla="*/ 2147483647 w 481"/>
                <a:gd name="T31" fmla="*/ 2147483647 h 313"/>
                <a:gd name="T32" fmla="*/ 2147483647 w 481"/>
                <a:gd name="T33" fmla="*/ 2147483647 h 313"/>
                <a:gd name="T34" fmla="*/ 2147483647 w 481"/>
                <a:gd name="T35" fmla="*/ 2147483647 h 3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1"/>
                <a:gd name="T55" fmla="*/ 0 h 313"/>
                <a:gd name="T56" fmla="*/ 481 w 481"/>
                <a:gd name="T57" fmla="*/ 313 h 3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1" h="313">
                  <a:moveTo>
                    <a:pt x="7" y="16"/>
                  </a:moveTo>
                  <a:lnTo>
                    <a:pt x="0" y="71"/>
                  </a:lnTo>
                  <a:lnTo>
                    <a:pt x="10" y="129"/>
                  </a:lnTo>
                  <a:lnTo>
                    <a:pt x="55" y="249"/>
                  </a:lnTo>
                  <a:lnTo>
                    <a:pt x="80" y="313"/>
                  </a:lnTo>
                  <a:lnTo>
                    <a:pt x="363" y="298"/>
                  </a:lnTo>
                  <a:lnTo>
                    <a:pt x="410" y="313"/>
                  </a:lnTo>
                  <a:lnTo>
                    <a:pt x="438" y="252"/>
                  </a:lnTo>
                  <a:lnTo>
                    <a:pt x="428" y="208"/>
                  </a:lnTo>
                  <a:lnTo>
                    <a:pt x="475" y="200"/>
                  </a:lnTo>
                  <a:lnTo>
                    <a:pt x="481" y="131"/>
                  </a:lnTo>
                  <a:lnTo>
                    <a:pt x="453" y="101"/>
                  </a:lnTo>
                  <a:lnTo>
                    <a:pt x="404" y="71"/>
                  </a:lnTo>
                  <a:lnTo>
                    <a:pt x="414" y="30"/>
                  </a:lnTo>
                  <a:lnTo>
                    <a:pt x="393" y="0"/>
                  </a:lnTo>
                  <a:lnTo>
                    <a:pt x="287" y="4"/>
                  </a:lnTo>
                  <a:lnTo>
                    <a:pt x="180" y="9"/>
                  </a:lnTo>
                  <a:lnTo>
                    <a:pt x="7" y="16"/>
                  </a:lnTo>
                  <a:close/>
                </a:path>
              </a:pathLst>
            </a:custGeom>
            <a:solidFill>
              <a:schemeClr val="accent2"/>
            </a:solidFill>
            <a:ln w="19050">
              <a:solidFill>
                <a:schemeClr val="tx1"/>
              </a:solidFill>
              <a:prstDash val="solid"/>
              <a:round/>
              <a:headEnd/>
              <a:tailEnd/>
            </a:ln>
          </p:spPr>
          <p:txBody>
            <a:bodyPr/>
            <a:lstStyle/>
            <a:p>
              <a:endParaRPr lang="en-US" sz="1200" b="1">
                <a:solidFill>
                  <a:srgbClr val="B0DDF4"/>
                </a:solidFill>
              </a:endParaRPr>
            </a:p>
          </p:txBody>
        </p:sp>
        <p:sp>
          <p:nvSpPr>
            <p:cNvPr id="41" name="Shape - Indiana"/>
            <p:cNvSpPr>
              <a:spLocks noChangeAspect="1"/>
            </p:cNvSpPr>
            <p:nvPr/>
          </p:nvSpPr>
          <p:spPr bwMode="auto">
            <a:xfrm>
              <a:off x="5635624" y="2297931"/>
              <a:ext cx="422275" cy="687387"/>
            </a:xfrm>
            <a:custGeom>
              <a:avLst/>
              <a:gdLst>
                <a:gd name="T0" fmla="*/ 0 w 268"/>
                <a:gd name="T1" fmla="*/ 2147483647 h 441"/>
                <a:gd name="T2" fmla="*/ 2147483647 w 268"/>
                <a:gd name="T3" fmla="*/ 2147483647 h 441"/>
                <a:gd name="T4" fmla="*/ 2147483647 w 268"/>
                <a:gd name="T5" fmla="*/ 2147483647 h 441"/>
                <a:gd name="T6" fmla="*/ 2147483647 w 268"/>
                <a:gd name="T7" fmla="*/ 2147483647 h 441"/>
                <a:gd name="T8" fmla="*/ 2147483647 w 268"/>
                <a:gd name="T9" fmla="*/ 2147483647 h 441"/>
                <a:gd name="T10" fmla="*/ 2147483647 w 268"/>
                <a:gd name="T11" fmla="*/ 0 h 441"/>
                <a:gd name="T12" fmla="*/ 2147483647 w 268"/>
                <a:gd name="T13" fmla="*/ 2147483647 h 441"/>
                <a:gd name="T14" fmla="*/ 2147483647 w 268"/>
                <a:gd name="T15" fmla="*/ 2147483647 h 441"/>
                <a:gd name="T16" fmla="*/ 2147483647 w 268"/>
                <a:gd name="T17" fmla="*/ 2147483647 h 441"/>
                <a:gd name="T18" fmla="*/ 2147483647 w 268"/>
                <a:gd name="T19" fmla="*/ 2147483647 h 441"/>
                <a:gd name="T20" fmla="*/ 2147483647 w 268"/>
                <a:gd name="T21" fmla="*/ 2147483647 h 441"/>
                <a:gd name="T22" fmla="*/ 2147483647 w 268"/>
                <a:gd name="T23" fmla="*/ 2147483647 h 441"/>
                <a:gd name="T24" fmla="*/ 2147483647 w 268"/>
                <a:gd name="T25" fmla="*/ 2147483647 h 441"/>
                <a:gd name="T26" fmla="*/ 2147483647 w 268"/>
                <a:gd name="T27" fmla="*/ 2147483647 h 441"/>
                <a:gd name="T28" fmla="*/ 2147483647 w 268"/>
                <a:gd name="T29" fmla="*/ 2147483647 h 441"/>
                <a:gd name="T30" fmla="*/ 0 w 268"/>
                <a:gd name="T31" fmla="*/ 2147483647 h 44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68"/>
                <a:gd name="T49" fmla="*/ 0 h 441"/>
                <a:gd name="T50" fmla="*/ 268 w 268"/>
                <a:gd name="T51" fmla="*/ 441 h 44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68" h="441">
                  <a:moveTo>
                    <a:pt x="0" y="31"/>
                  </a:moveTo>
                  <a:lnTo>
                    <a:pt x="31" y="48"/>
                  </a:lnTo>
                  <a:lnTo>
                    <a:pt x="61" y="45"/>
                  </a:lnTo>
                  <a:lnTo>
                    <a:pt x="71" y="36"/>
                  </a:lnTo>
                  <a:lnTo>
                    <a:pt x="79" y="9"/>
                  </a:lnTo>
                  <a:lnTo>
                    <a:pt x="208" y="0"/>
                  </a:lnTo>
                  <a:lnTo>
                    <a:pt x="268" y="312"/>
                  </a:lnTo>
                  <a:lnTo>
                    <a:pt x="263" y="309"/>
                  </a:lnTo>
                  <a:lnTo>
                    <a:pt x="219" y="326"/>
                  </a:lnTo>
                  <a:lnTo>
                    <a:pt x="187" y="410"/>
                  </a:lnTo>
                  <a:lnTo>
                    <a:pt x="141" y="398"/>
                  </a:lnTo>
                  <a:lnTo>
                    <a:pt x="87" y="429"/>
                  </a:lnTo>
                  <a:lnTo>
                    <a:pt x="17" y="441"/>
                  </a:lnTo>
                  <a:lnTo>
                    <a:pt x="49" y="359"/>
                  </a:lnTo>
                  <a:lnTo>
                    <a:pt x="35" y="313"/>
                  </a:lnTo>
                  <a:lnTo>
                    <a:pt x="0" y="31"/>
                  </a:lnTo>
                  <a:close/>
                </a:path>
              </a:pathLst>
            </a:custGeom>
            <a:solidFill>
              <a:schemeClr val="accent2"/>
            </a:solidFill>
            <a:ln w="19050">
              <a:solidFill>
                <a:schemeClr val="tx1"/>
              </a:solidFill>
              <a:prstDash val="solid"/>
              <a:round/>
              <a:headEnd/>
              <a:tailEnd/>
            </a:ln>
          </p:spPr>
          <p:txBody>
            <a:bodyPr/>
            <a:lstStyle/>
            <a:p>
              <a:endParaRPr lang="en-US" sz="1200" b="1">
                <a:solidFill>
                  <a:srgbClr val="000000"/>
                </a:solidFill>
              </a:endParaRPr>
            </a:p>
          </p:txBody>
        </p:sp>
        <p:sp>
          <p:nvSpPr>
            <p:cNvPr id="42" name="Shape - Illinois"/>
            <p:cNvSpPr>
              <a:spLocks noChangeAspect="1"/>
            </p:cNvSpPr>
            <p:nvPr/>
          </p:nvSpPr>
          <p:spPr bwMode="auto">
            <a:xfrm>
              <a:off x="5173132" y="2236018"/>
              <a:ext cx="547688" cy="887413"/>
            </a:xfrm>
            <a:custGeom>
              <a:avLst/>
              <a:gdLst>
                <a:gd name="T0" fmla="*/ 64 w 346"/>
                <a:gd name="T1" fmla="*/ 33 h 571"/>
                <a:gd name="T2" fmla="*/ 262 w 346"/>
                <a:gd name="T3" fmla="*/ 0 h 571"/>
                <a:gd name="T4" fmla="*/ 294 w 346"/>
                <a:gd name="T5" fmla="*/ 70 h 571"/>
                <a:gd name="T6" fmla="*/ 334 w 346"/>
                <a:gd name="T7" fmla="*/ 362 h 571"/>
                <a:gd name="T8" fmla="*/ 346 w 346"/>
                <a:gd name="T9" fmla="*/ 401 h 571"/>
                <a:gd name="T10" fmla="*/ 314 w 346"/>
                <a:gd name="T11" fmla="*/ 478 h 571"/>
                <a:gd name="T12" fmla="*/ 314 w 346"/>
                <a:gd name="T13" fmla="*/ 532 h 571"/>
                <a:gd name="T14" fmla="*/ 279 w 346"/>
                <a:gd name="T15" fmla="*/ 526 h 571"/>
                <a:gd name="T16" fmla="*/ 280 w 346"/>
                <a:gd name="T17" fmla="*/ 571 h 571"/>
                <a:gd name="T18" fmla="*/ 243 w 346"/>
                <a:gd name="T19" fmla="*/ 553 h 571"/>
                <a:gd name="T20" fmla="*/ 223 w 346"/>
                <a:gd name="T21" fmla="*/ 559 h 571"/>
                <a:gd name="T22" fmla="*/ 195 w 346"/>
                <a:gd name="T23" fmla="*/ 554 h 571"/>
                <a:gd name="T24" fmla="*/ 174 w 346"/>
                <a:gd name="T25" fmla="*/ 486 h 571"/>
                <a:gd name="T26" fmla="*/ 134 w 346"/>
                <a:gd name="T27" fmla="*/ 465 h 571"/>
                <a:gd name="T28" fmla="*/ 134 w 346"/>
                <a:gd name="T29" fmla="*/ 392 h 571"/>
                <a:gd name="T30" fmla="*/ 94 w 346"/>
                <a:gd name="T31" fmla="*/ 401 h 571"/>
                <a:gd name="T32" fmla="*/ 71 w 346"/>
                <a:gd name="T33" fmla="*/ 347 h 571"/>
                <a:gd name="T34" fmla="*/ 0 w 346"/>
                <a:gd name="T35" fmla="*/ 285 h 571"/>
                <a:gd name="T36" fmla="*/ 52 w 346"/>
                <a:gd name="T37" fmla="*/ 186 h 571"/>
                <a:gd name="T38" fmla="*/ 37 w 346"/>
                <a:gd name="T39" fmla="*/ 140 h 571"/>
                <a:gd name="T40" fmla="*/ 89 w 346"/>
                <a:gd name="T41" fmla="*/ 131 h 571"/>
                <a:gd name="T42" fmla="*/ 94 w 346"/>
                <a:gd name="T43" fmla="*/ 67 h 571"/>
                <a:gd name="T44" fmla="*/ 64 w 346"/>
                <a:gd name="T45" fmla="*/ 33 h 57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46"/>
                <a:gd name="T70" fmla="*/ 0 h 571"/>
                <a:gd name="T71" fmla="*/ 346 w 346"/>
                <a:gd name="T72" fmla="*/ 571 h 57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46" h="571">
                  <a:moveTo>
                    <a:pt x="64" y="33"/>
                  </a:moveTo>
                  <a:lnTo>
                    <a:pt x="262" y="0"/>
                  </a:lnTo>
                  <a:lnTo>
                    <a:pt x="294" y="70"/>
                  </a:lnTo>
                  <a:lnTo>
                    <a:pt x="334" y="362"/>
                  </a:lnTo>
                  <a:lnTo>
                    <a:pt x="346" y="401"/>
                  </a:lnTo>
                  <a:lnTo>
                    <a:pt x="314" y="478"/>
                  </a:lnTo>
                  <a:lnTo>
                    <a:pt x="314" y="532"/>
                  </a:lnTo>
                  <a:lnTo>
                    <a:pt x="279" y="526"/>
                  </a:lnTo>
                  <a:lnTo>
                    <a:pt x="280" y="571"/>
                  </a:lnTo>
                  <a:lnTo>
                    <a:pt x="243" y="553"/>
                  </a:lnTo>
                  <a:lnTo>
                    <a:pt x="223" y="559"/>
                  </a:lnTo>
                  <a:lnTo>
                    <a:pt x="195" y="554"/>
                  </a:lnTo>
                  <a:lnTo>
                    <a:pt x="174" y="486"/>
                  </a:lnTo>
                  <a:lnTo>
                    <a:pt x="134" y="465"/>
                  </a:lnTo>
                  <a:lnTo>
                    <a:pt x="134" y="392"/>
                  </a:lnTo>
                  <a:lnTo>
                    <a:pt x="94" y="401"/>
                  </a:lnTo>
                  <a:lnTo>
                    <a:pt x="71" y="347"/>
                  </a:lnTo>
                  <a:lnTo>
                    <a:pt x="0" y="285"/>
                  </a:lnTo>
                  <a:lnTo>
                    <a:pt x="52" y="186"/>
                  </a:lnTo>
                  <a:lnTo>
                    <a:pt x="37" y="140"/>
                  </a:lnTo>
                  <a:lnTo>
                    <a:pt x="89" y="131"/>
                  </a:lnTo>
                  <a:lnTo>
                    <a:pt x="94" y="67"/>
                  </a:lnTo>
                  <a:lnTo>
                    <a:pt x="64" y="33"/>
                  </a:lnTo>
                  <a:close/>
                </a:path>
              </a:pathLst>
            </a:custGeom>
            <a:solidFill>
              <a:schemeClr val="accent2"/>
            </a:solidFill>
            <a:ln w="19050">
              <a:solidFill>
                <a:schemeClr val="tx1"/>
              </a:solidFill>
              <a:prstDash val="solid"/>
              <a:round/>
              <a:headEnd/>
              <a:tailEnd/>
            </a:ln>
          </p:spPr>
          <p:txBody>
            <a:bodyPr/>
            <a:lstStyle/>
            <a:p>
              <a:pPr>
                <a:defRPr/>
              </a:pPr>
              <a:endParaRPr lang="en-US" sz="1200" b="1">
                <a:solidFill>
                  <a:srgbClr val="000000"/>
                </a:solidFill>
              </a:endParaRPr>
            </a:p>
          </p:txBody>
        </p:sp>
        <p:sp>
          <p:nvSpPr>
            <p:cNvPr id="43" name="Shape - Idaho"/>
            <p:cNvSpPr>
              <a:spLocks noChangeAspect="1"/>
            </p:cNvSpPr>
            <p:nvPr/>
          </p:nvSpPr>
          <p:spPr bwMode="auto">
            <a:xfrm>
              <a:off x="2117723" y="1127943"/>
              <a:ext cx="750888" cy="1196975"/>
            </a:xfrm>
            <a:custGeom>
              <a:avLst/>
              <a:gdLst>
                <a:gd name="T0" fmla="*/ 2147483647 w 476"/>
                <a:gd name="T1" fmla="*/ 0 h 770"/>
                <a:gd name="T2" fmla="*/ 2147483647 w 476"/>
                <a:gd name="T3" fmla="*/ 2147483647 h 770"/>
                <a:gd name="T4" fmla="*/ 2147483647 w 476"/>
                <a:gd name="T5" fmla="*/ 2147483647 h 770"/>
                <a:gd name="T6" fmla="*/ 2147483647 w 476"/>
                <a:gd name="T7" fmla="*/ 2147483647 h 770"/>
                <a:gd name="T8" fmla="*/ 2147483647 w 476"/>
                <a:gd name="T9" fmla="*/ 2147483647 h 770"/>
                <a:gd name="T10" fmla="*/ 2147483647 w 476"/>
                <a:gd name="T11" fmla="*/ 2147483647 h 770"/>
                <a:gd name="T12" fmla="*/ 2147483647 w 476"/>
                <a:gd name="T13" fmla="*/ 2147483647 h 770"/>
                <a:gd name="T14" fmla="*/ 0 w 476"/>
                <a:gd name="T15" fmla="*/ 2147483647 h 770"/>
                <a:gd name="T16" fmla="*/ 2147483647 w 476"/>
                <a:gd name="T17" fmla="*/ 2147483647 h 770"/>
                <a:gd name="T18" fmla="*/ 2147483647 w 476"/>
                <a:gd name="T19" fmla="*/ 2147483647 h 770"/>
                <a:gd name="T20" fmla="*/ 2147483647 w 476"/>
                <a:gd name="T21" fmla="*/ 2147483647 h 770"/>
                <a:gd name="T22" fmla="*/ 2147483647 w 476"/>
                <a:gd name="T23" fmla="*/ 2147483647 h 770"/>
                <a:gd name="T24" fmla="*/ 2147483647 w 476"/>
                <a:gd name="T25" fmla="*/ 2147483647 h 770"/>
                <a:gd name="T26" fmla="*/ 2147483647 w 476"/>
                <a:gd name="T27" fmla="*/ 2147483647 h 770"/>
                <a:gd name="T28" fmla="*/ 2147483647 w 476"/>
                <a:gd name="T29" fmla="*/ 2147483647 h 770"/>
                <a:gd name="T30" fmla="*/ 2147483647 w 476"/>
                <a:gd name="T31" fmla="*/ 2147483647 h 770"/>
                <a:gd name="T32" fmla="*/ 2147483647 w 476"/>
                <a:gd name="T33" fmla="*/ 2147483647 h 770"/>
                <a:gd name="T34" fmla="*/ 2147483647 w 476"/>
                <a:gd name="T35" fmla="*/ 2147483647 h 770"/>
                <a:gd name="T36" fmla="*/ 2147483647 w 476"/>
                <a:gd name="T37" fmla="*/ 2147483647 h 770"/>
                <a:gd name="T38" fmla="*/ 2147483647 w 476"/>
                <a:gd name="T39" fmla="*/ 2147483647 h 770"/>
                <a:gd name="T40" fmla="*/ 2147483647 w 476"/>
                <a:gd name="T41" fmla="*/ 2147483647 h 770"/>
                <a:gd name="T42" fmla="*/ 2147483647 w 476"/>
                <a:gd name="T43" fmla="*/ 0 h 77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76"/>
                <a:gd name="T67" fmla="*/ 0 h 770"/>
                <a:gd name="T68" fmla="*/ 476 w 476"/>
                <a:gd name="T69" fmla="*/ 770 h 77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76" h="770">
                  <a:moveTo>
                    <a:pt x="115" y="0"/>
                  </a:moveTo>
                  <a:lnTo>
                    <a:pt x="72" y="301"/>
                  </a:lnTo>
                  <a:lnTo>
                    <a:pt x="117" y="365"/>
                  </a:lnTo>
                  <a:lnTo>
                    <a:pt x="47" y="432"/>
                  </a:lnTo>
                  <a:lnTo>
                    <a:pt x="38" y="478"/>
                  </a:lnTo>
                  <a:lnTo>
                    <a:pt x="57" y="511"/>
                  </a:lnTo>
                  <a:lnTo>
                    <a:pt x="38" y="527"/>
                  </a:lnTo>
                  <a:lnTo>
                    <a:pt x="0" y="701"/>
                  </a:lnTo>
                  <a:lnTo>
                    <a:pt x="227" y="742"/>
                  </a:lnTo>
                  <a:lnTo>
                    <a:pt x="442" y="770"/>
                  </a:lnTo>
                  <a:lnTo>
                    <a:pt x="464" y="611"/>
                  </a:lnTo>
                  <a:lnTo>
                    <a:pt x="476" y="523"/>
                  </a:lnTo>
                  <a:lnTo>
                    <a:pt x="455" y="491"/>
                  </a:lnTo>
                  <a:lnTo>
                    <a:pt x="406" y="500"/>
                  </a:lnTo>
                  <a:lnTo>
                    <a:pt x="342" y="508"/>
                  </a:lnTo>
                  <a:lnTo>
                    <a:pt x="330" y="436"/>
                  </a:lnTo>
                  <a:lnTo>
                    <a:pt x="252" y="378"/>
                  </a:lnTo>
                  <a:lnTo>
                    <a:pt x="263" y="341"/>
                  </a:lnTo>
                  <a:lnTo>
                    <a:pt x="270" y="275"/>
                  </a:lnTo>
                  <a:lnTo>
                    <a:pt x="170" y="134"/>
                  </a:lnTo>
                  <a:lnTo>
                    <a:pt x="184" y="9"/>
                  </a:lnTo>
                  <a:lnTo>
                    <a:pt x="115" y="0"/>
                  </a:lnTo>
                  <a:close/>
                </a:path>
              </a:pathLst>
            </a:custGeom>
            <a:pattFill prst="wdDnDiag">
              <a:fgClr>
                <a:schemeClr val="tx1">
                  <a:lumMod val="50000"/>
                  <a:lumOff val="50000"/>
                </a:schemeClr>
              </a:fgClr>
              <a:bgClr>
                <a:schemeClr val="accent2"/>
              </a:bgClr>
            </a:pattFill>
            <a:ln w="19050">
              <a:solidFill>
                <a:schemeClr val="tx1"/>
              </a:solidFill>
              <a:prstDash val="solid"/>
              <a:round/>
              <a:headEnd/>
              <a:tailEnd/>
            </a:ln>
          </p:spPr>
          <p:txBody>
            <a:bodyPr/>
            <a:lstStyle/>
            <a:p>
              <a:endParaRPr lang="en-US" sz="1200" b="1">
                <a:solidFill>
                  <a:srgbClr val="000000"/>
                </a:solidFill>
              </a:endParaRPr>
            </a:p>
          </p:txBody>
        </p:sp>
        <p:grpSp>
          <p:nvGrpSpPr>
            <p:cNvPr id="44" name="Shape - Hawaii"/>
            <p:cNvGrpSpPr/>
            <p:nvPr/>
          </p:nvGrpSpPr>
          <p:grpSpPr>
            <a:xfrm>
              <a:off x="2157414" y="4101330"/>
              <a:ext cx="622300" cy="477838"/>
              <a:chOff x="2184402" y="4672013"/>
              <a:chExt cx="622300" cy="477838"/>
            </a:xfrm>
            <a:solidFill>
              <a:srgbClr val="7BC7ED"/>
            </a:solidFill>
          </p:grpSpPr>
          <p:sp>
            <p:nvSpPr>
              <p:cNvPr id="117" name="Freeform 4"/>
              <p:cNvSpPr>
                <a:spLocks noChangeAspect="1"/>
              </p:cNvSpPr>
              <p:nvPr/>
            </p:nvSpPr>
            <p:spPr bwMode="auto">
              <a:xfrm>
                <a:off x="2184402" y="4731923"/>
                <a:ext cx="47758" cy="69294"/>
              </a:xfrm>
              <a:custGeom>
                <a:avLst/>
                <a:gdLst>
                  <a:gd name="T0" fmla="*/ 0 w 66"/>
                  <a:gd name="T1" fmla="*/ 96 h 96"/>
                  <a:gd name="T2" fmla="*/ 0 w 66"/>
                  <a:gd name="T3" fmla="*/ 68 h 96"/>
                  <a:gd name="T4" fmla="*/ 37 w 66"/>
                  <a:gd name="T5" fmla="*/ 0 h 96"/>
                  <a:gd name="T6" fmla="*/ 66 w 66"/>
                  <a:gd name="T7" fmla="*/ 20 h 96"/>
                  <a:gd name="T8" fmla="*/ 34 w 66"/>
                  <a:gd name="T9" fmla="*/ 96 h 96"/>
                  <a:gd name="T10" fmla="*/ 0 w 66"/>
                  <a:gd name="T11" fmla="*/ 96 h 96"/>
                  <a:gd name="T12" fmla="*/ 0 60000 65536"/>
                  <a:gd name="T13" fmla="*/ 0 60000 65536"/>
                  <a:gd name="T14" fmla="*/ 0 60000 65536"/>
                  <a:gd name="T15" fmla="*/ 0 60000 65536"/>
                  <a:gd name="T16" fmla="*/ 0 60000 65536"/>
                  <a:gd name="T17" fmla="*/ 0 60000 65536"/>
                  <a:gd name="T18" fmla="*/ 0 w 66"/>
                  <a:gd name="T19" fmla="*/ 0 h 96"/>
                  <a:gd name="T20" fmla="*/ 66 w 66"/>
                  <a:gd name="T21" fmla="*/ 96 h 96"/>
                </a:gdLst>
                <a:ahLst/>
                <a:cxnLst>
                  <a:cxn ang="T12">
                    <a:pos x="T0" y="T1"/>
                  </a:cxn>
                  <a:cxn ang="T13">
                    <a:pos x="T2" y="T3"/>
                  </a:cxn>
                  <a:cxn ang="T14">
                    <a:pos x="T4" y="T5"/>
                  </a:cxn>
                  <a:cxn ang="T15">
                    <a:pos x="T6" y="T7"/>
                  </a:cxn>
                  <a:cxn ang="T16">
                    <a:pos x="T8" y="T9"/>
                  </a:cxn>
                  <a:cxn ang="T17">
                    <a:pos x="T10" y="T11"/>
                  </a:cxn>
                </a:cxnLst>
                <a:rect l="T18" t="T19" r="T20" b="T21"/>
                <a:pathLst>
                  <a:path w="66" h="96">
                    <a:moveTo>
                      <a:pt x="0" y="96"/>
                    </a:moveTo>
                    <a:lnTo>
                      <a:pt x="0" y="68"/>
                    </a:lnTo>
                    <a:lnTo>
                      <a:pt x="37" y="0"/>
                    </a:lnTo>
                    <a:lnTo>
                      <a:pt x="66" y="20"/>
                    </a:lnTo>
                    <a:lnTo>
                      <a:pt x="34" y="96"/>
                    </a:lnTo>
                    <a:lnTo>
                      <a:pt x="0" y="96"/>
                    </a:lnTo>
                    <a:close/>
                  </a:path>
                </a:pathLst>
              </a:custGeom>
              <a:solidFill>
                <a:schemeClr val="accent2"/>
              </a:solidFill>
              <a:ln w="19050">
                <a:solidFill>
                  <a:schemeClr val="tx1"/>
                </a:solidFill>
                <a:prstDash val="solid"/>
                <a:round/>
                <a:headEnd/>
                <a:tailEnd/>
              </a:ln>
            </p:spPr>
            <p:txBody>
              <a:bodyPr/>
              <a:lstStyle/>
              <a:p>
                <a:endParaRPr lang="en-US" sz="1200" b="1">
                  <a:solidFill>
                    <a:srgbClr val="000000"/>
                  </a:solidFill>
                </a:endParaRPr>
              </a:p>
            </p:txBody>
          </p:sp>
          <p:sp>
            <p:nvSpPr>
              <p:cNvPr id="118" name="Freeform 5"/>
              <p:cNvSpPr>
                <a:spLocks noChangeAspect="1"/>
              </p:cNvSpPr>
              <p:nvPr/>
            </p:nvSpPr>
            <p:spPr bwMode="auto">
              <a:xfrm>
                <a:off x="2252421" y="4672013"/>
                <a:ext cx="89727" cy="87339"/>
              </a:xfrm>
              <a:custGeom>
                <a:avLst/>
                <a:gdLst>
                  <a:gd name="T0" fmla="*/ 27 w 124"/>
                  <a:gd name="T1" fmla="*/ 13 h 121"/>
                  <a:gd name="T2" fmla="*/ 0 w 124"/>
                  <a:gd name="T3" fmla="*/ 72 h 121"/>
                  <a:gd name="T4" fmla="*/ 48 w 124"/>
                  <a:gd name="T5" fmla="*/ 110 h 121"/>
                  <a:gd name="T6" fmla="*/ 103 w 124"/>
                  <a:gd name="T7" fmla="*/ 121 h 121"/>
                  <a:gd name="T8" fmla="*/ 124 w 124"/>
                  <a:gd name="T9" fmla="*/ 73 h 121"/>
                  <a:gd name="T10" fmla="*/ 110 w 124"/>
                  <a:gd name="T11" fmla="*/ 0 h 121"/>
                  <a:gd name="T12" fmla="*/ 27 w 124"/>
                  <a:gd name="T13" fmla="*/ 13 h 121"/>
                  <a:gd name="T14" fmla="*/ 0 60000 65536"/>
                  <a:gd name="T15" fmla="*/ 0 60000 65536"/>
                  <a:gd name="T16" fmla="*/ 0 60000 65536"/>
                  <a:gd name="T17" fmla="*/ 0 60000 65536"/>
                  <a:gd name="T18" fmla="*/ 0 60000 65536"/>
                  <a:gd name="T19" fmla="*/ 0 60000 65536"/>
                  <a:gd name="T20" fmla="*/ 0 60000 65536"/>
                  <a:gd name="T21" fmla="*/ 0 w 124"/>
                  <a:gd name="T22" fmla="*/ 0 h 121"/>
                  <a:gd name="T23" fmla="*/ 124 w 124"/>
                  <a:gd name="T24" fmla="*/ 121 h 1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 h="121">
                    <a:moveTo>
                      <a:pt x="27" y="13"/>
                    </a:moveTo>
                    <a:lnTo>
                      <a:pt x="0" y="72"/>
                    </a:lnTo>
                    <a:lnTo>
                      <a:pt x="48" y="110"/>
                    </a:lnTo>
                    <a:lnTo>
                      <a:pt x="103" y="121"/>
                    </a:lnTo>
                    <a:lnTo>
                      <a:pt x="124" y="73"/>
                    </a:lnTo>
                    <a:lnTo>
                      <a:pt x="110" y="0"/>
                    </a:lnTo>
                    <a:lnTo>
                      <a:pt x="27" y="13"/>
                    </a:lnTo>
                    <a:close/>
                  </a:path>
                </a:pathLst>
              </a:custGeom>
              <a:solidFill>
                <a:schemeClr val="accent2"/>
              </a:solidFill>
              <a:ln w="19050">
                <a:solidFill>
                  <a:schemeClr val="tx1"/>
                </a:solidFill>
                <a:prstDash val="solid"/>
                <a:round/>
                <a:headEnd/>
                <a:tailEnd/>
              </a:ln>
            </p:spPr>
            <p:txBody>
              <a:bodyPr/>
              <a:lstStyle/>
              <a:p>
                <a:endParaRPr lang="en-US" sz="1200" b="1">
                  <a:solidFill>
                    <a:srgbClr val="000000"/>
                  </a:solidFill>
                </a:endParaRPr>
              </a:p>
            </p:txBody>
          </p:sp>
          <p:sp>
            <p:nvSpPr>
              <p:cNvPr id="119" name="Freeform 6"/>
              <p:cNvSpPr>
                <a:spLocks noChangeAspect="1"/>
              </p:cNvSpPr>
              <p:nvPr/>
            </p:nvSpPr>
            <p:spPr bwMode="auto">
              <a:xfrm>
                <a:off x="2336359" y="4731923"/>
                <a:ext cx="133143" cy="98166"/>
              </a:xfrm>
              <a:custGeom>
                <a:avLst/>
                <a:gdLst>
                  <a:gd name="T0" fmla="*/ 0 w 184"/>
                  <a:gd name="T1" fmla="*/ 48 h 136"/>
                  <a:gd name="T2" fmla="*/ 126 w 184"/>
                  <a:gd name="T3" fmla="*/ 0 h 136"/>
                  <a:gd name="T4" fmla="*/ 149 w 184"/>
                  <a:gd name="T5" fmla="*/ 59 h 136"/>
                  <a:gd name="T6" fmla="*/ 173 w 184"/>
                  <a:gd name="T7" fmla="*/ 72 h 136"/>
                  <a:gd name="T8" fmla="*/ 184 w 184"/>
                  <a:gd name="T9" fmla="*/ 120 h 136"/>
                  <a:gd name="T10" fmla="*/ 121 w 184"/>
                  <a:gd name="T11" fmla="*/ 127 h 136"/>
                  <a:gd name="T12" fmla="*/ 76 w 184"/>
                  <a:gd name="T13" fmla="*/ 136 h 136"/>
                  <a:gd name="T14" fmla="*/ 0 w 184"/>
                  <a:gd name="T15" fmla="*/ 48 h 136"/>
                  <a:gd name="T16" fmla="*/ 0 60000 65536"/>
                  <a:gd name="T17" fmla="*/ 0 60000 65536"/>
                  <a:gd name="T18" fmla="*/ 0 60000 65536"/>
                  <a:gd name="T19" fmla="*/ 0 60000 65536"/>
                  <a:gd name="T20" fmla="*/ 0 60000 65536"/>
                  <a:gd name="T21" fmla="*/ 0 60000 65536"/>
                  <a:gd name="T22" fmla="*/ 0 60000 65536"/>
                  <a:gd name="T23" fmla="*/ 0 60000 65536"/>
                  <a:gd name="T24" fmla="*/ 0 w 184"/>
                  <a:gd name="T25" fmla="*/ 0 h 136"/>
                  <a:gd name="T26" fmla="*/ 184 w 184"/>
                  <a:gd name="T27" fmla="*/ 136 h 1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4" h="136">
                    <a:moveTo>
                      <a:pt x="0" y="48"/>
                    </a:moveTo>
                    <a:lnTo>
                      <a:pt x="126" y="0"/>
                    </a:lnTo>
                    <a:lnTo>
                      <a:pt x="149" y="59"/>
                    </a:lnTo>
                    <a:lnTo>
                      <a:pt x="173" y="72"/>
                    </a:lnTo>
                    <a:lnTo>
                      <a:pt x="184" y="120"/>
                    </a:lnTo>
                    <a:lnTo>
                      <a:pt x="121" y="127"/>
                    </a:lnTo>
                    <a:lnTo>
                      <a:pt x="76" y="136"/>
                    </a:lnTo>
                    <a:lnTo>
                      <a:pt x="0" y="48"/>
                    </a:lnTo>
                    <a:close/>
                  </a:path>
                </a:pathLst>
              </a:custGeom>
              <a:solidFill>
                <a:schemeClr val="accent2"/>
              </a:solidFill>
              <a:ln w="19050">
                <a:solidFill>
                  <a:schemeClr val="tx1"/>
                </a:solidFill>
                <a:prstDash val="solid"/>
                <a:round/>
                <a:headEnd/>
                <a:tailEnd/>
              </a:ln>
            </p:spPr>
            <p:txBody>
              <a:bodyPr/>
              <a:lstStyle/>
              <a:p>
                <a:endParaRPr lang="en-US" sz="1200" b="1">
                  <a:solidFill>
                    <a:srgbClr val="000000"/>
                  </a:solidFill>
                </a:endParaRPr>
              </a:p>
            </p:txBody>
          </p:sp>
          <p:sp>
            <p:nvSpPr>
              <p:cNvPr id="120" name="Freeform 7"/>
              <p:cNvSpPr>
                <a:spLocks noChangeAspect="1"/>
              </p:cNvSpPr>
              <p:nvPr/>
            </p:nvSpPr>
            <p:spPr bwMode="auto">
              <a:xfrm>
                <a:off x="2473844" y="4806270"/>
                <a:ext cx="105646" cy="51970"/>
              </a:xfrm>
              <a:custGeom>
                <a:avLst/>
                <a:gdLst>
                  <a:gd name="T0" fmla="*/ 22 w 146"/>
                  <a:gd name="T1" fmla="*/ 3 h 72"/>
                  <a:gd name="T2" fmla="*/ 0 w 146"/>
                  <a:gd name="T3" fmla="*/ 67 h 72"/>
                  <a:gd name="T4" fmla="*/ 38 w 146"/>
                  <a:gd name="T5" fmla="*/ 72 h 72"/>
                  <a:gd name="T6" fmla="*/ 62 w 146"/>
                  <a:gd name="T7" fmla="*/ 57 h 72"/>
                  <a:gd name="T8" fmla="*/ 107 w 146"/>
                  <a:gd name="T9" fmla="*/ 58 h 72"/>
                  <a:gd name="T10" fmla="*/ 146 w 146"/>
                  <a:gd name="T11" fmla="*/ 30 h 72"/>
                  <a:gd name="T12" fmla="*/ 120 w 146"/>
                  <a:gd name="T13" fmla="*/ 20 h 72"/>
                  <a:gd name="T14" fmla="*/ 101 w 146"/>
                  <a:gd name="T15" fmla="*/ 0 h 72"/>
                  <a:gd name="T16" fmla="*/ 22 w 146"/>
                  <a:gd name="T17" fmla="*/ 3 h 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6"/>
                  <a:gd name="T28" fmla="*/ 0 h 72"/>
                  <a:gd name="T29" fmla="*/ 146 w 146"/>
                  <a:gd name="T30" fmla="*/ 72 h 7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6" h="72">
                    <a:moveTo>
                      <a:pt x="22" y="3"/>
                    </a:moveTo>
                    <a:lnTo>
                      <a:pt x="0" y="67"/>
                    </a:lnTo>
                    <a:lnTo>
                      <a:pt x="38" y="72"/>
                    </a:lnTo>
                    <a:lnTo>
                      <a:pt x="62" y="57"/>
                    </a:lnTo>
                    <a:lnTo>
                      <a:pt x="107" y="58"/>
                    </a:lnTo>
                    <a:lnTo>
                      <a:pt x="146" y="30"/>
                    </a:lnTo>
                    <a:lnTo>
                      <a:pt x="120" y="20"/>
                    </a:lnTo>
                    <a:lnTo>
                      <a:pt x="101" y="0"/>
                    </a:lnTo>
                    <a:lnTo>
                      <a:pt x="22" y="3"/>
                    </a:lnTo>
                    <a:close/>
                  </a:path>
                </a:pathLst>
              </a:custGeom>
              <a:solidFill>
                <a:schemeClr val="accent2"/>
              </a:solidFill>
              <a:ln w="19050">
                <a:solidFill>
                  <a:schemeClr val="tx1"/>
                </a:solidFill>
                <a:prstDash val="solid"/>
                <a:round/>
                <a:headEnd/>
                <a:tailEnd/>
              </a:ln>
            </p:spPr>
            <p:txBody>
              <a:bodyPr/>
              <a:lstStyle/>
              <a:p>
                <a:endParaRPr lang="en-US" sz="1200" b="1">
                  <a:solidFill>
                    <a:srgbClr val="000000"/>
                  </a:solidFill>
                </a:endParaRPr>
              </a:p>
            </p:txBody>
          </p:sp>
          <p:sp>
            <p:nvSpPr>
              <p:cNvPr id="121" name="Freeform 8"/>
              <p:cNvSpPr>
                <a:spLocks noChangeAspect="1"/>
              </p:cNvSpPr>
              <p:nvPr/>
            </p:nvSpPr>
            <p:spPr bwMode="auto">
              <a:xfrm>
                <a:off x="2504959" y="4879894"/>
                <a:ext cx="43416" cy="37534"/>
              </a:xfrm>
              <a:custGeom>
                <a:avLst/>
                <a:gdLst>
                  <a:gd name="T0" fmla="*/ 52 w 60"/>
                  <a:gd name="T1" fmla="*/ 0 h 52"/>
                  <a:gd name="T2" fmla="*/ 0 w 60"/>
                  <a:gd name="T3" fmla="*/ 4 h 52"/>
                  <a:gd name="T4" fmla="*/ 9 w 60"/>
                  <a:gd name="T5" fmla="*/ 52 h 52"/>
                  <a:gd name="T6" fmla="*/ 60 w 60"/>
                  <a:gd name="T7" fmla="*/ 40 h 52"/>
                  <a:gd name="T8" fmla="*/ 52 w 60"/>
                  <a:gd name="T9" fmla="*/ 0 h 52"/>
                  <a:gd name="T10" fmla="*/ 0 60000 65536"/>
                  <a:gd name="T11" fmla="*/ 0 60000 65536"/>
                  <a:gd name="T12" fmla="*/ 0 60000 65536"/>
                  <a:gd name="T13" fmla="*/ 0 60000 65536"/>
                  <a:gd name="T14" fmla="*/ 0 60000 65536"/>
                  <a:gd name="T15" fmla="*/ 0 w 60"/>
                  <a:gd name="T16" fmla="*/ 0 h 52"/>
                  <a:gd name="T17" fmla="*/ 60 w 60"/>
                  <a:gd name="T18" fmla="*/ 52 h 52"/>
                </a:gdLst>
                <a:ahLst/>
                <a:cxnLst>
                  <a:cxn ang="T10">
                    <a:pos x="T0" y="T1"/>
                  </a:cxn>
                  <a:cxn ang="T11">
                    <a:pos x="T2" y="T3"/>
                  </a:cxn>
                  <a:cxn ang="T12">
                    <a:pos x="T4" y="T5"/>
                  </a:cxn>
                  <a:cxn ang="T13">
                    <a:pos x="T6" y="T7"/>
                  </a:cxn>
                  <a:cxn ang="T14">
                    <a:pos x="T8" y="T9"/>
                  </a:cxn>
                </a:cxnLst>
                <a:rect l="T15" t="T16" r="T17" b="T18"/>
                <a:pathLst>
                  <a:path w="60" h="52">
                    <a:moveTo>
                      <a:pt x="52" y="0"/>
                    </a:moveTo>
                    <a:lnTo>
                      <a:pt x="0" y="4"/>
                    </a:lnTo>
                    <a:lnTo>
                      <a:pt x="9" y="52"/>
                    </a:lnTo>
                    <a:lnTo>
                      <a:pt x="60" y="40"/>
                    </a:lnTo>
                    <a:lnTo>
                      <a:pt x="52" y="0"/>
                    </a:lnTo>
                    <a:close/>
                  </a:path>
                </a:pathLst>
              </a:custGeom>
              <a:solidFill>
                <a:schemeClr val="accent2"/>
              </a:solidFill>
              <a:ln w="19050">
                <a:solidFill>
                  <a:schemeClr val="tx1"/>
                </a:solidFill>
                <a:prstDash val="solid"/>
                <a:round/>
                <a:headEnd/>
                <a:tailEnd/>
              </a:ln>
            </p:spPr>
            <p:txBody>
              <a:bodyPr/>
              <a:lstStyle/>
              <a:p>
                <a:endParaRPr lang="en-US" sz="1200" b="1">
                  <a:solidFill>
                    <a:srgbClr val="000000"/>
                  </a:solidFill>
                </a:endParaRPr>
              </a:p>
            </p:txBody>
          </p:sp>
          <p:sp>
            <p:nvSpPr>
              <p:cNvPr id="122" name="Freeform 9"/>
              <p:cNvSpPr>
                <a:spLocks noChangeAspect="1"/>
              </p:cNvSpPr>
              <p:nvPr/>
            </p:nvSpPr>
            <p:spPr bwMode="auto">
              <a:xfrm>
                <a:off x="2551993" y="4920316"/>
                <a:ext cx="29668" cy="36812"/>
              </a:xfrm>
              <a:custGeom>
                <a:avLst/>
                <a:gdLst>
                  <a:gd name="T0" fmla="*/ 0 w 41"/>
                  <a:gd name="T1" fmla="*/ 20 h 51"/>
                  <a:gd name="T2" fmla="*/ 41 w 41"/>
                  <a:gd name="T3" fmla="*/ 0 h 51"/>
                  <a:gd name="T4" fmla="*/ 41 w 41"/>
                  <a:gd name="T5" fmla="*/ 45 h 51"/>
                  <a:gd name="T6" fmla="*/ 14 w 41"/>
                  <a:gd name="T7" fmla="*/ 51 h 51"/>
                  <a:gd name="T8" fmla="*/ 0 w 41"/>
                  <a:gd name="T9" fmla="*/ 20 h 51"/>
                  <a:gd name="T10" fmla="*/ 0 60000 65536"/>
                  <a:gd name="T11" fmla="*/ 0 60000 65536"/>
                  <a:gd name="T12" fmla="*/ 0 60000 65536"/>
                  <a:gd name="T13" fmla="*/ 0 60000 65536"/>
                  <a:gd name="T14" fmla="*/ 0 60000 65536"/>
                  <a:gd name="T15" fmla="*/ 0 w 41"/>
                  <a:gd name="T16" fmla="*/ 0 h 51"/>
                  <a:gd name="T17" fmla="*/ 41 w 41"/>
                  <a:gd name="T18" fmla="*/ 51 h 51"/>
                </a:gdLst>
                <a:ahLst/>
                <a:cxnLst>
                  <a:cxn ang="T10">
                    <a:pos x="T0" y="T1"/>
                  </a:cxn>
                  <a:cxn ang="T11">
                    <a:pos x="T2" y="T3"/>
                  </a:cxn>
                  <a:cxn ang="T12">
                    <a:pos x="T4" y="T5"/>
                  </a:cxn>
                  <a:cxn ang="T13">
                    <a:pos x="T6" y="T7"/>
                  </a:cxn>
                  <a:cxn ang="T14">
                    <a:pos x="T8" y="T9"/>
                  </a:cxn>
                </a:cxnLst>
                <a:rect l="T15" t="T16" r="T17" b="T18"/>
                <a:pathLst>
                  <a:path w="41" h="51">
                    <a:moveTo>
                      <a:pt x="0" y="20"/>
                    </a:moveTo>
                    <a:lnTo>
                      <a:pt x="41" y="0"/>
                    </a:lnTo>
                    <a:lnTo>
                      <a:pt x="41" y="45"/>
                    </a:lnTo>
                    <a:lnTo>
                      <a:pt x="14" y="51"/>
                    </a:lnTo>
                    <a:lnTo>
                      <a:pt x="0" y="20"/>
                    </a:lnTo>
                    <a:close/>
                  </a:path>
                </a:pathLst>
              </a:custGeom>
              <a:solidFill>
                <a:schemeClr val="bg1"/>
              </a:solidFill>
              <a:ln w="19050">
                <a:solidFill>
                  <a:schemeClr val="tx1"/>
                </a:solidFill>
                <a:prstDash val="solid"/>
                <a:round/>
                <a:headEnd/>
                <a:tailEnd/>
              </a:ln>
            </p:spPr>
            <p:txBody>
              <a:bodyPr/>
              <a:lstStyle/>
              <a:p>
                <a:endParaRPr lang="en-US" sz="1200" b="1">
                  <a:solidFill>
                    <a:srgbClr val="000000"/>
                  </a:solidFill>
                </a:endParaRPr>
              </a:p>
            </p:txBody>
          </p:sp>
          <p:sp>
            <p:nvSpPr>
              <p:cNvPr id="123" name="Freeform"/>
              <p:cNvSpPr>
                <a:spLocks noChangeAspect="1"/>
              </p:cNvSpPr>
              <p:nvPr/>
            </p:nvSpPr>
            <p:spPr bwMode="auto">
              <a:xfrm>
                <a:off x="2626524" y="4937639"/>
                <a:ext cx="180178" cy="212212"/>
              </a:xfrm>
              <a:custGeom>
                <a:avLst/>
                <a:gdLst>
                  <a:gd name="T0" fmla="*/ 42 w 249"/>
                  <a:gd name="T1" fmla="*/ 0 h 294"/>
                  <a:gd name="T2" fmla="*/ 0 w 249"/>
                  <a:gd name="T3" fmla="*/ 112 h 294"/>
                  <a:gd name="T4" fmla="*/ 30 w 249"/>
                  <a:gd name="T5" fmla="*/ 167 h 294"/>
                  <a:gd name="T6" fmla="*/ 30 w 249"/>
                  <a:gd name="T7" fmla="*/ 267 h 294"/>
                  <a:gd name="T8" fmla="*/ 90 w 249"/>
                  <a:gd name="T9" fmla="*/ 294 h 294"/>
                  <a:gd name="T10" fmla="*/ 117 w 249"/>
                  <a:gd name="T11" fmla="*/ 235 h 294"/>
                  <a:gd name="T12" fmla="*/ 193 w 249"/>
                  <a:gd name="T13" fmla="*/ 222 h 294"/>
                  <a:gd name="T14" fmla="*/ 249 w 249"/>
                  <a:gd name="T15" fmla="*/ 158 h 294"/>
                  <a:gd name="T16" fmla="*/ 190 w 249"/>
                  <a:gd name="T17" fmla="*/ 58 h 294"/>
                  <a:gd name="T18" fmla="*/ 42 w 249"/>
                  <a:gd name="T19" fmla="*/ 0 h 2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9"/>
                  <a:gd name="T31" fmla="*/ 0 h 294"/>
                  <a:gd name="T32" fmla="*/ 249 w 249"/>
                  <a:gd name="T33" fmla="*/ 294 h 29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9" h="294">
                    <a:moveTo>
                      <a:pt x="42" y="0"/>
                    </a:moveTo>
                    <a:lnTo>
                      <a:pt x="0" y="112"/>
                    </a:lnTo>
                    <a:lnTo>
                      <a:pt x="30" y="167"/>
                    </a:lnTo>
                    <a:lnTo>
                      <a:pt x="30" y="267"/>
                    </a:lnTo>
                    <a:lnTo>
                      <a:pt x="90" y="294"/>
                    </a:lnTo>
                    <a:lnTo>
                      <a:pt x="117" y="235"/>
                    </a:lnTo>
                    <a:lnTo>
                      <a:pt x="193" y="222"/>
                    </a:lnTo>
                    <a:lnTo>
                      <a:pt x="249" y="158"/>
                    </a:lnTo>
                    <a:lnTo>
                      <a:pt x="190" y="58"/>
                    </a:lnTo>
                    <a:lnTo>
                      <a:pt x="42" y="0"/>
                    </a:lnTo>
                    <a:close/>
                  </a:path>
                </a:pathLst>
              </a:custGeom>
              <a:solidFill>
                <a:schemeClr val="accent2"/>
              </a:solidFill>
              <a:ln w="19050">
                <a:solidFill>
                  <a:schemeClr val="tx1"/>
                </a:solidFill>
                <a:prstDash val="solid"/>
                <a:round/>
                <a:headEnd/>
                <a:tailEnd/>
              </a:ln>
            </p:spPr>
            <p:txBody>
              <a:bodyPr/>
              <a:lstStyle/>
              <a:p>
                <a:endParaRPr lang="en-US" sz="1200" b="1">
                  <a:solidFill>
                    <a:srgbClr val="000000"/>
                  </a:solidFill>
                </a:endParaRPr>
              </a:p>
            </p:txBody>
          </p:sp>
          <p:sp>
            <p:nvSpPr>
              <p:cNvPr id="124" name="Freeform"/>
              <p:cNvSpPr>
                <a:spLocks noChangeAspect="1"/>
              </p:cNvSpPr>
              <p:nvPr/>
            </p:nvSpPr>
            <p:spPr bwMode="auto">
              <a:xfrm>
                <a:off x="2562847" y="4838751"/>
                <a:ext cx="99857" cy="83008"/>
              </a:xfrm>
              <a:custGeom>
                <a:avLst/>
                <a:gdLst>
                  <a:gd name="T0" fmla="*/ 29 w 138"/>
                  <a:gd name="T1" fmla="*/ 0 h 115"/>
                  <a:gd name="T2" fmla="*/ 0 w 138"/>
                  <a:gd name="T3" fmla="*/ 34 h 115"/>
                  <a:gd name="T4" fmla="*/ 12 w 138"/>
                  <a:gd name="T5" fmla="*/ 61 h 115"/>
                  <a:gd name="T6" fmla="*/ 38 w 138"/>
                  <a:gd name="T7" fmla="*/ 70 h 115"/>
                  <a:gd name="T8" fmla="*/ 64 w 138"/>
                  <a:gd name="T9" fmla="*/ 115 h 115"/>
                  <a:gd name="T10" fmla="*/ 136 w 138"/>
                  <a:gd name="T11" fmla="*/ 97 h 115"/>
                  <a:gd name="T12" fmla="*/ 138 w 138"/>
                  <a:gd name="T13" fmla="*/ 49 h 115"/>
                  <a:gd name="T14" fmla="*/ 85 w 138"/>
                  <a:gd name="T15" fmla="*/ 9 h 115"/>
                  <a:gd name="T16" fmla="*/ 29 w 138"/>
                  <a:gd name="T17" fmla="*/ 0 h 1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8"/>
                  <a:gd name="T28" fmla="*/ 0 h 115"/>
                  <a:gd name="T29" fmla="*/ 138 w 138"/>
                  <a:gd name="T30" fmla="*/ 115 h 1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8" h="115">
                    <a:moveTo>
                      <a:pt x="29" y="0"/>
                    </a:moveTo>
                    <a:lnTo>
                      <a:pt x="0" y="34"/>
                    </a:lnTo>
                    <a:lnTo>
                      <a:pt x="12" y="61"/>
                    </a:lnTo>
                    <a:lnTo>
                      <a:pt x="38" y="70"/>
                    </a:lnTo>
                    <a:lnTo>
                      <a:pt x="64" y="115"/>
                    </a:lnTo>
                    <a:lnTo>
                      <a:pt x="136" y="97"/>
                    </a:lnTo>
                    <a:lnTo>
                      <a:pt x="138" y="49"/>
                    </a:lnTo>
                    <a:lnTo>
                      <a:pt x="85" y="9"/>
                    </a:lnTo>
                    <a:lnTo>
                      <a:pt x="29" y="0"/>
                    </a:lnTo>
                    <a:close/>
                  </a:path>
                </a:pathLst>
              </a:custGeom>
              <a:solidFill>
                <a:schemeClr val="accent2"/>
              </a:solidFill>
              <a:ln w="19050">
                <a:solidFill>
                  <a:schemeClr val="tx1"/>
                </a:solidFill>
                <a:prstDash val="solid"/>
                <a:round/>
                <a:headEnd/>
                <a:tailEnd/>
              </a:ln>
            </p:spPr>
            <p:txBody>
              <a:bodyPr/>
              <a:lstStyle/>
              <a:p>
                <a:endParaRPr lang="en-US" sz="1200" b="1">
                  <a:solidFill>
                    <a:srgbClr val="000000"/>
                  </a:solidFill>
                </a:endParaRPr>
              </a:p>
            </p:txBody>
          </p:sp>
        </p:grpSp>
        <p:sp>
          <p:nvSpPr>
            <p:cNvPr id="45" name="Shape - Georgia"/>
            <p:cNvSpPr>
              <a:spLocks noChangeAspect="1"/>
            </p:cNvSpPr>
            <p:nvPr/>
          </p:nvSpPr>
          <p:spPr bwMode="auto">
            <a:xfrm>
              <a:off x="6061075" y="3347268"/>
              <a:ext cx="708025" cy="722313"/>
            </a:xfrm>
            <a:custGeom>
              <a:avLst/>
              <a:gdLst>
                <a:gd name="T0" fmla="*/ 0 w 447"/>
                <a:gd name="T1" fmla="*/ 2147483647 h 463"/>
                <a:gd name="T2" fmla="*/ 2147483647 w 447"/>
                <a:gd name="T3" fmla="*/ 2147483647 h 463"/>
                <a:gd name="T4" fmla="*/ 2147483647 w 447"/>
                <a:gd name="T5" fmla="*/ 2147483647 h 463"/>
                <a:gd name="T6" fmla="*/ 2147483647 w 447"/>
                <a:gd name="T7" fmla="*/ 0 h 463"/>
                <a:gd name="T8" fmla="*/ 2147483647 w 447"/>
                <a:gd name="T9" fmla="*/ 2147483647 h 463"/>
                <a:gd name="T10" fmla="*/ 2147483647 w 447"/>
                <a:gd name="T11" fmla="*/ 2147483647 h 463"/>
                <a:gd name="T12" fmla="*/ 2147483647 w 447"/>
                <a:gd name="T13" fmla="*/ 2147483647 h 463"/>
                <a:gd name="T14" fmla="*/ 2147483647 w 447"/>
                <a:gd name="T15" fmla="*/ 2147483647 h 463"/>
                <a:gd name="T16" fmla="*/ 2147483647 w 447"/>
                <a:gd name="T17" fmla="*/ 2147483647 h 463"/>
                <a:gd name="T18" fmla="*/ 2147483647 w 447"/>
                <a:gd name="T19" fmla="*/ 2147483647 h 463"/>
                <a:gd name="T20" fmla="*/ 2147483647 w 447"/>
                <a:gd name="T21" fmla="*/ 2147483647 h 463"/>
                <a:gd name="T22" fmla="*/ 2147483647 w 447"/>
                <a:gd name="T23" fmla="*/ 2147483647 h 463"/>
                <a:gd name="T24" fmla="*/ 2147483647 w 447"/>
                <a:gd name="T25" fmla="*/ 2147483647 h 463"/>
                <a:gd name="T26" fmla="*/ 2147483647 w 447"/>
                <a:gd name="T27" fmla="*/ 2147483647 h 463"/>
                <a:gd name="T28" fmla="*/ 2147483647 w 447"/>
                <a:gd name="T29" fmla="*/ 2147483647 h 463"/>
                <a:gd name="T30" fmla="*/ 2147483647 w 447"/>
                <a:gd name="T31" fmla="*/ 2147483647 h 463"/>
                <a:gd name="T32" fmla="*/ 2147483647 w 447"/>
                <a:gd name="T33" fmla="*/ 2147483647 h 463"/>
                <a:gd name="T34" fmla="*/ 2147483647 w 447"/>
                <a:gd name="T35" fmla="*/ 2147483647 h 463"/>
                <a:gd name="T36" fmla="*/ 0 w 447"/>
                <a:gd name="T37" fmla="*/ 2147483647 h 46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47"/>
                <a:gd name="T58" fmla="*/ 0 h 463"/>
                <a:gd name="T59" fmla="*/ 447 w 447"/>
                <a:gd name="T60" fmla="*/ 463 h 46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47" h="463">
                  <a:moveTo>
                    <a:pt x="0" y="28"/>
                  </a:moveTo>
                  <a:lnTo>
                    <a:pt x="4" y="28"/>
                  </a:lnTo>
                  <a:lnTo>
                    <a:pt x="109" y="9"/>
                  </a:lnTo>
                  <a:lnTo>
                    <a:pt x="201" y="0"/>
                  </a:lnTo>
                  <a:lnTo>
                    <a:pt x="188" y="23"/>
                  </a:lnTo>
                  <a:lnTo>
                    <a:pt x="216" y="23"/>
                  </a:lnTo>
                  <a:lnTo>
                    <a:pt x="375" y="167"/>
                  </a:lnTo>
                  <a:lnTo>
                    <a:pt x="438" y="259"/>
                  </a:lnTo>
                  <a:lnTo>
                    <a:pt x="447" y="322"/>
                  </a:lnTo>
                  <a:lnTo>
                    <a:pt x="426" y="336"/>
                  </a:lnTo>
                  <a:lnTo>
                    <a:pt x="438" y="399"/>
                  </a:lnTo>
                  <a:lnTo>
                    <a:pt x="393" y="402"/>
                  </a:lnTo>
                  <a:lnTo>
                    <a:pt x="393" y="456"/>
                  </a:lnTo>
                  <a:lnTo>
                    <a:pt x="358" y="429"/>
                  </a:lnTo>
                  <a:lnTo>
                    <a:pt x="128" y="463"/>
                  </a:lnTo>
                  <a:lnTo>
                    <a:pt x="76" y="363"/>
                  </a:lnTo>
                  <a:lnTo>
                    <a:pt x="113" y="295"/>
                  </a:lnTo>
                  <a:lnTo>
                    <a:pt x="64" y="260"/>
                  </a:lnTo>
                  <a:lnTo>
                    <a:pt x="0" y="28"/>
                  </a:lnTo>
                  <a:close/>
                </a:path>
              </a:pathLst>
            </a:custGeom>
            <a:solidFill>
              <a:schemeClr val="tx2"/>
            </a:solidFill>
            <a:ln w="19050">
              <a:solidFill>
                <a:schemeClr val="tx1"/>
              </a:solidFill>
              <a:prstDash val="solid"/>
              <a:round/>
              <a:headEnd/>
              <a:tailEnd/>
            </a:ln>
          </p:spPr>
          <p:txBody>
            <a:bodyPr/>
            <a:lstStyle/>
            <a:p>
              <a:endParaRPr lang="en-US" sz="1200" b="1">
                <a:solidFill>
                  <a:srgbClr val="000000"/>
                </a:solidFill>
              </a:endParaRPr>
            </a:p>
          </p:txBody>
        </p:sp>
        <p:sp>
          <p:nvSpPr>
            <p:cNvPr id="46" name="Shape - Florida"/>
            <p:cNvSpPr>
              <a:spLocks noChangeAspect="1"/>
            </p:cNvSpPr>
            <p:nvPr/>
          </p:nvSpPr>
          <p:spPr bwMode="auto">
            <a:xfrm>
              <a:off x="5900737" y="3966393"/>
              <a:ext cx="1206500" cy="809625"/>
            </a:xfrm>
            <a:custGeom>
              <a:avLst/>
              <a:gdLst>
                <a:gd name="T0" fmla="*/ 0 w 765"/>
                <a:gd name="T1" fmla="*/ 2147483647 h 519"/>
                <a:gd name="T2" fmla="*/ 2147483647 w 765"/>
                <a:gd name="T3" fmla="*/ 2147483647 h 519"/>
                <a:gd name="T4" fmla="*/ 2147483647 w 765"/>
                <a:gd name="T5" fmla="*/ 2147483647 h 519"/>
                <a:gd name="T6" fmla="*/ 2147483647 w 765"/>
                <a:gd name="T7" fmla="*/ 2147483647 h 519"/>
                <a:gd name="T8" fmla="*/ 2147483647 w 765"/>
                <a:gd name="T9" fmla="*/ 2147483647 h 519"/>
                <a:gd name="T10" fmla="*/ 2147483647 w 765"/>
                <a:gd name="T11" fmla="*/ 2147483647 h 519"/>
                <a:gd name="T12" fmla="*/ 2147483647 w 765"/>
                <a:gd name="T13" fmla="*/ 0 h 519"/>
                <a:gd name="T14" fmla="*/ 2147483647 w 765"/>
                <a:gd name="T15" fmla="*/ 2147483647 h 519"/>
                <a:gd name="T16" fmla="*/ 2147483647 w 765"/>
                <a:gd name="T17" fmla="*/ 2147483647 h 519"/>
                <a:gd name="T18" fmla="*/ 2147483647 w 765"/>
                <a:gd name="T19" fmla="*/ 2147483647 h 519"/>
                <a:gd name="T20" fmla="*/ 2147483647 w 765"/>
                <a:gd name="T21" fmla="*/ 2147483647 h 519"/>
                <a:gd name="T22" fmla="*/ 2147483647 w 765"/>
                <a:gd name="T23" fmla="*/ 2147483647 h 519"/>
                <a:gd name="T24" fmla="*/ 2147483647 w 765"/>
                <a:gd name="T25" fmla="*/ 2147483647 h 519"/>
                <a:gd name="T26" fmla="*/ 2147483647 w 765"/>
                <a:gd name="T27" fmla="*/ 2147483647 h 519"/>
                <a:gd name="T28" fmla="*/ 2147483647 w 765"/>
                <a:gd name="T29" fmla="*/ 2147483647 h 519"/>
                <a:gd name="T30" fmla="*/ 2147483647 w 765"/>
                <a:gd name="T31" fmla="*/ 2147483647 h 519"/>
                <a:gd name="T32" fmla="*/ 2147483647 w 765"/>
                <a:gd name="T33" fmla="*/ 2147483647 h 519"/>
                <a:gd name="T34" fmla="*/ 2147483647 w 765"/>
                <a:gd name="T35" fmla="*/ 2147483647 h 519"/>
                <a:gd name="T36" fmla="*/ 2147483647 w 765"/>
                <a:gd name="T37" fmla="*/ 2147483647 h 519"/>
                <a:gd name="T38" fmla="*/ 2147483647 w 765"/>
                <a:gd name="T39" fmla="*/ 2147483647 h 519"/>
                <a:gd name="T40" fmla="*/ 2147483647 w 765"/>
                <a:gd name="T41" fmla="*/ 2147483647 h 519"/>
                <a:gd name="T42" fmla="*/ 2147483647 w 765"/>
                <a:gd name="T43" fmla="*/ 2147483647 h 519"/>
                <a:gd name="T44" fmla="*/ 2147483647 w 765"/>
                <a:gd name="T45" fmla="*/ 2147483647 h 519"/>
                <a:gd name="T46" fmla="*/ 2147483647 w 765"/>
                <a:gd name="T47" fmla="*/ 2147483647 h 519"/>
                <a:gd name="T48" fmla="*/ 2147483647 w 765"/>
                <a:gd name="T49" fmla="*/ 2147483647 h 519"/>
                <a:gd name="T50" fmla="*/ 2147483647 w 765"/>
                <a:gd name="T51" fmla="*/ 2147483647 h 519"/>
                <a:gd name="T52" fmla="*/ 2147483647 w 765"/>
                <a:gd name="T53" fmla="*/ 2147483647 h 519"/>
                <a:gd name="T54" fmla="*/ 2147483647 w 765"/>
                <a:gd name="T55" fmla="*/ 2147483647 h 519"/>
                <a:gd name="T56" fmla="*/ 2147483647 w 765"/>
                <a:gd name="T57" fmla="*/ 2147483647 h 519"/>
                <a:gd name="T58" fmla="*/ 2147483647 w 765"/>
                <a:gd name="T59" fmla="*/ 2147483647 h 519"/>
                <a:gd name="T60" fmla="*/ 2147483647 w 765"/>
                <a:gd name="T61" fmla="*/ 2147483647 h 519"/>
                <a:gd name="T62" fmla="*/ 2147483647 w 765"/>
                <a:gd name="T63" fmla="*/ 2147483647 h 519"/>
                <a:gd name="T64" fmla="*/ 2147483647 w 765"/>
                <a:gd name="T65" fmla="*/ 2147483647 h 519"/>
                <a:gd name="T66" fmla="*/ 2147483647 w 765"/>
                <a:gd name="T67" fmla="*/ 2147483647 h 519"/>
                <a:gd name="T68" fmla="*/ 2147483647 w 765"/>
                <a:gd name="T69" fmla="*/ 2147483647 h 519"/>
                <a:gd name="T70" fmla="*/ 2147483647 w 765"/>
                <a:gd name="T71" fmla="*/ 2147483647 h 519"/>
                <a:gd name="T72" fmla="*/ 2147483647 w 765"/>
                <a:gd name="T73" fmla="*/ 2147483647 h 519"/>
                <a:gd name="T74" fmla="*/ 2147483647 w 765"/>
                <a:gd name="T75" fmla="*/ 2147483647 h 519"/>
                <a:gd name="T76" fmla="*/ 2147483647 w 765"/>
                <a:gd name="T77" fmla="*/ 2147483647 h 519"/>
                <a:gd name="T78" fmla="*/ 0 w 765"/>
                <a:gd name="T79" fmla="*/ 2147483647 h 51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765"/>
                <a:gd name="T121" fmla="*/ 0 h 519"/>
                <a:gd name="T122" fmla="*/ 765 w 765"/>
                <a:gd name="T123" fmla="*/ 519 h 51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765" h="519">
                  <a:moveTo>
                    <a:pt x="0" y="51"/>
                  </a:moveTo>
                  <a:lnTo>
                    <a:pt x="210" y="30"/>
                  </a:lnTo>
                  <a:lnTo>
                    <a:pt x="233" y="64"/>
                  </a:lnTo>
                  <a:lnTo>
                    <a:pt x="458" y="30"/>
                  </a:lnTo>
                  <a:lnTo>
                    <a:pt x="496" y="58"/>
                  </a:lnTo>
                  <a:lnTo>
                    <a:pt x="496" y="4"/>
                  </a:lnTo>
                  <a:lnTo>
                    <a:pt x="493" y="0"/>
                  </a:lnTo>
                  <a:lnTo>
                    <a:pt x="538" y="3"/>
                  </a:lnTo>
                  <a:lnTo>
                    <a:pt x="586" y="83"/>
                  </a:lnTo>
                  <a:lnTo>
                    <a:pt x="662" y="192"/>
                  </a:lnTo>
                  <a:lnTo>
                    <a:pt x="699" y="286"/>
                  </a:lnTo>
                  <a:lnTo>
                    <a:pt x="756" y="352"/>
                  </a:lnTo>
                  <a:lnTo>
                    <a:pt x="765" y="447"/>
                  </a:lnTo>
                  <a:lnTo>
                    <a:pt x="747" y="504"/>
                  </a:lnTo>
                  <a:lnTo>
                    <a:pt x="666" y="519"/>
                  </a:lnTo>
                  <a:lnTo>
                    <a:pt x="653" y="495"/>
                  </a:lnTo>
                  <a:lnTo>
                    <a:pt x="596" y="460"/>
                  </a:lnTo>
                  <a:lnTo>
                    <a:pt x="578" y="425"/>
                  </a:lnTo>
                  <a:lnTo>
                    <a:pt x="563" y="411"/>
                  </a:lnTo>
                  <a:lnTo>
                    <a:pt x="554" y="378"/>
                  </a:lnTo>
                  <a:lnTo>
                    <a:pt x="541" y="387"/>
                  </a:lnTo>
                  <a:lnTo>
                    <a:pt x="496" y="344"/>
                  </a:lnTo>
                  <a:lnTo>
                    <a:pt x="507" y="304"/>
                  </a:lnTo>
                  <a:lnTo>
                    <a:pt x="496" y="282"/>
                  </a:lnTo>
                  <a:lnTo>
                    <a:pt x="483" y="289"/>
                  </a:lnTo>
                  <a:lnTo>
                    <a:pt x="484" y="313"/>
                  </a:lnTo>
                  <a:lnTo>
                    <a:pt x="470" y="282"/>
                  </a:lnTo>
                  <a:lnTo>
                    <a:pt x="471" y="209"/>
                  </a:lnTo>
                  <a:lnTo>
                    <a:pt x="443" y="165"/>
                  </a:lnTo>
                  <a:lnTo>
                    <a:pt x="371" y="130"/>
                  </a:lnTo>
                  <a:lnTo>
                    <a:pt x="335" y="89"/>
                  </a:lnTo>
                  <a:lnTo>
                    <a:pt x="295" y="85"/>
                  </a:lnTo>
                  <a:lnTo>
                    <a:pt x="279" y="110"/>
                  </a:lnTo>
                  <a:lnTo>
                    <a:pt x="219" y="128"/>
                  </a:lnTo>
                  <a:lnTo>
                    <a:pt x="185" y="110"/>
                  </a:lnTo>
                  <a:lnTo>
                    <a:pt x="167" y="83"/>
                  </a:lnTo>
                  <a:lnTo>
                    <a:pt x="55" y="107"/>
                  </a:lnTo>
                  <a:lnTo>
                    <a:pt x="31" y="88"/>
                  </a:lnTo>
                  <a:lnTo>
                    <a:pt x="6" y="109"/>
                  </a:lnTo>
                  <a:lnTo>
                    <a:pt x="0" y="51"/>
                  </a:lnTo>
                  <a:close/>
                </a:path>
              </a:pathLst>
            </a:custGeom>
            <a:solidFill>
              <a:schemeClr val="tx2"/>
            </a:solidFill>
            <a:ln w="19050">
              <a:solidFill>
                <a:schemeClr val="tx1"/>
              </a:solidFill>
              <a:prstDash val="solid"/>
              <a:round/>
              <a:headEnd/>
              <a:tailEnd/>
            </a:ln>
          </p:spPr>
          <p:txBody>
            <a:bodyPr/>
            <a:lstStyle/>
            <a:p>
              <a:endParaRPr lang="en-US" sz="1200" b="1">
                <a:solidFill>
                  <a:srgbClr val="000000"/>
                </a:solidFill>
              </a:endParaRPr>
            </a:p>
          </p:txBody>
        </p:sp>
        <p:sp>
          <p:nvSpPr>
            <p:cNvPr id="47" name="Shape - Connecticut"/>
            <p:cNvSpPr>
              <a:spLocks noChangeAspect="1"/>
            </p:cNvSpPr>
            <p:nvPr/>
          </p:nvSpPr>
          <p:spPr bwMode="auto">
            <a:xfrm>
              <a:off x="7294562" y="1908992"/>
              <a:ext cx="242887" cy="185738"/>
            </a:xfrm>
            <a:custGeom>
              <a:avLst/>
              <a:gdLst>
                <a:gd name="T0" fmla="*/ 0 w 153"/>
                <a:gd name="T1" fmla="*/ 2147483647 h 118"/>
                <a:gd name="T2" fmla="*/ 2147483647 w 153"/>
                <a:gd name="T3" fmla="*/ 0 h 118"/>
                <a:gd name="T4" fmla="*/ 2147483647 w 153"/>
                <a:gd name="T5" fmla="*/ 2147483647 h 118"/>
                <a:gd name="T6" fmla="*/ 2147483647 w 153"/>
                <a:gd name="T7" fmla="*/ 2147483647 h 118"/>
                <a:gd name="T8" fmla="*/ 2147483647 w 153"/>
                <a:gd name="T9" fmla="*/ 2147483647 h 118"/>
                <a:gd name="T10" fmla="*/ 2147483647 w 153"/>
                <a:gd name="T11" fmla="*/ 2147483647 h 118"/>
                <a:gd name="T12" fmla="*/ 2147483647 w 153"/>
                <a:gd name="T13" fmla="*/ 2147483647 h 118"/>
                <a:gd name="T14" fmla="*/ 0 w 153"/>
                <a:gd name="T15" fmla="*/ 2147483647 h 118"/>
                <a:gd name="T16" fmla="*/ 0 60000 65536"/>
                <a:gd name="T17" fmla="*/ 0 60000 65536"/>
                <a:gd name="T18" fmla="*/ 0 60000 65536"/>
                <a:gd name="T19" fmla="*/ 0 60000 65536"/>
                <a:gd name="T20" fmla="*/ 0 60000 65536"/>
                <a:gd name="T21" fmla="*/ 0 60000 65536"/>
                <a:gd name="T22" fmla="*/ 0 60000 65536"/>
                <a:gd name="T23" fmla="*/ 0 60000 65536"/>
                <a:gd name="T24" fmla="*/ 0 w 153"/>
                <a:gd name="T25" fmla="*/ 0 h 118"/>
                <a:gd name="T26" fmla="*/ 153 w 153"/>
                <a:gd name="T27" fmla="*/ 118 h 1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3" h="118">
                  <a:moveTo>
                    <a:pt x="0" y="30"/>
                  </a:moveTo>
                  <a:lnTo>
                    <a:pt x="118" y="0"/>
                  </a:lnTo>
                  <a:lnTo>
                    <a:pt x="153" y="54"/>
                  </a:lnTo>
                  <a:lnTo>
                    <a:pt x="133" y="78"/>
                  </a:lnTo>
                  <a:lnTo>
                    <a:pt x="95" y="69"/>
                  </a:lnTo>
                  <a:lnTo>
                    <a:pt x="37" y="118"/>
                  </a:lnTo>
                  <a:lnTo>
                    <a:pt x="6" y="93"/>
                  </a:lnTo>
                  <a:lnTo>
                    <a:pt x="0" y="30"/>
                  </a:lnTo>
                  <a:close/>
                </a:path>
              </a:pathLst>
            </a:custGeom>
            <a:solidFill>
              <a:schemeClr val="accent2"/>
            </a:solidFill>
            <a:ln w="19050">
              <a:solidFill>
                <a:schemeClr val="tx1"/>
              </a:solidFill>
              <a:prstDash val="solid"/>
              <a:round/>
              <a:headEnd/>
              <a:tailEnd/>
            </a:ln>
          </p:spPr>
          <p:txBody>
            <a:bodyPr/>
            <a:lstStyle/>
            <a:p>
              <a:endParaRPr lang="en-US" sz="1200" b="1">
                <a:solidFill>
                  <a:srgbClr val="B0DDF4"/>
                </a:solidFill>
              </a:endParaRPr>
            </a:p>
          </p:txBody>
        </p:sp>
        <p:sp>
          <p:nvSpPr>
            <p:cNvPr id="48" name="Shape - Delaware"/>
            <p:cNvSpPr>
              <a:spLocks noChangeAspect="1"/>
            </p:cNvSpPr>
            <p:nvPr/>
          </p:nvSpPr>
          <p:spPr bwMode="auto">
            <a:xfrm>
              <a:off x="7129462" y="2396355"/>
              <a:ext cx="153987" cy="190500"/>
            </a:xfrm>
            <a:custGeom>
              <a:avLst/>
              <a:gdLst>
                <a:gd name="T0" fmla="*/ 0 w 98"/>
                <a:gd name="T1" fmla="*/ 2147483647 h 122"/>
                <a:gd name="T2" fmla="*/ 2147483647 w 98"/>
                <a:gd name="T3" fmla="*/ 0 h 122"/>
                <a:gd name="T4" fmla="*/ 2147483647 w 98"/>
                <a:gd name="T5" fmla="*/ 2147483647 h 122"/>
                <a:gd name="T6" fmla="*/ 2147483647 w 98"/>
                <a:gd name="T7" fmla="*/ 2147483647 h 122"/>
                <a:gd name="T8" fmla="*/ 2147483647 w 98"/>
                <a:gd name="T9" fmla="*/ 2147483647 h 122"/>
                <a:gd name="T10" fmla="*/ 2147483647 w 98"/>
                <a:gd name="T11" fmla="*/ 2147483647 h 122"/>
                <a:gd name="T12" fmla="*/ 2147483647 w 98"/>
                <a:gd name="T13" fmla="*/ 2147483647 h 122"/>
                <a:gd name="T14" fmla="*/ 0 w 98"/>
                <a:gd name="T15" fmla="*/ 2147483647 h 122"/>
                <a:gd name="T16" fmla="*/ 0 60000 65536"/>
                <a:gd name="T17" fmla="*/ 0 60000 65536"/>
                <a:gd name="T18" fmla="*/ 0 60000 65536"/>
                <a:gd name="T19" fmla="*/ 0 60000 65536"/>
                <a:gd name="T20" fmla="*/ 0 60000 65536"/>
                <a:gd name="T21" fmla="*/ 0 60000 65536"/>
                <a:gd name="T22" fmla="*/ 0 60000 65536"/>
                <a:gd name="T23" fmla="*/ 0 60000 65536"/>
                <a:gd name="T24" fmla="*/ 0 w 98"/>
                <a:gd name="T25" fmla="*/ 0 h 122"/>
                <a:gd name="T26" fmla="*/ 98 w 98"/>
                <a:gd name="T27" fmla="*/ 122 h 12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8" h="122">
                  <a:moveTo>
                    <a:pt x="0" y="8"/>
                  </a:moveTo>
                  <a:lnTo>
                    <a:pt x="21" y="0"/>
                  </a:lnTo>
                  <a:lnTo>
                    <a:pt x="66" y="27"/>
                  </a:lnTo>
                  <a:lnTo>
                    <a:pt x="66" y="54"/>
                  </a:lnTo>
                  <a:lnTo>
                    <a:pt x="97" y="73"/>
                  </a:lnTo>
                  <a:lnTo>
                    <a:pt x="98" y="109"/>
                  </a:lnTo>
                  <a:lnTo>
                    <a:pt x="48" y="122"/>
                  </a:lnTo>
                  <a:lnTo>
                    <a:pt x="0" y="8"/>
                  </a:lnTo>
                  <a:close/>
                </a:path>
              </a:pathLst>
            </a:custGeom>
            <a:solidFill>
              <a:schemeClr val="accent2"/>
            </a:solidFill>
            <a:ln w="19050">
              <a:solidFill>
                <a:schemeClr val="tx1"/>
              </a:solidFill>
              <a:prstDash val="solid"/>
              <a:round/>
              <a:headEnd/>
              <a:tailEnd/>
            </a:ln>
          </p:spPr>
          <p:txBody>
            <a:bodyPr/>
            <a:lstStyle/>
            <a:p>
              <a:endParaRPr lang="en-US" sz="1200" b="1">
                <a:solidFill>
                  <a:srgbClr val="000000"/>
                </a:solidFill>
              </a:endParaRPr>
            </a:p>
          </p:txBody>
        </p:sp>
        <p:sp>
          <p:nvSpPr>
            <p:cNvPr id="49" name="Shape - Colorado"/>
            <p:cNvSpPr>
              <a:spLocks noChangeAspect="1"/>
            </p:cNvSpPr>
            <p:nvPr/>
          </p:nvSpPr>
          <p:spPr bwMode="auto">
            <a:xfrm>
              <a:off x="2971798" y="2520181"/>
              <a:ext cx="928688" cy="682625"/>
            </a:xfrm>
            <a:custGeom>
              <a:avLst/>
              <a:gdLst>
                <a:gd name="T0" fmla="*/ 2147483647 w 590"/>
                <a:gd name="T1" fmla="*/ 0 h 439"/>
                <a:gd name="T2" fmla="*/ 2147483647 w 590"/>
                <a:gd name="T3" fmla="*/ 2147483647 h 439"/>
                <a:gd name="T4" fmla="*/ 0 w 590"/>
                <a:gd name="T5" fmla="*/ 2147483647 h 439"/>
                <a:gd name="T6" fmla="*/ 2147483647 w 590"/>
                <a:gd name="T7" fmla="*/ 2147483647 h 439"/>
                <a:gd name="T8" fmla="*/ 2147483647 w 590"/>
                <a:gd name="T9" fmla="*/ 2147483647 h 439"/>
                <a:gd name="T10" fmla="*/ 2147483647 w 590"/>
                <a:gd name="T11" fmla="*/ 2147483647 h 439"/>
                <a:gd name="T12" fmla="*/ 2147483647 w 590"/>
                <a:gd name="T13" fmla="*/ 2147483647 h 439"/>
                <a:gd name="T14" fmla="*/ 2147483647 w 590"/>
                <a:gd name="T15" fmla="*/ 2147483647 h 439"/>
                <a:gd name="T16" fmla="*/ 2147483647 w 590"/>
                <a:gd name="T17" fmla="*/ 0 h 43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90"/>
                <a:gd name="T28" fmla="*/ 0 h 439"/>
                <a:gd name="T29" fmla="*/ 590 w 590"/>
                <a:gd name="T30" fmla="*/ 439 h 43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90" h="439">
                  <a:moveTo>
                    <a:pt x="49" y="0"/>
                  </a:moveTo>
                  <a:lnTo>
                    <a:pt x="19" y="263"/>
                  </a:lnTo>
                  <a:lnTo>
                    <a:pt x="0" y="415"/>
                  </a:lnTo>
                  <a:lnTo>
                    <a:pt x="295" y="430"/>
                  </a:lnTo>
                  <a:lnTo>
                    <a:pt x="577" y="439"/>
                  </a:lnTo>
                  <a:lnTo>
                    <a:pt x="586" y="234"/>
                  </a:lnTo>
                  <a:lnTo>
                    <a:pt x="590" y="32"/>
                  </a:lnTo>
                  <a:lnTo>
                    <a:pt x="429" y="29"/>
                  </a:lnTo>
                  <a:lnTo>
                    <a:pt x="49" y="0"/>
                  </a:lnTo>
                  <a:close/>
                </a:path>
              </a:pathLst>
            </a:custGeom>
            <a:solidFill>
              <a:schemeClr val="accent2"/>
            </a:solidFill>
            <a:ln w="19050">
              <a:solidFill>
                <a:schemeClr val="tx1"/>
              </a:solidFill>
              <a:prstDash val="solid"/>
              <a:round/>
              <a:headEnd/>
              <a:tailEnd/>
            </a:ln>
          </p:spPr>
          <p:txBody>
            <a:bodyPr/>
            <a:lstStyle/>
            <a:p>
              <a:endParaRPr lang="en-US" sz="1200" b="1">
                <a:solidFill>
                  <a:srgbClr val="000000"/>
                </a:solidFill>
              </a:endParaRPr>
            </a:p>
          </p:txBody>
        </p:sp>
        <p:sp>
          <p:nvSpPr>
            <p:cNvPr id="50" name="Shape - California"/>
            <p:cNvSpPr>
              <a:spLocks noChangeAspect="1"/>
            </p:cNvSpPr>
            <p:nvPr/>
          </p:nvSpPr>
          <p:spPr bwMode="auto">
            <a:xfrm>
              <a:off x="1181098" y="2042343"/>
              <a:ext cx="1098551" cy="1673225"/>
            </a:xfrm>
            <a:custGeom>
              <a:avLst/>
              <a:gdLst>
                <a:gd name="T0" fmla="*/ 2147483647 w 697"/>
                <a:gd name="T1" fmla="*/ 0 h 1077"/>
                <a:gd name="T2" fmla="*/ 2147483647 w 697"/>
                <a:gd name="T3" fmla="*/ 2147483647 h 1077"/>
                <a:gd name="T4" fmla="*/ 2147483647 w 697"/>
                <a:gd name="T5" fmla="*/ 2147483647 h 1077"/>
                <a:gd name="T6" fmla="*/ 2147483647 w 697"/>
                <a:gd name="T7" fmla="*/ 2147483647 h 1077"/>
                <a:gd name="T8" fmla="*/ 2147483647 w 697"/>
                <a:gd name="T9" fmla="*/ 2147483647 h 1077"/>
                <a:gd name="T10" fmla="*/ 2147483647 w 697"/>
                <a:gd name="T11" fmla="*/ 2147483647 h 1077"/>
                <a:gd name="T12" fmla="*/ 2147483647 w 697"/>
                <a:gd name="T13" fmla="*/ 2147483647 h 1077"/>
                <a:gd name="T14" fmla="*/ 2147483647 w 697"/>
                <a:gd name="T15" fmla="*/ 2147483647 h 1077"/>
                <a:gd name="T16" fmla="*/ 2147483647 w 697"/>
                <a:gd name="T17" fmla="*/ 2147483647 h 1077"/>
                <a:gd name="T18" fmla="*/ 2147483647 w 697"/>
                <a:gd name="T19" fmla="*/ 2147483647 h 1077"/>
                <a:gd name="T20" fmla="*/ 2147483647 w 697"/>
                <a:gd name="T21" fmla="*/ 2147483647 h 1077"/>
                <a:gd name="T22" fmla="*/ 2147483647 w 697"/>
                <a:gd name="T23" fmla="*/ 2147483647 h 1077"/>
                <a:gd name="T24" fmla="*/ 2147483647 w 697"/>
                <a:gd name="T25" fmla="*/ 2147483647 h 1077"/>
                <a:gd name="T26" fmla="*/ 2147483647 w 697"/>
                <a:gd name="T27" fmla="*/ 2147483647 h 1077"/>
                <a:gd name="T28" fmla="*/ 2147483647 w 697"/>
                <a:gd name="T29" fmla="*/ 2147483647 h 1077"/>
                <a:gd name="T30" fmla="*/ 2147483647 w 697"/>
                <a:gd name="T31" fmla="*/ 2147483647 h 1077"/>
                <a:gd name="T32" fmla="*/ 2147483647 w 697"/>
                <a:gd name="T33" fmla="*/ 2147483647 h 1077"/>
                <a:gd name="T34" fmla="*/ 2147483647 w 697"/>
                <a:gd name="T35" fmla="*/ 2147483647 h 1077"/>
                <a:gd name="T36" fmla="*/ 2147483647 w 697"/>
                <a:gd name="T37" fmla="*/ 2147483647 h 1077"/>
                <a:gd name="T38" fmla="*/ 2147483647 w 697"/>
                <a:gd name="T39" fmla="*/ 2147483647 h 1077"/>
                <a:gd name="T40" fmla="*/ 2147483647 w 697"/>
                <a:gd name="T41" fmla="*/ 2147483647 h 1077"/>
                <a:gd name="T42" fmla="*/ 2147483647 w 697"/>
                <a:gd name="T43" fmla="*/ 2147483647 h 1077"/>
                <a:gd name="T44" fmla="*/ 2147483647 w 697"/>
                <a:gd name="T45" fmla="*/ 2147483647 h 1077"/>
                <a:gd name="T46" fmla="*/ 2147483647 w 697"/>
                <a:gd name="T47" fmla="*/ 2147483647 h 1077"/>
                <a:gd name="T48" fmla="*/ 2147483647 w 697"/>
                <a:gd name="T49" fmla="*/ 2147483647 h 1077"/>
                <a:gd name="T50" fmla="*/ 2147483647 w 697"/>
                <a:gd name="T51" fmla="*/ 2147483647 h 1077"/>
                <a:gd name="T52" fmla="*/ 2147483647 w 697"/>
                <a:gd name="T53" fmla="*/ 2147483647 h 1077"/>
                <a:gd name="T54" fmla="*/ 2147483647 w 697"/>
                <a:gd name="T55" fmla="*/ 2147483647 h 1077"/>
                <a:gd name="T56" fmla="*/ 2147483647 w 697"/>
                <a:gd name="T57" fmla="*/ 2147483647 h 1077"/>
                <a:gd name="T58" fmla="*/ 2147483647 w 697"/>
                <a:gd name="T59" fmla="*/ 2147483647 h 1077"/>
                <a:gd name="T60" fmla="*/ 2147483647 w 697"/>
                <a:gd name="T61" fmla="*/ 2147483647 h 1077"/>
                <a:gd name="T62" fmla="*/ 2147483647 w 697"/>
                <a:gd name="T63" fmla="*/ 2147483647 h 1077"/>
                <a:gd name="T64" fmla="*/ 2147483647 w 697"/>
                <a:gd name="T65" fmla="*/ 2147483647 h 1077"/>
                <a:gd name="T66" fmla="*/ 2147483647 w 697"/>
                <a:gd name="T67" fmla="*/ 2147483647 h 1077"/>
                <a:gd name="T68" fmla="*/ 2147483647 w 697"/>
                <a:gd name="T69" fmla="*/ 2147483647 h 1077"/>
                <a:gd name="T70" fmla="*/ 2147483647 w 697"/>
                <a:gd name="T71" fmla="*/ 2147483647 h 1077"/>
                <a:gd name="T72" fmla="*/ 2147483647 w 697"/>
                <a:gd name="T73" fmla="*/ 2147483647 h 1077"/>
                <a:gd name="T74" fmla="*/ 2147483647 w 697"/>
                <a:gd name="T75" fmla="*/ 2147483647 h 1077"/>
                <a:gd name="T76" fmla="*/ 2147483647 w 697"/>
                <a:gd name="T77" fmla="*/ 2147483647 h 1077"/>
                <a:gd name="T78" fmla="*/ 2147483647 w 697"/>
                <a:gd name="T79" fmla="*/ 2147483647 h 1077"/>
                <a:gd name="T80" fmla="*/ 2147483647 w 697"/>
                <a:gd name="T81" fmla="*/ 2147483647 h 1077"/>
                <a:gd name="T82" fmla="*/ 2147483647 w 697"/>
                <a:gd name="T83" fmla="*/ 2147483647 h 1077"/>
                <a:gd name="T84" fmla="*/ 2147483647 w 697"/>
                <a:gd name="T85" fmla="*/ 2147483647 h 1077"/>
                <a:gd name="T86" fmla="*/ 0 w 697"/>
                <a:gd name="T87" fmla="*/ 2147483647 h 1077"/>
                <a:gd name="T88" fmla="*/ 2147483647 w 697"/>
                <a:gd name="T89" fmla="*/ 2147483647 h 1077"/>
                <a:gd name="T90" fmla="*/ 2147483647 w 697"/>
                <a:gd name="T91" fmla="*/ 2147483647 h 1077"/>
                <a:gd name="T92" fmla="*/ 2147483647 w 697"/>
                <a:gd name="T93" fmla="*/ 2147483647 h 1077"/>
                <a:gd name="T94" fmla="*/ 2147483647 w 697"/>
                <a:gd name="T95" fmla="*/ 0 h 107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697"/>
                <a:gd name="T145" fmla="*/ 0 h 1077"/>
                <a:gd name="T146" fmla="*/ 697 w 697"/>
                <a:gd name="T147" fmla="*/ 1077 h 107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697" h="1077">
                  <a:moveTo>
                    <a:pt x="53" y="0"/>
                  </a:moveTo>
                  <a:lnTo>
                    <a:pt x="374" y="64"/>
                  </a:lnTo>
                  <a:lnTo>
                    <a:pt x="304" y="381"/>
                  </a:lnTo>
                  <a:lnTo>
                    <a:pt x="664" y="864"/>
                  </a:lnTo>
                  <a:lnTo>
                    <a:pt x="697" y="925"/>
                  </a:lnTo>
                  <a:lnTo>
                    <a:pt x="663" y="955"/>
                  </a:lnTo>
                  <a:lnTo>
                    <a:pt x="641" y="1009"/>
                  </a:lnTo>
                  <a:lnTo>
                    <a:pt x="620" y="1040"/>
                  </a:lnTo>
                  <a:lnTo>
                    <a:pt x="642" y="1068"/>
                  </a:lnTo>
                  <a:lnTo>
                    <a:pt x="605" y="1077"/>
                  </a:lnTo>
                  <a:lnTo>
                    <a:pt x="393" y="1070"/>
                  </a:lnTo>
                  <a:lnTo>
                    <a:pt x="380" y="1007"/>
                  </a:lnTo>
                  <a:lnTo>
                    <a:pt x="343" y="961"/>
                  </a:lnTo>
                  <a:lnTo>
                    <a:pt x="316" y="944"/>
                  </a:lnTo>
                  <a:lnTo>
                    <a:pt x="308" y="912"/>
                  </a:lnTo>
                  <a:lnTo>
                    <a:pt x="286" y="894"/>
                  </a:lnTo>
                  <a:lnTo>
                    <a:pt x="263" y="871"/>
                  </a:lnTo>
                  <a:lnTo>
                    <a:pt x="256" y="846"/>
                  </a:lnTo>
                  <a:lnTo>
                    <a:pt x="235" y="830"/>
                  </a:lnTo>
                  <a:lnTo>
                    <a:pt x="202" y="839"/>
                  </a:lnTo>
                  <a:lnTo>
                    <a:pt x="165" y="825"/>
                  </a:lnTo>
                  <a:lnTo>
                    <a:pt x="165" y="812"/>
                  </a:lnTo>
                  <a:lnTo>
                    <a:pt x="164" y="782"/>
                  </a:lnTo>
                  <a:lnTo>
                    <a:pt x="149" y="749"/>
                  </a:lnTo>
                  <a:lnTo>
                    <a:pt x="147" y="722"/>
                  </a:lnTo>
                  <a:lnTo>
                    <a:pt x="131" y="699"/>
                  </a:lnTo>
                  <a:lnTo>
                    <a:pt x="135" y="676"/>
                  </a:lnTo>
                  <a:lnTo>
                    <a:pt x="89" y="621"/>
                  </a:lnTo>
                  <a:lnTo>
                    <a:pt x="89" y="590"/>
                  </a:lnTo>
                  <a:lnTo>
                    <a:pt x="113" y="578"/>
                  </a:lnTo>
                  <a:lnTo>
                    <a:pt x="113" y="559"/>
                  </a:lnTo>
                  <a:lnTo>
                    <a:pt x="89" y="553"/>
                  </a:lnTo>
                  <a:lnTo>
                    <a:pt x="79" y="523"/>
                  </a:lnTo>
                  <a:lnTo>
                    <a:pt x="67" y="471"/>
                  </a:lnTo>
                  <a:lnTo>
                    <a:pt x="101" y="499"/>
                  </a:lnTo>
                  <a:lnTo>
                    <a:pt x="88" y="462"/>
                  </a:lnTo>
                  <a:lnTo>
                    <a:pt x="113" y="462"/>
                  </a:lnTo>
                  <a:lnTo>
                    <a:pt x="113" y="435"/>
                  </a:lnTo>
                  <a:lnTo>
                    <a:pt x="88" y="417"/>
                  </a:lnTo>
                  <a:lnTo>
                    <a:pt x="76" y="442"/>
                  </a:lnTo>
                  <a:lnTo>
                    <a:pt x="53" y="433"/>
                  </a:lnTo>
                  <a:lnTo>
                    <a:pt x="9" y="313"/>
                  </a:lnTo>
                  <a:lnTo>
                    <a:pt x="21" y="226"/>
                  </a:lnTo>
                  <a:lnTo>
                    <a:pt x="0" y="177"/>
                  </a:lnTo>
                  <a:lnTo>
                    <a:pt x="10" y="140"/>
                  </a:lnTo>
                  <a:lnTo>
                    <a:pt x="32" y="132"/>
                  </a:lnTo>
                  <a:lnTo>
                    <a:pt x="53" y="73"/>
                  </a:lnTo>
                  <a:lnTo>
                    <a:pt x="53" y="0"/>
                  </a:lnTo>
                  <a:close/>
                </a:path>
              </a:pathLst>
            </a:custGeom>
            <a:solidFill>
              <a:schemeClr val="accent2"/>
            </a:solidFill>
            <a:ln w="19050">
              <a:solidFill>
                <a:schemeClr val="tx1"/>
              </a:solidFill>
              <a:prstDash val="solid"/>
              <a:round/>
              <a:headEnd/>
              <a:tailEnd/>
            </a:ln>
          </p:spPr>
          <p:txBody>
            <a:bodyPr/>
            <a:lstStyle/>
            <a:p>
              <a:endParaRPr lang="en-US" sz="1200" b="1">
                <a:solidFill>
                  <a:srgbClr val="000000"/>
                </a:solidFill>
              </a:endParaRPr>
            </a:p>
          </p:txBody>
        </p:sp>
        <p:sp>
          <p:nvSpPr>
            <p:cNvPr id="51" name="Shape - Arkansas"/>
            <p:cNvSpPr>
              <a:spLocks noChangeAspect="1"/>
            </p:cNvSpPr>
            <p:nvPr/>
          </p:nvSpPr>
          <p:spPr bwMode="auto">
            <a:xfrm>
              <a:off x="4854574" y="3218680"/>
              <a:ext cx="633413" cy="582612"/>
            </a:xfrm>
            <a:custGeom>
              <a:avLst/>
              <a:gdLst>
                <a:gd name="T0" fmla="*/ 0 w 401"/>
                <a:gd name="T1" fmla="*/ 34 h 374"/>
                <a:gd name="T2" fmla="*/ 158 w 401"/>
                <a:gd name="T3" fmla="*/ 15 h 374"/>
                <a:gd name="T4" fmla="*/ 353 w 401"/>
                <a:gd name="T5" fmla="*/ 0 h 374"/>
                <a:gd name="T6" fmla="*/ 343 w 401"/>
                <a:gd name="T7" fmla="*/ 49 h 374"/>
                <a:gd name="T8" fmla="*/ 386 w 401"/>
                <a:gd name="T9" fmla="*/ 38 h 374"/>
                <a:gd name="T10" fmla="*/ 401 w 401"/>
                <a:gd name="T11" fmla="*/ 71 h 374"/>
                <a:gd name="T12" fmla="*/ 356 w 401"/>
                <a:gd name="T13" fmla="*/ 101 h 374"/>
                <a:gd name="T14" fmla="*/ 367 w 401"/>
                <a:gd name="T15" fmla="*/ 153 h 374"/>
                <a:gd name="T16" fmla="*/ 321 w 401"/>
                <a:gd name="T17" fmla="*/ 240 h 374"/>
                <a:gd name="T18" fmla="*/ 286 w 401"/>
                <a:gd name="T19" fmla="*/ 293 h 374"/>
                <a:gd name="T20" fmla="*/ 306 w 401"/>
                <a:gd name="T21" fmla="*/ 362 h 374"/>
                <a:gd name="T22" fmla="*/ 58 w 401"/>
                <a:gd name="T23" fmla="*/ 374 h 374"/>
                <a:gd name="T24" fmla="*/ 57 w 401"/>
                <a:gd name="T25" fmla="*/ 332 h 374"/>
                <a:gd name="T26" fmla="*/ 8 w 401"/>
                <a:gd name="T27" fmla="*/ 323 h 374"/>
                <a:gd name="T28" fmla="*/ 8 w 401"/>
                <a:gd name="T29" fmla="*/ 101 h 374"/>
                <a:gd name="T30" fmla="*/ 0 w 401"/>
                <a:gd name="T31" fmla="*/ 34 h 37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01"/>
                <a:gd name="T49" fmla="*/ 0 h 374"/>
                <a:gd name="T50" fmla="*/ 401 w 401"/>
                <a:gd name="T51" fmla="*/ 374 h 37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01" h="374">
                  <a:moveTo>
                    <a:pt x="0" y="34"/>
                  </a:moveTo>
                  <a:lnTo>
                    <a:pt x="158" y="15"/>
                  </a:lnTo>
                  <a:lnTo>
                    <a:pt x="353" y="0"/>
                  </a:lnTo>
                  <a:lnTo>
                    <a:pt x="343" y="49"/>
                  </a:lnTo>
                  <a:lnTo>
                    <a:pt x="386" y="38"/>
                  </a:lnTo>
                  <a:lnTo>
                    <a:pt x="401" y="71"/>
                  </a:lnTo>
                  <a:lnTo>
                    <a:pt x="356" y="101"/>
                  </a:lnTo>
                  <a:lnTo>
                    <a:pt x="367" y="153"/>
                  </a:lnTo>
                  <a:lnTo>
                    <a:pt x="321" y="240"/>
                  </a:lnTo>
                  <a:lnTo>
                    <a:pt x="286" y="293"/>
                  </a:lnTo>
                  <a:lnTo>
                    <a:pt x="306" y="362"/>
                  </a:lnTo>
                  <a:lnTo>
                    <a:pt x="58" y="374"/>
                  </a:lnTo>
                  <a:lnTo>
                    <a:pt x="57" y="332"/>
                  </a:lnTo>
                  <a:lnTo>
                    <a:pt x="8" y="323"/>
                  </a:lnTo>
                  <a:lnTo>
                    <a:pt x="8" y="101"/>
                  </a:lnTo>
                  <a:lnTo>
                    <a:pt x="0" y="34"/>
                  </a:lnTo>
                  <a:close/>
                </a:path>
              </a:pathLst>
            </a:custGeom>
            <a:solidFill>
              <a:schemeClr val="accent2"/>
            </a:solidFill>
            <a:ln w="19050">
              <a:solidFill>
                <a:schemeClr val="tx1"/>
              </a:solidFill>
              <a:prstDash val="solid"/>
              <a:round/>
              <a:headEnd/>
              <a:tailEnd/>
            </a:ln>
          </p:spPr>
          <p:txBody>
            <a:bodyPr/>
            <a:lstStyle/>
            <a:p>
              <a:pPr>
                <a:defRPr/>
              </a:pPr>
              <a:endParaRPr lang="en-US" sz="1200" b="1">
                <a:solidFill>
                  <a:srgbClr val="000000"/>
                </a:solidFill>
              </a:endParaRPr>
            </a:p>
          </p:txBody>
        </p:sp>
        <p:sp>
          <p:nvSpPr>
            <p:cNvPr id="52" name="Shape - Arizona"/>
            <p:cNvSpPr>
              <a:spLocks noChangeAspect="1"/>
            </p:cNvSpPr>
            <p:nvPr/>
          </p:nvSpPr>
          <p:spPr bwMode="auto">
            <a:xfrm>
              <a:off x="2133598" y="3093267"/>
              <a:ext cx="844551" cy="927100"/>
            </a:xfrm>
            <a:custGeom>
              <a:avLst/>
              <a:gdLst>
                <a:gd name="T0" fmla="*/ 2147483647 w 536"/>
                <a:gd name="T1" fmla="*/ 0 h 595"/>
                <a:gd name="T2" fmla="*/ 2147483647 w 536"/>
                <a:gd name="T3" fmla="*/ 2147483647 h 595"/>
                <a:gd name="T4" fmla="*/ 2147483647 w 536"/>
                <a:gd name="T5" fmla="*/ 2147483647 h 595"/>
                <a:gd name="T6" fmla="*/ 2147483647 w 536"/>
                <a:gd name="T7" fmla="*/ 2147483647 h 595"/>
                <a:gd name="T8" fmla="*/ 2147483647 w 536"/>
                <a:gd name="T9" fmla="*/ 2147483647 h 595"/>
                <a:gd name="T10" fmla="*/ 2147483647 w 536"/>
                <a:gd name="T11" fmla="*/ 2147483647 h 595"/>
                <a:gd name="T12" fmla="*/ 2147483647 w 536"/>
                <a:gd name="T13" fmla="*/ 2147483647 h 595"/>
                <a:gd name="T14" fmla="*/ 2147483647 w 536"/>
                <a:gd name="T15" fmla="*/ 2147483647 h 595"/>
                <a:gd name="T16" fmla="*/ 2147483647 w 536"/>
                <a:gd name="T17" fmla="*/ 2147483647 h 595"/>
                <a:gd name="T18" fmla="*/ 2147483647 w 536"/>
                <a:gd name="T19" fmla="*/ 2147483647 h 595"/>
                <a:gd name="T20" fmla="*/ 2147483647 w 536"/>
                <a:gd name="T21" fmla="*/ 2147483647 h 595"/>
                <a:gd name="T22" fmla="*/ 0 w 536"/>
                <a:gd name="T23" fmla="*/ 2147483647 h 595"/>
                <a:gd name="T24" fmla="*/ 2147483647 w 536"/>
                <a:gd name="T25" fmla="*/ 2147483647 h 595"/>
                <a:gd name="T26" fmla="*/ 2147483647 w 536"/>
                <a:gd name="T27" fmla="*/ 2147483647 h 595"/>
                <a:gd name="T28" fmla="*/ 2147483647 w 536"/>
                <a:gd name="T29" fmla="*/ 2147483647 h 595"/>
                <a:gd name="T30" fmla="*/ 2147483647 w 536"/>
                <a:gd name="T31" fmla="*/ 0 h 59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36"/>
                <a:gd name="T49" fmla="*/ 0 h 595"/>
                <a:gd name="T50" fmla="*/ 536 w 536"/>
                <a:gd name="T51" fmla="*/ 595 h 59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36" h="595">
                  <a:moveTo>
                    <a:pt x="136" y="0"/>
                  </a:moveTo>
                  <a:lnTo>
                    <a:pt x="126" y="78"/>
                  </a:lnTo>
                  <a:lnTo>
                    <a:pt x="79" y="69"/>
                  </a:lnTo>
                  <a:lnTo>
                    <a:pt x="82" y="169"/>
                  </a:lnTo>
                  <a:lnTo>
                    <a:pt x="60" y="188"/>
                  </a:lnTo>
                  <a:lnTo>
                    <a:pt x="93" y="249"/>
                  </a:lnTo>
                  <a:lnTo>
                    <a:pt x="60" y="276"/>
                  </a:lnTo>
                  <a:lnTo>
                    <a:pt x="42" y="321"/>
                  </a:lnTo>
                  <a:lnTo>
                    <a:pt x="17" y="364"/>
                  </a:lnTo>
                  <a:lnTo>
                    <a:pt x="35" y="389"/>
                  </a:lnTo>
                  <a:lnTo>
                    <a:pt x="3" y="400"/>
                  </a:lnTo>
                  <a:lnTo>
                    <a:pt x="0" y="440"/>
                  </a:lnTo>
                  <a:lnTo>
                    <a:pt x="301" y="592"/>
                  </a:lnTo>
                  <a:lnTo>
                    <a:pt x="471" y="595"/>
                  </a:lnTo>
                  <a:lnTo>
                    <a:pt x="536" y="46"/>
                  </a:lnTo>
                  <a:lnTo>
                    <a:pt x="136" y="0"/>
                  </a:lnTo>
                  <a:close/>
                </a:path>
              </a:pathLst>
            </a:custGeom>
            <a:solidFill>
              <a:schemeClr val="accent2"/>
            </a:solidFill>
            <a:ln w="19050">
              <a:solidFill>
                <a:schemeClr val="tx1"/>
              </a:solidFill>
              <a:prstDash val="solid"/>
              <a:round/>
              <a:headEnd/>
              <a:tailEnd/>
            </a:ln>
          </p:spPr>
          <p:txBody>
            <a:bodyPr/>
            <a:lstStyle/>
            <a:p>
              <a:endParaRPr lang="en-US" sz="1200" b="1">
                <a:solidFill>
                  <a:srgbClr val="000000"/>
                </a:solidFill>
              </a:endParaRPr>
            </a:p>
          </p:txBody>
        </p:sp>
        <p:sp>
          <p:nvSpPr>
            <p:cNvPr id="53" name="Shape - Alaska"/>
            <p:cNvSpPr>
              <a:spLocks noChangeAspect="1"/>
            </p:cNvSpPr>
            <p:nvPr/>
          </p:nvSpPr>
          <p:spPr bwMode="auto">
            <a:xfrm>
              <a:off x="928895" y="3717156"/>
              <a:ext cx="1617663" cy="1576388"/>
            </a:xfrm>
            <a:custGeom>
              <a:avLst/>
              <a:gdLst>
                <a:gd name="T0" fmla="*/ 2147483647 w 1572"/>
                <a:gd name="T1" fmla="*/ 2147483647 h 1533"/>
                <a:gd name="T2" fmla="*/ 2147483647 w 1572"/>
                <a:gd name="T3" fmla="*/ 0 h 1533"/>
                <a:gd name="T4" fmla="*/ 2147483647 w 1572"/>
                <a:gd name="T5" fmla="*/ 2147483647 h 1533"/>
                <a:gd name="T6" fmla="*/ 2147483647 w 1572"/>
                <a:gd name="T7" fmla="*/ 2147483647 h 1533"/>
                <a:gd name="T8" fmla="*/ 2147483647 w 1572"/>
                <a:gd name="T9" fmla="*/ 2147483647 h 1533"/>
                <a:gd name="T10" fmla="*/ 2147483647 w 1572"/>
                <a:gd name="T11" fmla="*/ 2147483647 h 1533"/>
                <a:gd name="T12" fmla="*/ 2147483647 w 1572"/>
                <a:gd name="T13" fmla="*/ 2147483647 h 1533"/>
                <a:gd name="T14" fmla="*/ 2147483647 w 1572"/>
                <a:gd name="T15" fmla="*/ 2147483647 h 1533"/>
                <a:gd name="T16" fmla="*/ 2147483647 w 1572"/>
                <a:gd name="T17" fmla="*/ 2147483647 h 1533"/>
                <a:gd name="T18" fmla="*/ 2147483647 w 1572"/>
                <a:gd name="T19" fmla="*/ 2147483647 h 1533"/>
                <a:gd name="T20" fmla="*/ 2147483647 w 1572"/>
                <a:gd name="T21" fmla="*/ 2147483647 h 1533"/>
                <a:gd name="T22" fmla="*/ 2147483647 w 1572"/>
                <a:gd name="T23" fmla="*/ 2147483647 h 1533"/>
                <a:gd name="T24" fmla="*/ 2147483647 w 1572"/>
                <a:gd name="T25" fmla="*/ 2147483647 h 1533"/>
                <a:gd name="T26" fmla="*/ 2147483647 w 1572"/>
                <a:gd name="T27" fmla="*/ 2147483647 h 1533"/>
                <a:gd name="T28" fmla="*/ 2147483647 w 1572"/>
                <a:gd name="T29" fmla="*/ 2147483647 h 1533"/>
                <a:gd name="T30" fmla="*/ 2147483647 w 1572"/>
                <a:gd name="T31" fmla="*/ 2147483647 h 1533"/>
                <a:gd name="T32" fmla="*/ 2147483647 w 1572"/>
                <a:gd name="T33" fmla="*/ 2147483647 h 1533"/>
                <a:gd name="T34" fmla="*/ 2147483647 w 1572"/>
                <a:gd name="T35" fmla="*/ 2147483647 h 1533"/>
                <a:gd name="T36" fmla="*/ 2147483647 w 1572"/>
                <a:gd name="T37" fmla="*/ 2147483647 h 1533"/>
                <a:gd name="T38" fmla="*/ 2147483647 w 1572"/>
                <a:gd name="T39" fmla="*/ 2147483647 h 1533"/>
                <a:gd name="T40" fmla="*/ 2147483647 w 1572"/>
                <a:gd name="T41" fmla="*/ 2147483647 h 1533"/>
                <a:gd name="T42" fmla="*/ 2147483647 w 1572"/>
                <a:gd name="T43" fmla="*/ 2147483647 h 1533"/>
                <a:gd name="T44" fmla="*/ 0 w 1572"/>
                <a:gd name="T45" fmla="*/ 2147483647 h 1533"/>
                <a:gd name="T46" fmla="*/ 2147483647 w 1572"/>
                <a:gd name="T47" fmla="*/ 2147483647 h 1533"/>
                <a:gd name="T48" fmla="*/ 2147483647 w 1572"/>
                <a:gd name="T49" fmla="*/ 2147483647 h 1533"/>
                <a:gd name="T50" fmla="*/ 2147483647 w 1572"/>
                <a:gd name="T51" fmla="*/ 2147483647 h 1533"/>
                <a:gd name="T52" fmla="*/ 2147483647 w 1572"/>
                <a:gd name="T53" fmla="*/ 2147483647 h 1533"/>
                <a:gd name="T54" fmla="*/ 2147483647 w 1572"/>
                <a:gd name="T55" fmla="*/ 2147483647 h 1533"/>
                <a:gd name="T56" fmla="*/ 2147483647 w 1572"/>
                <a:gd name="T57" fmla="*/ 2147483647 h 1533"/>
                <a:gd name="T58" fmla="*/ 2147483647 w 1572"/>
                <a:gd name="T59" fmla="*/ 2147483647 h 1533"/>
                <a:gd name="T60" fmla="*/ 2147483647 w 1572"/>
                <a:gd name="T61" fmla="*/ 2147483647 h 1533"/>
                <a:gd name="T62" fmla="*/ 2147483647 w 1572"/>
                <a:gd name="T63" fmla="*/ 2147483647 h 1533"/>
                <a:gd name="T64" fmla="*/ 2147483647 w 1572"/>
                <a:gd name="T65" fmla="*/ 2147483647 h 1533"/>
                <a:gd name="T66" fmla="*/ 2147483647 w 1572"/>
                <a:gd name="T67" fmla="*/ 2147483647 h 1533"/>
                <a:gd name="T68" fmla="*/ 2147483647 w 1572"/>
                <a:gd name="T69" fmla="*/ 2147483647 h 1533"/>
                <a:gd name="T70" fmla="*/ 2147483647 w 1572"/>
                <a:gd name="T71" fmla="*/ 2147483647 h 1533"/>
                <a:gd name="T72" fmla="*/ 2147483647 w 1572"/>
                <a:gd name="T73" fmla="*/ 2147483647 h 1533"/>
                <a:gd name="T74" fmla="*/ 2147483647 w 1572"/>
                <a:gd name="T75" fmla="*/ 2147483647 h 1533"/>
                <a:gd name="T76" fmla="*/ 2147483647 w 1572"/>
                <a:gd name="T77" fmla="*/ 2147483647 h 1533"/>
                <a:gd name="T78" fmla="*/ 2147483647 w 1572"/>
                <a:gd name="T79" fmla="*/ 2147483647 h 1533"/>
                <a:gd name="T80" fmla="*/ 2147483647 w 1572"/>
                <a:gd name="T81" fmla="*/ 2147483647 h 1533"/>
                <a:gd name="T82" fmla="*/ 2147483647 w 1572"/>
                <a:gd name="T83" fmla="*/ 2147483647 h 153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572"/>
                <a:gd name="T127" fmla="*/ 0 h 1533"/>
                <a:gd name="T128" fmla="*/ 1572 w 1572"/>
                <a:gd name="T129" fmla="*/ 1533 h 153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572" h="1533">
                  <a:moveTo>
                    <a:pt x="251" y="228"/>
                  </a:moveTo>
                  <a:lnTo>
                    <a:pt x="567" y="0"/>
                  </a:lnTo>
                  <a:lnTo>
                    <a:pt x="717" y="40"/>
                  </a:lnTo>
                  <a:lnTo>
                    <a:pt x="790" y="113"/>
                  </a:lnTo>
                  <a:lnTo>
                    <a:pt x="1087" y="142"/>
                  </a:lnTo>
                  <a:lnTo>
                    <a:pt x="1096" y="900"/>
                  </a:lnTo>
                  <a:lnTo>
                    <a:pt x="1193" y="922"/>
                  </a:lnTo>
                  <a:lnTo>
                    <a:pt x="1238" y="1013"/>
                  </a:lnTo>
                  <a:lnTo>
                    <a:pt x="1306" y="982"/>
                  </a:lnTo>
                  <a:lnTo>
                    <a:pt x="1449" y="1188"/>
                  </a:lnTo>
                  <a:lnTo>
                    <a:pt x="1572" y="1283"/>
                  </a:lnTo>
                  <a:lnTo>
                    <a:pt x="1567" y="1365"/>
                  </a:lnTo>
                  <a:lnTo>
                    <a:pt x="1412" y="1375"/>
                  </a:lnTo>
                  <a:lnTo>
                    <a:pt x="1344" y="1124"/>
                  </a:lnTo>
                  <a:lnTo>
                    <a:pt x="855" y="876"/>
                  </a:lnTo>
                  <a:lnTo>
                    <a:pt x="868" y="954"/>
                  </a:lnTo>
                  <a:lnTo>
                    <a:pt x="758" y="1055"/>
                  </a:lnTo>
                  <a:lnTo>
                    <a:pt x="740" y="1018"/>
                  </a:lnTo>
                  <a:lnTo>
                    <a:pt x="709" y="1018"/>
                  </a:lnTo>
                  <a:lnTo>
                    <a:pt x="621" y="1228"/>
                  </a:lnTo>
                  <a:lnTo>
                    <a:pt x="348" y="1435"/>
                  </a:lnTo>
                  <a:lnTo>
                    <a:pt x="78" y="1533"/>
                  </a:lnTo>
                  <a:lnTo>
                    <a:pt x="0" y="1520"/>
                  </a:lnTo>
                  <a:lnTo>
                    <a:pt x="310" y="1343"/>
                  </a:lnTo>
                  <a:lnTo>
                    <a:pt x="348" y="1343"/>
                  </a:lnTo>
                  <a:lnTo>
                    <a:pt x="461" y="1206"/>
                  </a:lnTo>
                  <a:lnTo>
                    <a:pt x="512" y="1201"/>
                  </a:lnTo>
                  <a:lnTo>
                    <a:pt x="589" y="1097"/>
                  </a:lnTo>
                  <a:lnTo>
                    <a:pt x="562" y="1051"/>
                  </a:lnTo>
                  <a:lnTo>
                    <a:pt x="397" y="1073"/>
                  </a:lnTo>
                  <a:lnTo>
                    <a:pt x="284" y="812"/>
                  </a:lnTo>
                  <a:lnTo>
                    <a:pt x="348" y="694"/>
                  </a:lnTo>
                  <a:lnTo>
                    <a:pt x="452" y="653"/>
                  </a:lnTo>
                  <a:lnTo>
                    <a:pt x="415" y="548"/>
                  </a:lnTo>
                  <a:lnTo>
                    <a:pt x="306" y="598"/>
                  </a:lnTo>
                  <a:lnTo>
                    <a:pt x="224" y="447"/>
                  </a:lnTo>
                  <a:lnTo>
                    <a:pt x="315" y="411"/>
                  </a:lnTo>
                  <a:lnTo>
                    <a:pt x="397" y="452"/>
                  </a:lnTo>
                  <a:lnTo>
                    <a:pt x="434" y="429"/>
                  </a:lnTo>
                  <a:lnTo>
                    <a:pt x="366" y="301"/>
                  </a:lnTo>
                  <a:lnTo>
                    <a:pt x="246" y="292"/>
                  </a:lnTo>
                  <a:lnTo>
                    <a:pt x="251" y="228"/>
                  </a:lnTo>
                  <a:close/>
                </a:path>
              </a:pathLst>
            </a:custGeom>
            <a:solidFill>
              <a:schemeClr val="accent2"/>
            </a:solidFill>
            <a:ln w="19050">
              <a:solidFill>
                <a:schemeClr val="tx1"/>
              </a:solidFill>
              <a:prstDash val="solid"/>
              <a:round/>
              <a:headEnd/>
              <a:tailEnd/>
            </a:ln>
          </p:spPr>
          <p:txBody>
            <a:bodyPr/>
            <a:lstStyle/>
            <a:p>
              <a:endParaRPr lang="en-US" b="1">
                <a:solidFill>
                  <a:srgbClr val="000000"/>
                </a:solidFill>
              </a:endParaRPr>
            </a:p>
          </p:txBody>
        </p:sp>
        <p:sp>
          <p:nvSpPr>
            <p:cNvPr id="54" name="Shape - Alabama"/>
            <p:cNvSpPr>
              <a:spLocks noChangeAspect="1"/>
            </p:cNvSpPr>
            <p:nvPr/>
          </p:nvSpPr>
          <p:spPr bwMode="auto">
            <a:xfrm>
              <a:off x="5732462" y="3383781"/>
              <a:ext cx="509587" cy="785812"/>
            </a:xfrm>
            <a:custGeom>
              <a:avLst/>
              <a:gdLst>
                <a:gd name="T0" fmla="*/ 0 w 323"/>
                <a:gd name="T1" fmla="*/ 2147483647 h 504"/>
                <a:gd name="T2" fmla="*/ 2147483647 w 323"/>
                <a:gd name="T3" fmla="*/ 0 h 504"/>
                <a:gd name="T4" fmla="*/ 2147483647 w 323"/>
                <a:gd name="T5" fmla="*/ 2147483647 h 504"/>
                <a:gd name="T6" fmla="*/ 2147483647 w 323"/>
                <a:gd name="T7" fmla="*/ 2147483647 h 504"/>
                <a:gd name="T8" fmla="*/ 2147483647 w 323"/>
                <a:gd name="T9" fmla="*/ 2147483647 h 504"/>
                <a:gd name="T10" fmla="*/ 2147483647 w 323"/>
                <a:gd name="T11" fmla="*/ 2147483647 h 504"/>
                <a:gd name="T12" fmla="*/ 2147483647 w 323"/>
                <a:gd name="T13" fmla="*/ 2147483647 h 504"/>
                <a:gd name="T14" fmla="*/ 2147483647 w 323"/>
                <a:gd name="T15" fmla="*/ 2147483647 h 504"/>
                <a:gd name="T16" fmla="*/ 2147483647 w 323"/>
                <a:gd name="T17" fmla="*/ 2147483647 h 504"/>
                <a:gd name="T18" fmla="*/ 2147483647 w 323"/>
                <a:gd name="T19" fmla="*/ 2147483647 h 504"/>
                <a:gd name="T20" fmla="*/ 2147483647 w 323"/>
                <a:gd name="T21" fmla="*/ 2147483647 h 504"/>
                <a:gd name="T22" fmla="*/ 2147483647 w 323"/>
                <a:gd name="T23" fmla="*/ 2147483647 h 504"/>
                <a:gd name="T24" fmla="*/ 2147483647 w 323"/>
                <a:gd name="T25" fmla="*/ 2147483647 h 504"/>
                <a:gd name="T26" fmla="*/ 2147483647 w 323"/>
                <a:gd name="T27" fmla="*/ 2147483647 h 504"/>
                <a:gd name="T28" fmla="*/ 0 w 323"/>
                <a:gd name="T29" fmla="*/ 2147483647 h 50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23"/>
                <a:gd name="T46" fmla="*/ 0 h 504"/>
                <a:gd name="T47" fmla="*/ 323 w 323"/>
                <a:gd name="T48" fmla="*/ 504 h 50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23" h="504">
                  <a:moveTo>
                    <a:pt x="0" y="25"/>
                  </a:moveTo>
                  <a:lnTo>
                    <a:pt x="210" y="0"/>
                  </a:lnTo>
                  <a:lnTo>
                    <a:pt x="277" y="232"/>
                  </a:lnTo>
                  <a:lnTo>
                    <a:pt x="323" y="270"/>
                  </a:lnTo>
                  <a:lnTo>
                    <a:pt x="286" y="338"/>
                  </a:lnTo>
                  <a:lnTo>
                    <a:pt x="322" y="404"/>
                  </a:lnTo>
                  <a:lnTo>
                    <a:pt x="107" y="428"/>
                  </a:lnTo>
                  <a:lnTo>
                    <a:pt x="116" y="484"/>
                  </a:lnTo>
                  <a:lnTo>
                    <a:pt x="85" y="504"/>
                  </a:lnTo>
                  <a:lnTo>
                    <a:pt x="59" y="432"/>
                  </a:lnTo>
                  <a:lnTo>
                    <a:pt x="44" y="490"/>
                  </a:lnTo>
                  <a:lnTo>
                    <a:pt x="18" y="484"/>
                  </a:lnTo>
                  <a:lnTo>
                    <a:pt x="9" y="426"/>
                  </a:lnTo>
                  <a:lnTo>
                    <a:pt x="1" y="375"/>
                  </a:lnTo>
                  <a:lnTo>
                    <a:pt x="0" y="25"/>
                  </a:lnTo>
                  <a:close/>
                </a:path>
              </a:pathLst>
            </a:custGeom>
            <a:solidFill>
              <a:schemeClr val="tx2"/>
            </a:solidFill>
            <a:ln w="19050">
              <a:solidFill>
                <a:schemeClr val="tx1"/>
              </a:solidFill>
              <a:prstDash val="solid"/>
              <a:round/>
              <a:headEnd/>
              <a:tailEnd/>
            </a:ln>
          </p:spPr>
          <p:txBody>
            <a:bodyPr/>
            <a:lstStyle/>
            <a:p>
              <a:endParaRPr lang="en-US" sz="1200" b="1">
                <a:solidFill>
                  <a:srgbClr val="000000"/>
                </a:solidFill>
              </a:endParaRPr>
            </a:p>
          </p:txBody>
        </p:sp>
        <p:sp>
          <p:nvSpPr>
            <p:cNvPr id="55" name="Shape - District of Columbia (star)"/>
            <p:cNvSpPr>
              <a:spLocks noChangeArrowheads="1"/>
            </p:cNvSpPr>
            <p:nvPr/>
          </p:nvSpPr>
          <p:spPr bwMode="auto">
            <a:xfrm>
              <a:off x="6859586" y="2478905"/>
              <a:ext cx="207963" cy="201612"/>
            </a:xfrm>
            <a:prstGeom prst="star5">
              <a:avLst/>
            </a:prstGeom>
            <a:solidFill>
              <a:schemeClr val="accent2"/>
            </a:solidFill>
            <a:ln w="19050">
              <a:solidFill>
                <a:schemeClr val="tx1"/>
              </a:solidFill>
              <a:miter lim="800000"/>
              <a:headEnd/>
              <a:tailEnd/>
            </a:ln>
            <a:effectLst/>
          </p:spPr>
          <p:txBody>
            <a:bodyPr wrap="none" anchor="ctr"/>
            <a:lstStyle/>
            <a:p>
              <a:pPr>
                <a:defRPr/>
              </a:pPr>
              <a:endParaRPr lang="en-US" sz="1200" b="1">
                <a:solidFill>
                  <a:srgbClr val="000000"/>
                </a:solidFill>
              </a:endParaRPr>
            </a:p>
          </p:txBody>
        </p:sp>
        <p:sp>
          <p:nvSpPr>
            <p:cNvPr id="56" name="Text - Wyoming"/>
            <p:cNvSpPr txBox="1">
              <a:spLocks noChangeArrowheads="1"/>
            </p:cNvSpPr>
            <p:nvPr/>
          </p:nvSpPr>
          <p:spPr bwMode="auto">
            <a:xfrm>
              <a:off x="2909886" y="2069331"/>
              <a:ext cx="692151"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000000"/>
                  </a:solidFill>
                  <a:cs typeface="Times New Roman" charset="0"/>
                </a:rPr>
                <a:t> WY</a:t>
              </a:r>
            </a:p>
          </p:txBody>
        </p:sp>
        <p:sp>
          <p:nvSpPr>
            <p:cNvPr id="57" name="Text - Wisconsin"/>
            <p:cNvSpPr txBox="1">
              <a:spLocks noChangeArrowheads="1"/>
            </p:cNvSpPr>
            <p:nvPr/>
          </p:nvSpPr>
          <p:spPr bwMode="auto">
            <a:xfrm>
              <a:off x="4951412" y="1783581"/>
              <a:ext cx="692151"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000000"/>
                  </a:solidFill>
                  <a:cs typeface="Times New Roman" charset="0"/>
                </a:rPr>
                <a:t> WI</a:t>
              </a:r>
            </a:p>
          </p:txBody>
        </p:sp>
        <p:sp>
          <p:nvSpPr>
            <p:cNvPr id="58" name="Text - West Virginia"/>
            <p:cNvSpPr txBox="1">
              <a:spLocks noChangeArrowheads="1"/>
            </p:cNvSpPr>
            <p:nvPr/>
          </p:nvSpPr>
          <p:spPr bwMode="auto">
            <a:xfrm>
              <a:off x="6186488" y="2664643"/>
              <a:ext cx="693737"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FFFFFF"/>
                  </a:solidFill>
                  <a:cs typeface="Times New Roman" charset="0"/>
                </a:rPr>
                <a:t>WV</a:t>
              </a:r>
            </a:p>
          </p:txBody>
        </p:sp>
        <p:sp>
          <p:nvSpPr>
            <p:cNvPr id="59" name="Text - Washington"/>
            <p:cNvSpPr txBox="1">
              <a:spLocks noChangeArrowheads="1"/>
            </p:cNvSpPr>
            <p:nvPr/>
          </p:nvSpPr>
          <p:spPr bwMode="auto">
            <a:xfrm>
              <a:off x="1609724" y="1166043"/>
              <a:ext cx="692151"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FFFFFF"/>
                  </a:solidFill>
                  <a:cs typeface="Times New Roman" charset="0"/>
                </a:rPr>
                <a:t>WA</a:t>
              </a:r>
            </a:p>
          </p:txBody>
        </p:sp>
        <p:sp>
          <p:nvSpPr>
            <p:cNvPr id="60" name="Text - Virginia"/>
            <p:cNvSpPr txBox="1">
              <a:spLocks noChangeArrowheads="1"/>
            </p:cNvSpPr>
            <p:nvPr/>
          </p:nvSpPr>
          <p:spPr bwMode="auto">
            <a:xfrm>
              <a:off x="6589712" y="2707506"/>
              <a:ext cx="692151" cy="250400"/>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chemeClr val="bg1"/>
                  </a:solidFill>
                  <a:cs typeface="Times New Roman" charset="0"/>
                </a:rPr>
                <a:t>VA</a:t>
              </a:r>
              <a:endParaRPr lang="en-US" sz="1400" dirty="0">
                <a:solidFill>
                  <a:schemeClr val="bg1"/>
                </a:solidFill>
                <a:cs typeface="Times New Roman" charset="0"/>
              </a:endParaRPr>
            </a:p>
          </p:txBody>
        </p:sp>
        <p:sp>
          <p:nvSpPr>
            <p:cNvPr id="61" name="Text - Vermont"/>
            <p:cNvSpPr txBox="1">
              <a:spLocks noChangeArrowheads="1"/>
            </p:cNvSpPr>
            <p:nvPr/>
          </p:nvSpPr>
          <p:spPr bwMode="auto">
            <a:xfrm>
              <a:off x="6540500" y="1148581"/>
              <a:ext cx="936625"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000000"/>
                  </a:solidFill>
                  <a:cs typeface="Times New Roman" charset="0"/>
                </a:rPr>
                <a:t>VT</a:t>
              </a:r>
            </a:p>
          </p:txBody>
        </p:sp>
        <p:sp>
          <p:nvSpPr>
            <p:cNvPr id="62" name="Text - Utah"/>
            <p:cNvSpPr txBox="1">
              <a:spLocks noChangeArrowheads="1"/>
            </p:cNvSpPr>
            <p:nvPr/>
          </p:nvSpPr>
          <p:spPr bwMode="auto">
            <a:xfrm>
              <a:off x="2347912" y="2650356"/>
              <a:ext cx="692151"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chemeClr val="bg1"/>
                  </a:solidFill>
                  <a:cs typeface="Times New Roman" charset="0"/>
                </a:rPr>
                <a:t> UT</a:t>
              </a:r>
              <a:r>
                <a:rPr lang="en-US" sz="1200" b="1" baseline="30000" dirty="0">
                  <a:solidFill>
                    <a:schemeClr val="bg1"/>
                  </a:solidFill>
                </a:rPr>
                <a:t> ◊</a:t>
              </a:r>
              <a:endParaRPr lang="en-US" sz="1200" b="1" baseline="30000" dirty="0">
                <a:solidFill>
                  <a:srgbClr val="000000"/>
                </a:solidFill>
                <a:cs typeface="Times New Roman" charset="0"/>
              </a:endParaRPr>
            </a:p>
          </p:txBody>
        </p:sp>
        <p:sp>
          <p:nvSpPr>
            <p:cNvPr id="63" name="Text - Texas"/>
            <p:cNvSpPr txBox="1">
              <a:spLocks noChangeArrowheads="1"/>
            </p:cNvSpPr>
            <p:nvPr/>
          </p:nvSpPr>
          <p:spPr bwMode="auto">
            <a:xfrm>
              <a:off x="3952873" y="3934643"/>
              <a:ext cx="692151"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000000"/>
                  </a:solidFill>
                  <a:cs typeface="Times New Roman" charset="0"/>
                </a:rPr>
                <a:t> TX</a:t>
              </a:r>
            </a:p>
          </p:txBody>
        </p:sp>
        <p:sp>
          <p:nvSpPr>
            <p:cNvPr id="64" name="Text - Tennessee"/>
            <p:cNvSpPr txBox="1">
              <a:spLocks noChangeArrowheads="1"/>
            </p:cNvSpPr>
            <p:nvPr/>
          </p:nvSpPr>
          <p:spPr bwMode="auto">
            <a:xfrm>
              <a:off x="5572124" y="3161531"/>
              <a:ext cx="692151"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000000"/>
                  </a:solidFill>
                  <a:cs typeface="Times New Roman" charset="0"/>
                </a:rPr>
                <a:t> TN</a:t>
              </a:r>
            </a:p>
          </p:txBody>
        </p:sp>
        <p:sp>
          <p:nvSpPr>
            <p:cNvPr id="65" name="Text - South Dakota"/>
            <p:cNvSpPr txBox="1">
              <a:spLocks noChangeArrowheads="1"/>
            </p:cNvSpPr>
            <p:nvPr/>
          </p:nvSpPr>
          <p:spPr bwMode="auto">
            <a:xfrm>
              <a:off x="3775073" y="1883593"/>
              <a:ext cx="692151"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000000"/>
                  </a:solidFill>
                  <a:cs typeface="Times New Roman" charset="0"/>
                </a:rPr>
                <a:t> </a:t>
              </a:r>
              <a:r>
                <a:rPr lang="en-US" sz="1200" b="1" dirty="0">
                  <a:cs typeface="Times New Roman" charset="0"/>
                </a:rPr>
                <a:t>SD</a:t>
              </a:r>
            </a:p>
          </p:txBody>
        </p:sp>
        <p:sp>
          <p:nvSpPr>
            <p:cNvPr id="66" name="Text - South Carolina"/>
            <p:cNvSpPr txBox="1">
              <a:spLocks noChangeArrowheads="1"/>
            </p:cNvSpPr>
            <p:nvPr/>
          </p:nvSpPr>
          <p:spPr bwMode="auto">
            <a:xfrm>
              <a:off x="6386512" y="3304406"/>
              <a:ext cx="692151"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000000"/>
                  </a:solidFill>
                  <a:cs typeface="Times New Roman" charset="0"/>
                </a:rPr>
                <a:t> SC</a:t>
              </a:r>
            </a:p>
          </p:txBody>
        </p:sp>
        <p:sp>
          <p:nvSpPr>
            <p:cNvPr id="67" name="Text - Rhode Island"/>
            <p:cNvSpPr txBox="1">
              <a:spLocks noChangeArrowheads="1"/>
            </p:cNvSpPr>
            <p:nvPr/>
          </p:nvSpPr>
          <p:spPr bwMode="auto">
            <a:xfrm>
              <a:off x="7799388" y="1940744"/>
              <a:ext cx="936625" cy="249287"/>
            </a:xfrm>
            <a:prstGeom prst="rect">
              <a:avLst/>
            </a:prstGeom>
            <a:noFill/>
            <a:ln w="9525">
              <a:noFill/>
              <a:miter lim="800000"/>
              <a:headEnd/>
              <a:tailEnd/>
            </a:ln>
          </p:spPr>
          <p:txBody>
            <a:bodyPr lIns="91429" tIns="45714" rIns="91429" bIns="45714">
              <a:spAutoFit/>
            </a:bodyPr>
            <a:lstStyle/>
            <a:p>
              <a:pPr eaLnBrk="0" hangingPunct="0">
                <a:lnSpc>
                  <a:spcPct val="85000"/>
                </a:lnSpc>
                <a:spcBef>
                  <a:spcPct val="50000"/>
                </a:spcBef>
              </a:pPr>
              <a:r>
                <a:rPr lang="en-US" sz="1200" b="1" dirty="0">
                  <a:solidFill>
                    <a:srgbClr val="000000"/>
                  </a:solidFill>
                  <a:cs typeface="Times New Roman" charset="0"/>
                </a:rPr>
                <a:t>RI</a:t>
              </a:r>
            </a:p>
          </p:txBody>
        </p:sp>
        <p:sp>
          <p:nvSpPr>
            <p:cNvPr id="68" name="Text - Pennsylvania"/>
            <p:cNvSpPr txBox="1">
              <a:spLocks noChangeArrowheads="1"/>
            </p:cNvSpPr>
            <p:nvPr/>
          </p:nvSpPr>
          <p:spPr bwMode="auto">
            <a:xfrm>
              <a:off x="6442075" y="2145531"/>
              <a:ext cx="835025"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FFFFFF"/>
                  </a:solidFill>
                  <a:cs typeface="Times New Roman" charset="0"/>
                </a:rPr>
                <a:t> PA</a:t>
              </a:r>
              <a:endParaRPr lang="en-US" sz="1200" b="1" baseline="30000" dirty="0">
                <a:solidFill>
                  <a:srgbClr val="FFFFFF"/>
                </a:solidFill>
                <a:cs typeface="Times New Roman" charset="0"/>
              </a:endParaRPr>
            </a:p>
          </p:txBody>
        </p:sp>
        <p:sp>
          <p:nvSpPr>
            <p:cNvPr id="69" name="Text - Oregon"/>
            <p:cNvSpPr txBox="1">
              <a:spLocks noChangeArrowheads="1"/>
            </p:cNvSpPr>
            <p:nvPr/>
          </p:nvSpPr>
          <p:spPr bwMode="auto">
            <a:xfrm>
              <a:off x="1168398" y="1610543"/>
              <a:ext cx="1219200" cy="406253"/>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br>
                <a:rPr lang="en-US" sz="1200" b="1" dirty="0">
                  <a:solidFill>
                    <a:srgbClr val="FFFFFF"/>
                  </a:solidFill>
                  <a:cs typeface="Times New Roman" charset="0"/>
                </a:rPr>
              </a:br>
              <a:r>
                <a:rPr lang="en-US" sz="1200" b="1" dirty="0">
                  <a:solidFill>
                    <a:srgbClr val="FFFFFF"/>
                  </a:solidFill>
                  <a:cs typeface="Times New Roman" charset="0"/>
                </a:rPr>
                <a:t> OR</a:t>
              </a:r>
            </a:p>
          </p:txBody>
        </p:sp>
        <p:sp>
          <p:nvSpPr>
            <p:cNvPr id="70" name="Text - Oklahoma"/>
            <p:cNvSpPr txBox="1">
              <a:spLocks noChangeArrowheads="1"/>
            </p:cNvSpPr>
            <p:nvPr/>
          </p:nvSpPr>
          <p:spPr bwMode="auto">
            <a:xfrm>
              <a:off x="4133848" y="3315518"/>
              <a:ext cx="693739"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000000"/>
                  </a:solidFill>
                  <a:cs typeface="Times New Roman" charset="0"/>
                </a:rPr>
                <a:t> OK</a:t>
              </a:r>
            </a:p>
          </p:txBody>
        </p:sp>
        <p:sp>
          <p:nvSpPr>
            <p:cNvPr id="71" name="Text - Ohio"/>
            <p:cNvSpPr txBox="1">
              <a:spLocks noChangeArrowheads="1"/>
            </p:cNvSpPr>
            <p:nvPr/>
          </p:nvSpPr>
          <p:spPr bwMode="auto">
            <a:xfrm>
              <a:off x="5870573" y="2361431"/>
              <a:ext cx="692151"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FFFFFF"/>
                  </a:solidFill>
                  <a:cs typeface="Times New Roman" charset="0"/>
                </a:rPr>
                <a:t> OH</a:t>
              </a:r>
              <a:endParaRPr lang="en-US" sz="1200" b="1" baseline="30000" dirty="0">
                <a:solidFill>
                  <a:srgbClr val="FFFFFF"/>
                </a:solidFill>
                <a:cs typeface="Times New Roman" charset="0"/>
              </a:endParaRPr>
            </a:p>
          </p:txBody>
        </p:sp>
        <p:sp>
          <p:nvSpPr>
            <p:cNvPr id="72" name="Text - North Dakota"/>
            <p:cNvSpPr txBox="1">
              <a:spLocks noChangeArrowheads="1"/>
            </p:cNvSpPr>
            <p:nvPr/>
          </p:nvSpPr>
          <p:spPr bwMode="auto">
            <a:xfrm>
              <a:off x="3752849" y="1386706"/>
              <a:ext cx="692151"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FFFFFF"/>
                  </a:solidFill>
                  <a:cs typeface="Times New Roman" charset="0"/>
                </a:rPr>
                <a:t> ND</a:t>
              </a:r>
            </a:p>
          </p:txBody>
        </p:sp>
        <p:sp>
          <p:nvSpPr>
            <p:cNvPr id="73" name="Text - North Carolina"/>
            <p:cNvSpPr txBox="1">
              <a:spLocks noChangeArrowheads="1"/>
            </p:cNvSpPr>
            <p:nvPr/>
          </p:nvSpPr>
          <p:spPr bwMode="auto">
            <a:xfrm>
              <a:off x="6550023" y="3010718"/>
              <a:ext cx="693739"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000000"/>
                  </a:solidFill>
                  <a:cs typeface="Times New Roman" charset="0"/>
                </a:rPr>
                <a:t>NC</a:t>
              </a:r>
            </a:p>
          </p:txBody>
        </p:sp>
        <p:sp>
          <p:nvSpPr>
            <p:cNvPr id="74" name="Text - New York"/>
            <p:cNvSpPr txBox="1">
              <a:spLocks noChangeArrowheads="1"/>
            </p:cNvSpPr>
            <p:nvPr/>
          </p:nvSpPr>
          <p:spPr bwMode="auto">
            <a:xfrm>
              <a:off x="6686549" y="1759768"/>
              <a:ext cx="692151"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FFFFFF"/>
                  </a:solidFill>
                  <a:cs typeface="Times New Roman" charset="0"/>
                </a:rPr>
                <a:t> NY</a:t>
              </a:r>
            </a:p>
          </p:txBody>
        </p:sp>
        <p:sp>
          <p:nvSpPr>
            <p:cNvPr id="75" name="Text - New Mexico"/>
            <p:cNvSpPr txBox="1">
              <a:spLocks noChangeArrowheads="1"/>
            </p:cNvSpPr>
            <p:nvPr/>
          </p:nvSpPr>
          <p:spPr bwMode="auto">
            <a:xfrm>
              <a:off x="2982912" y="3425056"/>
              <a:ext cx="692151"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FFFFFF"/>
                  </a:solidFill>
                  <a:cs typeface="Times New Roman" charset="0"/>
                </a:rPr>
                <a:t> NM</a:t>
              </a:r>
            </a:p>
          </p:txBody>
        </p:sp>
        <p:sp>
          <p:nvSpPr>
            <p:cNvPr id="76" name="Text - New Jersey"/>
            <p:cNvSpPr txBox="1">
              <a:spLocks noChangeArrowheads="1"/>
            </p:cNvSpPr>
            <p:nvPr/>
          </p:nvSpPr>
          <p:spPr bwMode="auto">
            <a:xfrm>
              <a:off x="7365999" y="2206073"/>
              <a:ext cx="777875"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000000"/>
                  </a:solidFill>
                  <a:cs typeface="Times New Roman" charset="0"/>
                </a:rPr>
                <a:t>NJ</a:t>
              </a:r>
            </a:p>
          </p:txBody>
        </p:sp>
        <p:sp>
          <p:nvSpPr>
            <p:cNvPr id="77" name="Text - New Hampshire"/>
            <p:cNvSpPr txBox="1">
              <a:spLocks noChangeArrowheads="1"/>
            </p:cNvSpPr>
            <p:nvPr/>
          </p:nvSpPr>
          <p:spPr bwMode="auto">
            <a:xfrm>
              <a:off x="7485525" y="1332514"/>
              <a:ext cx="936625" cy="406253"/>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br>
                <a:rPr lang="en-US" sz="1200" b="1" dirty="0">
                  <a:solidFill>
                    <a:srgbClr val="000000"/>
                  </a:solidFill>
                  <a:cs typeface="Times New Roman" charset="0"/>
                </a:rPr>
              </a:br>
              <a:r>
                <a:rPr lang="en-US" sz="1200" b="1" dirty="0">
                  <a:solidFill>
                    <a:srgbClr val="000000"/>
                  </a:solidFill>
                  <a:cs typeface="Times New Roman" charset="0"/>
                </a:rPr>
                <a:t>NH</a:t>
              </a:r>
              <a:endParaRPr lang="en-US" sz="1200" b="1" baseline="30000" dirty="0">
                <a:solidFill>
                  <a:srgbClr val="000000"/>
                </a:solidFill>
                <a:cs typeface="Times New Roman" charset="0"/>
              </a:endParaRPr>
            </a:p>
          </p:txBody>
        </p:sp>
        <p:sp>
          <p:nvSpPr>
            <p:cNvPr id="78" name="Text - Nevada"/>
            <p:cNvSpPr txBox="1">
              <a:spLocks noChangeArrowheads="1"/>
            </p:cNvSpPr>
            <p:nvPr/>
          </p:nvSpPr>
          <p:spPr bwMode="auto">
            <a:xfrm>
              <a:off x="1476374" y="2519751"/>
              <a:ext cx="1219200"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FFFFFF"/>
                  </a:solidFill>
                  <a:cs typeface="Times New Roman" charset="0"/>
                </a:rPr>
                <a:t>NV</a:t>
              </a:r>
            </a:p>
          </p:txBody>
        </p:sp>
        <p:sp>
          <p:nvSpPr>
            <p:cNvPr id="79" name="Text - Nebraska"/>
            <p:cNvSpPr txBox="1">
              <a:spLocks noChangeArrowheads="1"/>
            </p:cNvSpPr>
            <p:nvPr/>
          </p:nvSpPr>
          <p:spPr bwMode="auto">
            <a:xfrm>
              <a:off x="3827461" y="2345556"/>
              <a:ext cx="692151" cy="250400"/>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000000"/>
                  </a:solidFill>
                  <a:cs typeface="Times New Roman" charset="0"/>
                </a:rPr>
                <a:t> </a:t>
              </a:r>
              <a:r>
                <a:rPr lang="en-US" sz="1200" b="1" dirty="0">
                  <a:solidFill>
                    <a:schemeClr val="bg1"/>
                  </a:solidFill>
                  <a:cs typeface="Times New Roman" charset="0"/>
                </a:rPr>
                <a:t>NE</a:t>
              </a:r>
              <a:r>
                <a:rPr lang="en-US" sz="1200" b="1" baseline="30000" dirty="0">
                  <a:solidFill>
                    <a:schemeClr val="bg1"/>
                  </a:solidFill>
                </a:rPr>
                <a:t> ◊</a:t>
              </a:r>
              <a:endParaRPr lang="en-US" sz="1200" b="1" dirty="0">
                <a:solidFill>
                  <a:srgbClr val="000000"/>
                </a:solidFill>
                <a:cs typeface="Times New Roman" charset="0"/>
              </a:endParaRPr>
            </a:p>
          </p:txBody>
        </p:sp>
        <p:sp>
          <p:nvSpPr>
            <p:cNvPr id="80" name="Text - Montana"/>
            <p:cNvSpPr txBox="1">
              <a:spLocks noChangeArrowheads="1"/>
            </p:cNvSpPr>
            <p:nvPr/>
          </p:nvSpPr>
          <p:spPr bwMode="auto">
            <a:xfrm>
              <a:off x="2763837" y="1358131"/>
              <a:ext cx="692151" cy="250400"/>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chemeClr val="bg1"/>
                  </a:solidFill>
                  <a:cs typeface="Times New Roman" charset="0"/>
                </a:rPr>
                <a:t>MT</a:t>
              </a:r>
              <a:endParaRPr lang="en-US" sz="1100" b="1" baseline="30000" dirty="0">
                <a:solidFill>
                  <a:schemeClr val="bg1"/>
                </a:solidFill>
                <a:cs typeface="Times New Roman" charset="0"/>
              </a:endParaRPr>
            </a:p>
          </p:txBody>
        </p:sp>
        <p:sp>
          <p:nvSpPr>
            <p:cNvPr id="81" name="Text - Missouri"/>
            <p:cNvSpPr txBox="1">
              <a:spLocks noChangeArrowheads="1"/>
            </p:cNvSpPr>
            <p:nvPr/>
          </p:nvSpPr>
          <p:spPr bwMode="auto">
            <a:xfrm>
              <a:off x="4781548" y="2858318"/>
              <a:ext cx="693739"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000000"/>
                  </a:solidFill>
                  <a:cs typeface="Times New Roman" charset="0"/>
                </a:rPr>
                <a:t>MO</a:t>
              </a:r>
            </a:p>
          </p:txBody>
        </p:sp>
        <p:sp>
          <p:nvSpPr>
            <p:cNvPr id="82" name="Text - Mississippi"/>
            <p:cNvSpPr txBox="1">
              <a:spLocks noChangeArrowheads="1"/>
            </p:cNvSpPr>
            <p:nvPr/>
          </p:nvSpPr>
          <p:spPr bwMode="auto">
            <a:xfrm>
              <a:off x="5156198" y="3634606"/>
              <a:ext cx="692151"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000000"/>
                  </a:solidFill>
                  <a:cs typeface="Times New Roman" charset="0"/>
                </a:rPr>
                <a:t> MS</a:t>
              </a:r>
            </a:p>
          </p:txBody>
        </p:sp>
        <p:sp>
          <p:nvSpPr>
            <p:cNvPr id="83" name="Text - Minnesota"/>
            <p:cNvSpPr txBox="1">
              <a:spLocks noChangeArrowheads="1"/>
            </p:cNvSpPr>
            <p:nvPr/>
          </p:nvSpPr>
          <p:spPr bwMode="auto">
            <a:xfrm>
              <a:off x="4173536" y="1434331"/>
              <a:ext cx="1219200" cy="406253"/>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br>
                <a:rPr lang="en-US" sz="1200" b="1" dirty="0">
                  <a:solidFill>
                    <a:srgbClr val="FFFFFF"/>
                  </a:solidFill>
                  <a:cs typeface="Times New Roman" charset="0"/>
                </a:rPr>
              </a:br>
              <a:r>
                <a:rPr lang="en-US" sz="1200" b="1" dirty="0">
                  <a:solidFill>
                    <a:srgbClr val="FFFFFF"/>
                  </a:solidFill>
                  <a:cs typeface="Times New Roman" charset="0"/>
                </a:rPr>
                <a:t> MN</a:t>
              </a:r>
            </a:p>
          </p:txBody>
        </p:sp>
        <p:sp>
          <p:nvSpPr>
            <p:cNvPr id="84" name="Text - Michigan"/>
            <p:cNvSpPr txBox="1">
              <a:spLocks noChangeArrowheads="1"/>
            </p:cNvSpPr>
            <p:nvPr/>
          </p:nvSpPr>
          <p:spPr bwMode="auto">
            <a:xfrm>
              <a:off x="5614988" y="1934393"/>
              <a:ext cx="693737"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FFFFFF"/>
                  </a:solidFill>
                  <a:cs typeface="Times New Roman" charset="0"/>
                </a:rPr>
                <a:t> MI</a:t>
              </a:r>
            </a:p>
          </p:txBody>
        </p:sp>
        <p:sp>
          <p:nvSpPr>
            <p:cNvPr id="85" name="Text - Massachusetts"/>
            <p:cNvSpPr txBox="1">
              <a:spLocks noChangeArrowheads="1"/>
            </p:cNvSpPr>
            <p:nvPr/>
          </p:nvSpPr>
          <p:spPr bwMode="auto">
            <a:xfrm>
              <a:off x="7669212" y="1712144"/>
              <a:ext cx="936625"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000000"/>
                  </a:solidFill>
                  <a:cs typeface="Times New Roman" charset="0"/>
                </a:rPr>
                <a:t>MA</a:t>
              </a:r>
            </a:p>
          </p:txBody>
        </p:sp>
        <p:sp>
          <p:nvSpPr>
            <p:cNvPr id="86" name="Text - Maryland"/>
            <p:cNvSpPr txBox="1">
              <a:spLocks noChangeArrowheads="1"/>
            </p:cNvSpPr>
            <p:nvPr/>
          </p:nvSpPr>
          <p:spPr bwMode="auto">
            <a:xfrm>
              <a:off x="7372349" y="2520181"/>
              <a:ext cx="671513"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000000"/>
                  </a:solidFill>
                  <a:cs typeface="Times New Roman" charset="0"/>
                </a:rPr>
                <a:t>MD</a:t>
              </a:r>
            </a:p>
          </p:txBody>
        </p:sp>
        <p:sp>
          <p:nvSpPr>
            <p:cNvPr id="87" name="Text - Maine"/>
            <p:cNvSpPr txBox="1">
              <a:spLocks noChangeArrowheads="1"/>
            </p:cNvSpPr>
            <p:nvPr/>
          </p:nvSpPr>
          <p:spPr bwMode="auto">
            <a:xfrm>
              <a:off x="7156450" y="1032011"/>
              <a:ext cx="936625" cy="658480"/>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br>
                <a:rPr lang="en-US" sz="1200" b="1" dirty="0">
                  <a:solidFill>
                    <a:schemeClr val="bg1"/>
                  </a:solidFill>
                  <a:cs typeface="Times New Roman" charset="0"/>
                </a:rPr>
              </a:br>
              <a:r>
                <a:rPr lang="en-US" sz="1200" b="1" dirty="0">
                  <a:solidFill>
                    <a:schemeClr val="bg1"/>
                  </a:solidFill>
                  <a:cs typeface="Times New Roman" charset="0"/>
                </a:rPr>
                <a:t>ME</a:t>
              </a:r>
              <a:r>
                <a:rPr lang="en-US" sz="1200" b="1" baseline="30000" dirty="0">
                  <a:solidFill>
                    <a:schemeClr val="bg1"/>
                  </a:solidFill>
                </a:rPr>
                <a:t>◊</a:t>
              </a:r>
              <a:endParaRPr lang="en-US" sz="1400" b="1" baseline="30000" dirty="0">
                <a:solidFill>
                  <a:schemeClr val="bg1"/>
                </a:solidFill>
                <a:cs typeface="Times New Roman" charset="0"/>
              </a:endParaRPr>
            </a:p>
            <a:p>
              <a:pPr algn="ctr" eaLnBrk="0" hangingPunct="0">
                <a:lnSpc>
                  <a:spcPct val="85000"/>
                </a:lnSpc>
                <a:spcBef>
                  <a:spcPct val="50000"/>
                </a:spcBef>
              </a:pPr>
              <a:endParaRPr lang="en-US" sz="1200" b="1" dirty="0">
                <a:solidFill>
                  <a:schemeClr val="bg1"/>
                </a:solidFill>
                <a:cs typeface="Times New Roman" charset="0"/>
              </a:endParaRPr>
            </a:p>
          </p:txBody>
        </p:sp>
        <p:sp>
          <p:nvSpPr>
            <p:cNvPr id="88" name="Text - Louisiana"/>
            <p:cNvSpPr txBox="1">
              <a:spLocks noChangeArrowheads="1"/>
            </p:cNvSpPr>
            <p:nvPr/>
          </p:nvSpPr>
          <p:spPr bwMode="auto">
            <a:xfrm>
              <a:off x="4843461" y="3901257"/>
              <a:ext cx="692151"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000000"/>
                  </a:solidFill>
                  <a:cs typeface="Times New Roman" charset="0"/>
                </a:rPr>
                <a:t> </a:t>
              </a:r>
              <a:r>
                <a:rPr lang="en-US" sz="1200" b="1" dirty="0">
                  <a:solidFill>
                    <a:schemeClr val="bg1"/>
                  </a:solidFill>
                  <a:cs typeface="Times New Roman" charset="0"/>
                </a:rPr>
                <a:t>LA</a:t>
              </a:r>
            </a:p>
          </p:txBody>
        </p:sp>
        <p:sp>
          <p:nvSpPr>
            <p:cNvPr id="89" name="Text - Kentucky"/>
            <p:cNvSpPr txBox="1">
              <a:spLocks noChangeArrowheads="1"/>
            </p:cNvSpPr>
            <p:nvPr/>
          </p:nvSpPr>
          <p:spPr bwMode="auto">
            <a:xfrm>
              <a:off x="5749923" y="2871018"/>
              <a:ext cx="692151"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FFFFFF"/>
                  </a:solidFill>
                  <a:cs typeface="Times New Roman" charset="0"/>
                </a:rPr>
                <a:t> KY</a:t>
              </a:r>
            </a:p>
          </p:txBody>
        </p:sp>
        <p:sp>
          <p:nvSpPr>
            <p:cNvPr id="90" name="Text - Kansas"/>
            <p:cNvSpPr txBox="1">
              <a:spLocks noChangeArrowheads="1"/>
            </p:cNvSpPr>
            <p:nvPr/>
          </p:nvSpPr>
          <p:spPr bwMode="auto">
            <a:xfrm>
              <a:off x="3995737" y="2837681"/>
              <a:ext cx="693737"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000000"/>
                  </a:solidFill>
                  <a:cs typeface="Times New Roman" charset="0"/>
                </a:rPr>
                <a:t> KS</a:t>
              </a:r>
            </a:p>
          </p:txBody>
        </p:sp>
        <p:sp>
          <p:nvSpPr>
            <p:cNvPr id="91" name="Text - Iowa"/>
            <p:cNvSpPr txBox="1">
              <a:spLocks noChangeArrowheads="1"/>
            </p:cNvSpPr>
            <p:nvPr/>
          </p:nvSpPr>
          <p:spPr bwMode="auto">
            <a:xfrm>
              <a:off x="4567237" y="2245543"/>
              <a:ext cx="693737"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FFFFFF"/>
                  </a:solidFill>
                  <a:cs typeface="Times New Roman" charset="0"/>
                </a:rPr>
                <a:t> IA</a:t>
              </a:r>
            </a:p>
          </p:txBody>
        </p:sp>
        <p:sp>
          <p:nvSpPr>
            <p:cNvPr id="92" name="Text - Indiana"/>
            <p:cNvSpPr txBox="1">
              <a:spLocks noChangeArrowheads="1"/>
            </p:cNvSpPr>
            <p:nvPr/>
          </p:nvSpPr>
          <p:spPr bwMode="auto">
            <a:xfrm>
              <a:off x="5491161" y="2488431"/>
              <a:ext cx="692151"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chemeClr val="bg1"/>
                  </a:solidFill>
                  <a:cs typeface="Times New Roman" charset="0"/>
                </a:rPr>
                <a:t> IN</a:t>
              </a:r>
            </a:p>
          </p:txBody>
        </p:sp>
        <p:sp>
          <p:nvSpPr>
            <p:cNvPr id="93" name="Text - Illinois"/>
            <p:cNvSpPr txBox="1">
              <a:spLocks noChangeArrowheads="1"/>
            </p:cNvSpPr>
            <p:nvPr/>
          </p:nvSpPr>
          <p:spPr bwMode="auto">
            <a:xfrm>
              <a:off x="5091112" y="2501131"/>
              <a:ext cx="693737"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FFFFFF"/>
                  </a:solidFill>
                  <a:cs typeface="Times New Roman" charset="0"/>
                </a:rPr>
                <a:t> IL</a:t>
              </a:r>
            </a:p>
          </p:txBody>
        </p:sp>
        <p:sp>
          <p:nvSpPr>
            <p:cNvPr id="94" name="Text - Idaho"/>
            <p:cNvSpPr txBox="1">
              <a:spLocks noChangeArrowheads="1"/>
            </p:cNvSpPr>
            <p:nvPr/>
          </p:nvSpPr>
          <p:spPr bwMode="auto">
            <a:xfrm>
              <a:off x="2168523" y="1905818"/>
              <a:ext cx="693739" cy="250400"/>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chemeClr val="bg1"/>
                  </a:solidFill>
                  <a:cs typeface="Times New Roman" charset="0"/>
                </a:rPr>
                <a:t>ID</a:t>
              </a:r>
              <a:r>
                <a:rPr lang="en-US" sz="1200" b="1" baseline="30000" dirty="0">
                  <a:solidFill>
                    <a:schemeClr val="bg1"/>
                  </a:solidFill>
                </a:rPr>
                <a:t> ◊</a:t>
              </a:r>
              <a:endParaRPr lang="en-US" sz="1200" b="1" dirty="0">
                <a:solidFill>
                  <a:srgbClr val="000000"/>
                </a:solidFill>
                <a:cs typeface="Times New Roman" charset="0"/>
              </a:endParaRPr>
            </a:p>
          </p:txBody>
        </p:sp>
        <p:sp>
          <p:nvSpPr>
            <p:cNvPr id="95" name="Text - Hawaii"/>
            <p:cNvSpPr txBox="1">
              <a:spLocks noChangeArrowheads="1"/>
            </p:cNvSpPr>
            <p:nvPr/>
          </p:nvSpPr>
          <p:spPr bwMode="auto">
            <a:xfrm>
              <a:off x="2654302" y="4399782"/>
              <a:ext cx="936625"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000000"/>
                  </a:solidFill>
                  <a:cs typeface="Times New Roman" charset="0"/>
                </a:rPr>
                <a:t>HI</a:t>
              </a:r>
            </a:p>
          </p:txBody>
        </p:sp>
        <p:sp>
          <p:nvSpPr>
            <p:cNvPr id="96" name="Text - Georgia"/>
            <p:cNvSpPr txBox="1">
              <a:spLocks noChangeArrowheads="1"/>
            </p:cNvSpPr>
            <p:nvPr/>
          </p:nvSpPr>
          <p:spPr bwMode="auto">
            <a:xfrm>
              <a:off x="6091237" y="3609206"/>
              <a:ext cx="693737"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000000"/>
                  </a:solidFill>
                  <a:cs typeface="Times New Roman" charset="0"/>
                </a:rPr>
                <a:t> GA</a:t>
              </a:r>
            </a:p>
          </p:txBody>
        </p:sp>
        <p:sp>
          <p:nvSpPr>
            <p:cNvPr id="97" name="Text - Florida"/>
            <p:cNvSpPr txBox="1">
              <a:spLocks noChangeArrowheads="1"/>
            </p:cNvSpPr>
            <p:nvPr/>
          </p:nvSpPr>
          <p:spPr bwMode="auto">
            <a:xfrm>
              <a:off x="6450012" y="4198168"/>
              <a:ext cx="692151"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000000"/>
                  </a:solidFill>
                  <a:cs typeface="Times New Roman" charset="0"/>
                </a:rPr>
                <a:t> FL</a:t>
              </a:r>
            </a:p>
          </p:txBody>
        </p:sp>
        <p:sp>
          <p:nvSpPr>
            <p:cNvPr id="98" name="Text - District of Columbia"/>
            <p:cNvSpPr txBox="1">
              <a:spLocks noChangeArrowheads="1"/>
            </p:cNvSpPr>
            <p:nvPr/>
          </p:nvSpPr>
          <p:spPr bwMode="auto">
            <a:xfrm>
              <a:off x="7334249" y="2779769"/>
              <a:ext cx="628650" cy="276987"/>
            </a:xfrm>
            <a:prstGeom prst="rect">
              <a:avLst/>
            </a:prstGeom>
            <a:noFill/>
            <a:ln w="9525">
              <a:noFill/>
              <a:miter lim="800000"/>
              <a:headEnd/>
              <a:tailEnd/>
            </a:ln>
          </p:spPr>
          <p:txBody>
            <a:bodyPr wrap="square" lIns="91429" tIns="45714" rIns="91429" bIns="45714">
              <a:spAutoFit/>
            </a:bodyPr>
            <a:lstStyle/>
            <a:p>
              <a:pPr eaLnBrk="0" hangingPunct="0"/>
              <a:r>
                <a:rPr lang="en-US" sz="1200" b="1" dirty="0">
                  <a:solidFill>
                    <a:srgbClr val="000000"/>
                  </a:solidFill>
                  <a:cs typeface="Times New Roman" charset="0"/>
                </a:rPr>
                <a:t>  DC  </a:t>
              </a:r>
            </a:p>
          </p:txBody>
        </p:sp>
        <p:sp>
          <p:nvSpPr>
            <p:cNvPr id="99" name="Text - Delaware"/>
            <p:cNvSpPr txBox="1">
              <a:spLocks noChangeArrowheads="1"/>
            </p:cNvSpPr>
            <p:nvPr/>
          </p:nvSpPr>
          <p:spPr bwMode="auto">
            <a:xfrm>
              <a:off x="7229475" y="2367781"/>
              <a:ext cx="936625"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000000"/>
                  </a:solidFill>
                  <a:cs typeface="Times New Roman" charset="0"/>
                </a:rPr>
                <a:t>DE</a:t>
              </a:r>
            </a:p>
          </p:txBody>
        </p:sp>
        <p:sp>
          <p:nvSpPr>
            <p:cNvPr id="100" name="Text - Connecticut"/>
            <p:cNvSpPr txBox="1">
              <a:spLocks noChangeArrowheads="1"/>
            </p:cNvSpPr>
            <p:nvPr/>
          </p:nvSpPr>
          <p:spPr bwMode="auto">
            <a:xfrm>
              <a:off x="7380287" y="2007418"/>
              <a:ext cx="746125"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000000"/>
                  </a:solidFill>
                  <a:cs typeface="Times New Roman" charset="0"/>
                </a:rPr>
                <a:t> CT</a:t>
              </a:r>
            </a:p>
          </p:txBody>
        </p:sp>
        <p:sp>
          <p:nvSpPr>
            <p:cNvPr id="101" name="Text - Colorado"/>
            <p:cNvSpPr txBox="1">
              <a:spLocks noChangeArrowheads="1"/>
            </p:cNvSpPr>
            <p:nvPr/>
          </p:nvSpPr>
          <p:spPr bwMode="auto">
            <a:xfrm>
              <a:off x="2835274" y="2628131"/>
              <a:ext cx="1219200" cy="406253"/>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br>
                <a:rPr lang="en-US" sz="1200" b="1" dirty="0">
                  <a:solidFill>
                    <a:srgbClr val="FFFFFF"/>
                  </a:solidFill>
                  <a:cs typeface="Times New Roman" charset="0"/>
                </a:rPr>
              </a:br>
              <a:r>
                <a:rPr lang="en-US" sz="1200" b="1" dirty="0">
                  <a:solidFill>
                    <a:srgbClr val="FFFFFF"/>
                  </a:solidFill>
                  <a:cs typeface="Times New Roman" charset="0"/>
                </a:rPr>
                <a:t> CO</a:t>
              </a:r>
            </a:p>
          </p:txBody>
        </p:sp>
        <p:sp>
          <p:nvSpPr>
            <p:cNvPr id="102" name="Text - California"/>
            <p:cNvSpPr txBox="1">
              <a:spLocks noChangeArrowheads="1"/>
            </p:cNvSpPr>
            <p:nvPr/>
          </p:nvSpPr>
          <p:spPr bwMode="auto">
            <a:xfrm>
              <a:off x="1031874" y="2758306"/>
              <a:ext cx="1219200" cy="406253"/>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br>
                <a:rPr lang="en-US" sz="1200" b="1" dirty="0">
                  <a:solidFill>
                    <a:srgbClr val="FFFFFF"/>
                  </a:solidFill>
                  <a:cs typeface="Times New Roman" charset="0"/>
                </a:rPr>
              </a:br>
              <a:r>
                <a:rPr lang="en-US" sz="1200" b="1" dirty="0">
                  <a:solidFill>
                    <a:srgbClr val="FFFFFF"/>
                  </a:solidFill>
                  <a:cs typeface="Times New Roman" charset="0"/>
                </a:rPr>
                <a:t> CA</a:t>
              </a:r>
            </a:p>
          </p:txBody>
        </p:sp>
        <p:sp>
          <p:nvSpPr>
            <p:cNvPr id="103" name="Text - Arkansas"/>
            <p:cNvSpPr txBox="1">
              <a:spLocks noChangeArrowheads="1"/>
            </p:cNvSpPr>
            <p:nvPr/>
          </p:nvSpPr>
          <p:spPr bwMode="auto">
            <a:xfrm>
              <a:off x="4784724" y="3328218"/>
              <a:ext cx="692151"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FFFFFF"/>
                  </a:solidFill>
                  <a:cs typeface="Times New Roman" charset="0"/>
                </a:rPr>
                <a:t> AR</a:t>
              </a:r>
              <a:endParaRPr lang="en-US" sz="1200" b="1" baseline="30000" dirty="0">
                <a:solidFill>
                  <a:srgbClr val="FFFFFF"/>
                </a:solidFill>
                <a:cs typeface="Times New Roman" charset="0"/>
              </a:endParaRPr>
            </a:p>
          </p:txBody>
        </p:sp>
        <p:sp>
          <p:nvSpPr>
            <p:cNvPr id="104" name="Text - Arizona"/>
            <p:cNvSpPr txBox="1">
              <a:spLocks noChangeArrowheads="1"/>
            </p:cNvSpPr>
            <p:nvPr/>
          </p:nvSpPr>
          <p:spPr bwMode="auto">
            <a:xfrm>
              <a:off x="1984373" y="3292502"/>
              <a:ext cx="1219200" cy="338960"/>
            </a:xfrm>
            <a:prstGeom prst="rect">
              <a:avLst/>
            </a:prstGeom>
            <a:noFill/>
            <a:ln w="9525">
              <a:noFill/>
              <a:miter lim="800000"/>
              <a:headEnd/>
              <a:tailEnd/>
            </a:ln>
          </p:spPr>
          <p:txBody>
            <a:bodyPr lIns="91429" tIns="45714" rIns="91429" bIns="45714">
              <a:spAutoFit/>
            </a:bodyPr>
            <a:lstStyle/>
            <a:p>
              <a:pPr algn="ctr" eaLnBrk="0" hangingPunct="0">
                <a:lnSpc>
                  <a:spcPct val="65000"/>
                </a:lnSpc>
                <a:spcBef>
                  <a:spcPct val="50000"/>
                </a:spcBef>
              </a:pPr>
              <a:br>
                <a:rPr lang="en-US" sz="1200" b="1" dirty="0">
                  <a:solidFill>
                    <a:srgbClr val="FFFFFF"/>
                  </a:solidFill>
                  <a:cs typeface="Times New Roman" charset="0"/>
                </a:rPr>
              </a:br>
              <a:r>
                <a:rPr lang="en-US" sz="1200" b="1" dirty="0">
                  <a:solidFill>
                    <a:srgbClr val="FFFFFF"/>
                  </a:solidFill>
                  <a:cs typeface="Times New Roman" charset="0"/>
                </a:rPr>
                <a:t>AZ</a:t>
              </a:r>
            </a:p>
          </p:txBody>
        </p:sp>
        <p:sp>
          <p:nvSpPr>
            <p:cNvPr id="105" name="Text - Alaska"/>
            <p:cNvSpPr txBox="1">
              <a:spLocks noChangeArrowheads="1"/>
            </p:cNvSpPr>
            <p:nvPr/>
          </p:nvSpPr>
          <p:spPr bwMode="auto">
            <a:xfrm>
              <a:off x="1081295" y="4021956"/>
              <a:ext cx="1219200" cy="406253"/>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br>
                <a:rPr lang="en-US" sz="1200" b="1" dirty="0">
                  <a:solidFill>
                    <a:schemeClr val="bg1"/>
                  </a:solidFill>
                  <a:cs typeface="Times New Roman" charset="0"/>
                </a:rPr>
              </a:br>
              <a:r>
                <a:rPr lang="en-US" sz="1200" b="1" dirty="0">
                  <a:solidFill>
                    <a:schemeClr val="bg1"/>
                  </a:solidFill>
                  <a:cs typeface="Times New Roman" charset="0"/>
                </a:rPr>
                <a:t>AK</a:t>
              </a:r>
            </a:p>
          </p:txBody>
        </p:sp>
        <p:sp>
          <p:nvSpPr>
            <p:cNvPr id="106" name="Text - Alabama"/>
            <p:cNvSpPr txBox="1">
              <a:spLocks noChangeArrowheads="1"/>
            </p:cNvSpPr>
            <p:nvPr/>
          </p:nvSpPr>
          <p:spPr bwMode="auto">
            <a:xfrm>
              <a:off x="5572124" y="3621906"/>
              <a:ext cx="692151" cy="249287"/>
            </a:xfrm>
            <a:prstGeom prst="rect">
              <a:avLst/>
            </a:prstGeom>
            <a:noFill/>
            <a:ln w="9525">
              <a:noFill/>
              <a:miter lim="800000"/>
              <a:headEnd/>
              <a:tailEnd/>
            </a:ln>
          </p:spPr>
          <p:txBody>
            <a:bodyPr lIns="91429" tIns="45714" rIns="91429" bIns="45714">
              <a:spAutoFit/>
            </a:bodyPr>
            <a:lstStyle/>
            <a:p>
              <a:pPr algn="ctr" eaLnBrk="0" hangingPunct="0">
                <a:lnSpc>
                  <a:spcPct val="85000"/>
                </a:lnSpc>
                <a:spcBef>
                  <a:spcPct val="50000"/>
                </a:spcBef>
              </a:pPr>
              <a:r>
                <a:rPr lang="en-US" sz="1200" b="1" dirty="0">
                  <a:solidFill>
                    <a:srgbClr val="000000"/>
                  </a:solidFill>
                  <a:cs typeface="Times New Roman" charset="0"/>
                </a:rPr>
                <a:t> AL</a:t>
              </a:r>
            </a:p>
          </p:txBody>
        </p:sp>
        <p:sp>
          <p:nvSpPr>
            <p:cNvPr id="107" name="Line - Vermont"/>
            <p:cNvSpPr>
              <a:spLocks noChangeShapeType="1"/>
            </p:cNvSpPr>
            <p:nvPr/>
          </p:nvSpPr>
          <p:spPr bwMode="auto">
            <a:xfrm>
              <a:off x="7043736" y="1356542"/>
              <a:ext cx="207963" cy="133350"/>
            </a:xfrm>
            <a:prstGeom prst="line">
              <a:avLst/>
            </a:prstGeom>
            <a:noFill/>
            <a:ln w="9525">
              <a:solidFill>
                <a:schemeClr val="tx1"/>
              </a:solidFill>
              <a:round/>
              <a:headEnd/>
              <a:tailEnd/>
            </a:ln>
          </p:spPr>
          <p:txBody>
            <a:bodyPr/>
            <a:lstStyle/>
            <a:p>
              <a:endParaRPr lang="en-US" sz="1200" b="1">
                <a:solidFill>
                  <a:srgbClr val="000000"/>
                </a:solidFill>
              </a:endParaRPr>
            </a:p>
          </p:txBody>
        </p:sp>
        <p:sp>
          <p:nvSpPr>
            <p:cNvPr id="108" name="Line - Rhode Island"/>
            <p:cNvSpPr>
              <a:spLocks noChangeShapeType="1"/>
            </p:cNvSpPr>
            <p:nvPr/>
          </p:nvSpPr>
          <p:spPr bwMode="auto">
            <a:xfrm>
              <a:off x="7582708" y="1989957"/>
              <a:ext cx="266700" cy="50800"/>
            </a:xfrm>
            <a:prstGeom prst="line">
              <a:avLst/>
            </a:prstGeom>
            <a:noFill/>
            <a:ln w="9525">
              <a:solidFill>
                <a:schemeClr val="tx1"/>
              </a:solidFill>
              <a:round/>
              <a:headEnd/>
              <a:tailEnd/>
            </a:ln>
          </p:spPr>
          <p:txBody>
            <a:bodyPr/>
            <a:lstStyle/>
            <a:p>
              <a:endParaRPr lang="en-US" sz="1200" b="1">
                <a:solidFill>
                  <a:srgbClr val="000000"/>
                </a:solidFill>
              </a:endParaRPr>
            </a:p>
          </p:txBody>
        </p:sp>
        <p:sp>
          <p:nvSpPr>
            <p:cNvPr id="109" name="Line - New Jersey"/>
            <p:cNvSpPr>
              <a:spLocks noChangeShapeType="1"/>
            </p:cNvSpPr>
            <p:nvPr/>
          </p:nvSpPr>
          <p:spPr bwMode="auto">
            <a:xfrm flipV="1">
              <a:off x="7269162" y="2291580"/>
              <a:ext cx="263525" cy="0"/>
            </a:xfrm>
            <a:prstGeom prst="line">
              <a:avLst/>
            </a:prstGeom>
            <a:noFill/>
            <a:ln w="9525">
              <a:solidFill>
                <a:schemeClr val="tx1"/>
              </a:solidFill>
              <a:round/>
              <a:headEnd/>
              <a:tailEnd/>
            </a:ln>
          </p:spPr>
          <p:txBody>
            <a:bodyPr/>
            <a:lstStyle/>
            <a:p>
              <a:endParaRPr lang="en-US" sz="1200" b="1">
                <a:solidFill>
                  <a:srgbClr val="000000"/>
                </a:solidFill>
              </a:endParaRPr>
            </a:p>
          </p:txBody>
        </p:sp>
        <p:sp>
          <p:nvSpPr>
            <p:cNvPr id="110" name="Line - New Hampshire"/>
            <p:cNvSpPr>
              <a:spLocks noChangeShapeType="1"/>
            </p:cNvSpPr>
            <p:nvPr/>
          </p:nvSpPr>
          <p:spPr bwMode="auto">
            <a:xfrm flipV="1">
              <a:off x="7416799" y="1628006"/>
              <a:ext cx="360363" cy="66675"/>
            </a:xfrm>
            <a:prstGeom prst="line">
              <a:avLst/>
            </a:prstGeom>
            <a:noFill/>
            <a:ln w="9525">
              <a:solidFill>
                <a:schemeClr val="tx1"/>
              </a:solidFill>
              <a:round/>
              <a:headEnd/>
              <a:tailEnd/>
            </a:ln>
          </p:spPr>
          <p:txBody>
            <a:bodyPr/>
            <a:lstStyle/>
            <a:p>
              <a:endParaRPr lang="en-US" sz="1200" b="1">
                <a:solidFill>
                  <a:srgbClr val="000000"/>
                </a:solidFill>
              </a:endParaRPr>
            </a:p>
          </p:txBody>
        </p:sp>
        <p:sp>
          <p:nvSpPr>
            <p:cNvPr id="111" name="Line - Massachusetts"/>
            <p:cNvSpPr>
              <a:spLocks noChangeShapeType="1"/>
            </p:cNvSpPr>
            <p:nvPr/>
          </p:nvSpPr>
          <p:spPr bwMode="auto">
            <a:xfrm flipV="1">
              <a:off x="7554911" y="1834380"/>
              <a:ext cx="415925" cy="0"/>
            </a:xfrm>
            <a:prstGeom prst="line">
              <a:avLst/>
            </a:prstGeom>
            <a:noFill/>
            <a:ln w="9525">
              <a:solidFill>
                <a:schemeClr val="tx1"/>
              </a:solidFill>
              <a:round/>
              <a:headEnd/>
              <a:tailEnd/>
            </a:ln>
          </p:spPr>
          <p:txBody>
            <a:bodyPr/>
            <a:lstStyle/>
            <a:p>
              <a:endParaRPr lang="en-US" sz="1200" b="1">
                <a:solidFill>
                  <a:srgbClr val="000000"/>
                </a:solidFill>
              </a:endParaRPr>
            </a:p>
          </p:txBody>
        </p:sp>
        <p:sp>
          <p:nvSpPr>
            <p:cNvPr id="112" name="Line - Maryland"/>
            <p:cNvSpPr>
              <a:spLocks noChangeShapeType="1"/>
            </p:cNvSpPr>
            <p:nvPr/>
          </p:nvSpPr>
          <p:spPr bwMode="auto">
            <a:xfrm flipV="1">
              <a:off x="7227887" y="2624955"/>
              <a:ext cx="263525" cy="0"/>
            </a:xfrm>
            <a:prstGeom prst="line">
              <a:avLst/>
            </a:prstGeom>
            <a:noFill/>
            <a:ln w="9525">
              <a:solidFill>
                <a:schemeClr val="tx1"/>
              </a:solidFill>
              <a:round/>
              <a:headEnd/>
              <a:tailEnd/>
            </a:ln>
          </p:spPr>
          <p:txBody>
            <a:bodyPr/>
            <a:lstStyle/>
            <a:p>
              <a:endParaRPr lang="en-US" sz="1200" b="1">
                <a:solidFill>
                  <a:srgbClr val="000000"/>
                </a:solidFill>
              </a:endParaRPr>
            </a:p>
          </p:txBody>
        </p:sp>
        <p:sp>
          <p:nvSpPr>
            <p:cNvPr id="113" name="Line - Hawaii"/>
            <p:cNvSpPr>
              <a:spLocks noChangeShapeType="1"/>
            </p:cNvSpPr>
            <p:nvPr/>
          </p:nvSpPr>
          <p:spPr bwMode="auto">
            <a:xfrm flipH="1" flipV="1">
              <a:off x="2690813" y="4455344"/>
              <a:ext cx="268288" cy="66675"/>
            </a:xfrm>
            <a:prstGeom prst="line">
              <a:avLst/>
            </a:prstGeom>
            <a:noFill/>
            <a:ln w="9525">
              <a:solidFill>
                <a:schemeClr val="tx1"/>
              </a:solidFill>
              <a:round/>
              <a:headEnd/>
              <a:tailEnd/>
            </a:ln>
          </p:spPr>
          <p:txBody>
            <a:bodyPr/>
            <a:lstStyle/>
            <a:p>
              <a:endParaRPr lang="en-US" sz="1200" b="1">
                <a:solidFill>
                  <a:srgbClr val="000000"/>
                </a:solidFill>
              </a:endParaRPr>
            </a:p>
          </p:txBody>
        </p:sp>
        <p:sp>
          <p:nvSpPr>
            <p:cNvPr id="114" name="Line - District of Columbia"/>
            <p:cNvSpPr>
              <a:spLocks noChangeShapeType="1"/>
            </p:cNvSpPr>
            <p:nvPr/>
          </p:nvSpPr>
          <p:spPr bwMode="auto">
            <a:xfrm flipH="1" flipV="1">
              <a:off x="7000077" y="2605904"/>
              <a:ext cx="440535" cy="247650"/>
            </a:xfrm>
            <a:prstGeom prst="line">
              <a:avLst/>
            </a:prstGeom>
            <a:noFill/>
            <a:ln w="9525">
              <a:solidFill>
                <a:schemeClr val="tx1"/>
              </a:solidFill>
              <a:round/>
              <a:headEnd/>
              <a:tailEnd/>
            </a:ln>
          </p:spPr>
          <p:txBody>
            <a:bodyPr/>
            <a:lstStyle/>
            <a:p>
              <a:endParaRPr lang="en-US" sz="1200" b="1">
                <a:solidFill>
                  <a:srgbClr val="000000"/>
                </a:solidFill>
              </a:endParaRPr>
            </a:p>
          </p:txBody>
        </p:sp>
        <p:sp>
          <p:nvSpPr>
            <p:cNvPr id="115" name="Line - Delaware"/>
            <p:cNvSpPr>
              <a:spLocks noChangeShapeType="1"/>
            </p:cNvSpPr>
            <p:nvPr/>
          </p:nvSpPr>
          <p:spPr bwMode="auto">
            <a:xfrm flipV="1">
              <a:off x="7221537" y="2520180"/>
              <a:ext cx="263525" cy="0"/>
            </a:xfrm>
            <a:prstGeom prst="line">
              <a:avLst/>
            </a:prstGeom>
            <a:noFill/>
            <a:ln w="9525">
              <a:solidFill>
                <a:schemeClr val="tx1"/>
              </a:solidFill>
              <a:round/>
              <a:headEnd/>
              <a:tailEnd/>
            </a:ln>
          </p:spPr>
          <p:txBody>
            <a:bodyPr/>
            <a:lstStyle/>
            <a:p>
              <a:endParaRPr lang="en-US" sz="1200" b="1">
                <a:solidFill>
                  <a:srgbClr val="000000"/>
                </a:solidFill>
              </a:endParaRPr>
            </a:p>
          </p:txBody>
        </p:sp>
        <p:sp>
          <p:nvSpPr>
            <p:cNvPr id="116" name="Line - Connecticut"/>
            <p:cNvSpPr>
              <a:spLocks noChangeShapeType="1"/>
            </p:cNvSpPr>
            <p:nvPr/>
          </p:nvSpPr>
          <p:spPr bwMode="auto">
            <a:xfrm>
              <a:off x="7407274" y="2002655"/>
              <a:ext cx="217488" cy="95250"/>
            </a:xfrm>
            <a:prstGeom prst="line">
              <a:avLst/>
            </a:prstGeom>
            <a:noFill/>
            <a:ln w="9525">
              <a:solidFill>
                <a:schemeClr val="tx1"/>
              </a:solidFill>
              <a:round/>
              <a:headEnd/>
              <a:tailEnd/>
            </a:ln>
          </p:spPr>
          <p:txBody>
            <a:bodyPr/>
            <a:lstStyle/>
            <a:p>
              <a:endParaRPr lang="en-US" sz="1200" b="1">
                <a:solidFill>
                  <a:srgbClr val="000000"/>
                </a:solidFill>
              </a:endParaRPr>
            </a:p>
          </p:txBody>
        </p:sp>
      </p:grpSp>
      <p:sp>
        <p:nvSpPr>
          <p:cNvPr id="137" name="Rectangle 136"/>
          <p:cNvSpPr>
            <a:spLocks noChangeArrowheads="1"/>
          </p:cNvSpPr>
          <p:nvPr/>
        </p:nvSpPr>
        <p:spPr bwMode="auto">
          <a:xfrm>
            <a:off x="5949683" y="5571227"/>
            <a:ext cx="152400" cy="159236"/>
          </a:xfrm>
          <a:prstGeom prst="rect">
            <a:avLst/>
          </a:prstGeom>
          <a:solidFill>
            <a:schemeClr val="tx2"/>
          </a:solidFill>
          <a:ln w="19050">
            <a:solidFill>
              <a:schemeClr val="tx1"/>
            </a:solidFill>
            <a:miter lim="800000"/>
            <a:headEnd/>
            <a:tailEnd/>
          </a:ln>
          <a:effectLst/>
        </p:spPr>
        <p:txBody>
          <a:bodyPr wrap="none" anchor="ctr"/>
          <a:lstStyle/>
          <a:p>
            <a:endParaRPr lang="en-US" b="1" dirty="0">
              <a:solidFill>
                <a:srgbClr val="000000"/>
              </a:solidFill>
              <a:cs typeface="Calibri" pitchFamily="34" charset="0"/>
            </a:endParaRPr>
          </a:p>
        </p:txBody>
      </p:sp>
      <p:sp>
        <p:nvSpPr>
          <p:cNvPr id="138" name="Text Box 135"/>
          <p:cNvSpPr txBox="1">
            <a:spLocks noChangeArrowheads="1"/>
          </p:cNvSpPr>
          <p:nvPr/>
        </p:nvSpPr>
        <p:spPr bwMode="auto">
          <a:xfrm>
            <a:off x="6096186" y="5514201"/>
            <a:ext cx="2935675" cy="276999"/>
          </a:xfrm>
          <a:prstGeom prst="rect">
            <a:avLst/>
          </a:prstGeom>
          <a:noFill/>
          <a:ln w="9525">
            <a:noFill/>
            <a:miter lim="800000"/>
            <a:headEnd/>
            <a:tailEnd/>
          </a:ln>
          <a:effectLst/>
        </p:spPr>
        <p:txBody>
          <a:bodyPr wrap="none">
            <a:spAutoFit/>
          </a:bodyPr>
          <a:lstStyle/>
          <a:p>
            <a:r>
              <a:rPr lang="en-US" sz="1200" b="1" dirty="0">
                <a:solidFill>
                  <a:srgbClr val="000000"/>
                </a:solidFill>
                <a:cs typeface="Calibri" pitchFamily="34" charset="0"/>
              </a:rPr>
              <a:t>Not Adopting At This Time (14 States)</a:t>
            </a:r>
          </a:p>
        </p:txBody>
      </p:sp>
      <p:grpSp>
        <p:nvGrpSpPr>
          <p:cNvPr id="140" name="Group 139"/>
          <p:cNvGrpSpPr/>
          <p:nvPr/>
        </p:nvGrpSpPr>
        <p:grpSpPr>
          <a:xfrm>
            <a:off x="5943600" y="5194012"/>
            <a:ext cx="2761202" cy="292388"/>
            <a:chOff x="4332213" y="5210732"/>
            <a:chExt cx="4192836" cy="292388"/>
          </a:xfrm>
        </p:grpSpPr>
        <p:sp>
          <p:nvSpPr>
            <p:cNvPr id="141" name="Rectangle 140"/>
            <p:cNvSpPr>
              <a:spLocks noChangeArrowheads="1"/>
            </p:cNvSpPr>
            <p:nvPr/>
          </p:nvSpPr>
          <p:spPr bwMode="auto">
            <a:xfrm>
              <a:off x="4332213" y="5286540"/>
              <a:ext cx="227736" cy="152791"/>
            </a:xfrm>
            <a:prstGeom prst="rect">
              <a:avLst/>
            </a:prstGeom>
            <a:solidFill>
              <a:schemeClr val="accent2"/>
            </a:solidFill>
            <a:ln w="19050">
              <a:solidFill>
                <a:srgbClr val="000000"/>
              </a:solidFill>
              <a:miter lim="800000"/>
              <a:headEnd/>
              <a:tailEnd/>
            </a:ln>
            <a:effectLst/>
          </p:spPr>
          <p:txBody>
            <a:bodyPr wrap="none" anchor="ctr"/>
            <a:lstStyle/>
            <a:p>
              <a:endParaRPr lang="en-US" sz="1100" b="1" dirty="0">
                <a:solidFill>
                  <a:srgbClr val="000000"/>
                </a:solidFill>
                <a:cs typeface="Calibri" pitchFamily="34" charset="0"/>
              </a:endParaRPr>
            </a:p>
          </p:txBody>
        </p:sp>
        <p:sp>
          <p:nvSpPr>
            <p:cNvPr id="142" name="Text Box 135"/>
            <p:cNvSpPr txBox="1">
              <a:spLocks noChangeArrowheads="1"/>
            </p:cNvSpPr>
            <p:nvPr/>
          </p:nvSpPr>
          <p:spPr bwMode="auto">
            <a:xfrm>
              <a:off x="4532586" y="5210732"/>
              <a:ext cx="3992463" cy="292388"/>
            </a:xfrm>
            <a:prstGeom prst="rect">
              <a:avLst/>
            </a:prstGeom>
            <a:noFill/>
            <a:ln w="9525">
              <a:noFill/>
              <a:miter lim="800000"/>
              <a:headEnd/>
              <a:tailEnd/>
            </a:ln>
            <a:effectLst/>
          </p:spPr>
          <p:txBody>
            <a:bodyPr wrap="none">
              <a:spAutoFit/>
            </a:bodyPr>
            <a:lstStyle/>
            <a:p>
              <a:r>
                <a:rPr lang="en-US" sz="1200" b="1" dirty="0">
                  <a:solidFill>
                    <a:srgbClr val="000000"/>
                  </a:solidFill>
                  <a:cs typeface="Calibri" pitchFamily="34" charset="0"/>
                </a:rPr>
                <a:t>Adopted (37 States including DC</a:t>
              </a:r>
              <a:r>
                <a:rPr lang="en-US" sz="1300" b="1" dirty="0">
                  <a:solidFill>
                    <a:srgbClr val="000000"/>
                  </a:solidFill>
                  <a:cs typeface="Calibri" pitchFamily="34" charset="0"/>
                </a:rPr>
                <a:t>)</a:t>
              </a:r>
            </a:p>
          </p:txBody>
        </p:sp>
      </p:grpSp>
    </p:spTree>
    <p:extLst>
      <p:ext uri="{BB962C8B-B14F-4D97-AF65-F5344CB8AC3E}">
        <p14:creationId xmlns:p14="http://schemas.microsoft.com/office/powerpoint/2010/main" val="24705896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304800" y="960120"/>
            <a:ext cx="8610600" cy="5669280"/>
          </a:xfrm>
        </p:spPr>
        <p:txBody>
          <a:bodyPr/>
          <a:lstStyle/>
          <a:p>
            <a:pPr marL="0" indent="0">
              <a:buNone/>
            </a:pPr>
            <a:r>
              <a:rPr lang="en-US" sz="1800" u="sng" dirty="0"/>
              <a:t>Standards for ACA-compliant policies</a:t>
            </a:r>
          </a:p>
          <a:p>
            <a:r>
              <a:rPr lang="en-US" sz="1600" dirty="0"/>
              <a:t>No medical underwriting </a:t>
            </a:r>
          </a:p>
          <a:p>
            <a:pPr lvl="1"/>
            <a:r>
              <a:rPr lang="en-US" sz="1500" dirty="0"/>
              <a:t>Pre-existing condition exclusion periods prohibited; Guaranteed-issue and renewability</a:t>
            </a:r>
          </a:p>
          <a:p>
            <a:pPr lvl="1"/>
            <a:r>
              <a:rPr lang="en-US" sz="1500" dirty="0"/>
              <a:t>Modified community rating; rates vary by age (3:1), family size, geography, tobacco (1.5:1)  </a:t>
            </a:r>
          </a:p>
          <a:p>
            <a:r>
              <a:rPr lang="en-US" sz="1600" dirty="0"/>
              <a:t>Benefit and cost sharing standards</a:t>
            </a:r>
          </a:p>
          <a:p>
            <a:pPr lvl="1"/>
            <a:r>
              <a:rPr lang="en-US" sz="1500" dirty="0"/>
              <a:t>10 essential health benefits (EHB) categories required</a:t>
            </a:r>
          </a:p>
          <a:p>
            <a:pPr lvl="1"/>
            <a:r>
              <a:rPr lang="en-US" sz="1500" dirty="0"/>
              <a:t>Metal tiers define cost-sharing levels; out-of-pocket maximum for in-network cost sharing </a:t>
            </a:r>
          </a:p>
          <a:p>
            <a:r>
              <a:rPr lang="en-US" sz="1600" dirty="0"/>
              <a:t>Subsidies</a:t>
            </a:r>
          </a:p>
          <a:p>
            <a:pPr lvl="1"/>
            <a:r>
              <a:rPr lang="en-US" sz="1500" dirty="0"/>
              <a:t>Premium tax credits for eligible individuals 100% to 400% FPL</a:t>
            </a:r>
          </a:p>
          <a:p>
            <a:pPr lvl="1"/>
            <a:r>
              <a:rPr lang="en-US" sz="1500" dirty="0"/>
              <a:t>Cost sharing reductions (CSR) for eligible individuals 100% to 250% FPL</a:t>
            </a:r>
          </a:p>
          <a:p>
            <a:r>
              <a:rPr lang="en-US" sz="1600" dirty="0"/>
              <a:t>Marketplaces administer subsidies, conduct annual open enrollment, facilitate plan comparison and choice, provide consumer assistance</a:t>
            </a:r>
          </a:p>
          <a:p>
            <a:r>
              <a:rPr lang="en-US" sz="1600" dirty="0"/>
              <a:t>State flexibility waivers authorized (Section 1332)</a:t>
            </a:r>
          </a:p>
          <a:p>
            <a:pPr marL="0" indent="0">
              <a:buNone/>
            </a:pPr>
            <a:endParaRPr lang="en-US" sz="500" u="sng" dirty="0"/>
          </a:p>
          <a:p>
            <a:endParaRPr lang="en-US" sz="500" dirty="0"/>
          </a:p>
          <a:p>
            <a:pPr marL="0" indent="0">
              <a:buNone/>
            </a:pPr>
            <a:r>
              <a:rPr lang="en-US" sz="1800" u="sng" dirty="0"/>
              <a:t>Individual Mandate</a:t>
            </a:r>
          </a:p>
          <a:p>
            <a:r>
              <a:rPr lang="en-US" sz="1600" dirty="0"/>
              <a:t>Congress reduced penalty to zero, effective in 2019</a:t>
            </a:r>
          </a:p>
          <a:p>
            <a:pPr marL="0" indent="0">
              <a:buNone/>
            </a:pPr>
            <a:r>
              <a:rPr lang="en-US" sz="1800" u="sng" dirty="0"/>
              <a:t>Non-compliant policies still exist</a:t>
            </a:r>
          </a:p>
          <a:p>
            <a:r>
              <a:rPr lang="en-US" sz="1600" dirty="0"/>
              <a:t>Grandfathered, “</a:t>
            </a:r>
            <a:r>
              <a:rPr lang="en-US" sz="1600" dirty="0" err="1"/>
              <a:t>grandmothered</a:t>
            </a:r>
            <a:r>
              <a:rPr lang="en-US" sz="1600" dirty="0"/>
              <a:t>” plans don’t comply; cannot sell to new policyholders</a:t>
            </a:r>
          </a:p>
          <a:p>
            <a:r>
              <a:rPr lang="en-US" sz="1600" dirty="0"/>
              <a:t>Short-term limited duration insurance doesn’t comply; can sell to new policyholders</a:t>
            </a:r>
          </a:p>
          <a:p>
            <a:endParaRPr lang="en-US" dirty="0"/>
          </a:p>
          <a:p>
            <a:endParaRPr lang="en-US" dirty="0"/>
          </a:p>
        </p:txBody>
      </p:sp>
      <p:sp>
        <p:nvSpPr>
          <p:cNvPr id="6" name="Title 5"/>
          <p:cNvSpPr>
            <a:spLocks noGrp="1"/>
          </p:cNvSpPr>
          <p:nvPr>
            <p:ph type="title"/>
          </p:nvPr>
        </p:nvSpPr>
        <p:spPr>
          <a:xfrm>
            <a:off x="609600" y="331036"/>
            <a:ext cx="8686800" cy="659564"/>
          </a:xfrm>
        </p:spPr>
        <p:txBody>
          <a:bodyPr/>
          <a:lstStyle/>
          <a:p>
            <a:r>
              <a:rPr lang="en-US" dirty="0"/>
              <a:t>ACA Substantially Changed Non-Group Coverage</a:t>
            </a:r>
          </a:p>
        </p:txBody>
      </p:sp>
      <p:sp>
        <p:nvSpPr>
          <p:cNvPr id="8" name="Text Placeholder 7"/>
          <p:cNvSpPr>
            <a:spLocks noGrp="1"/>
          </p:cNvSpPr>
          <p:nvPr>
            <p:ph type="body" sz="quarter" idx="11"/>
          </p:nvPr>
        </p:nvSpPr>
        <p:spPr>
          <a:xfrm>
            <a:off x="91440" y="6705600"/>
            <a:ext cx="7909560" cy="60960"/>
          </a:xfrm>
        </p:spPr>
        <p:txBody>
          <a:bodyPr/>
          <a:lstStyle/>
          <a:p>
            <a:r>
              <a:rPr lang="en-US" dirty="0"/>
              <a:t> </a:t>
            </a:r>
          </a:p>
        </p:txBody>
      </p:sp>
    </p:spTree>
    <p:extLst>
      <p:ext uri="{BB962C8B-B14F-4D97-AF65-F5344CB8AC3E}">
        <p14:creationId xmlns:p14="http://schemas.microsoft.com/office/powerpoint/2010/main" val="38528417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331036"/>
            <a:ext cx="8519160" cy="914400"/>
          </a:xfrm>
        </p:spPr>
        <p:txBody>
          <a:bodyPr/>
          <a:lstStyle/>
          <a:p>
            <a:r>
              <a:rPr lang="en-US" sz="2600" dirty="0"/>
              <a:t>Many Marketplace Plans Have High Deductibles, Cost-Sharing Subsidies (CSR) Apply In Silver Plans</a:t>
            </a:r>
            <a:endParaRPr lang="en-US" sz="2600" dirty="0">
              <a:solidFill>
                <a:schemeClr val="bg2"/>
              </a:solidFill>
            </a:endParaRPr>
          </a:p>
        </p:txBody>
      </p:sp>
      <p:sp>
        <p:nvSpPr>
          <p:cNvPr id="8" name="Text Placeholder 4"/>
          <p:cNvSpPr>
            <a:spLocks noGrp="1"/>
          </p:cNvSpPr>
          <p:nvPr>
            <p:ph type="body" sz="quarter" idx="11"/>
          </p:nvPr>
        </p:nvSpPr>
        <p:spPr>
          <a:xfrm>
            <a:off x="91440" y="6217920"/>
            <a:ext cx="8214360" cy="548640"/>
          </a:xfrm>
        </p:spPr>
        <p:txBody>
          <a:bodyPr/>
          <a:lstStyle/>
          <a:p>
            <a:r>
              <a:rPr lang="en-US" sz="1100" dirty="0"/>
              <a:t>SOURCE: Healthcare.gov data for 39 states with Federally Facilitated or Partnership exchanges. </a:t>
            </a:r>
          </a:p>
          <a:p>
            <a:r>
              <a:rPr lang="en-US" sz="1100" dirty="0"/>
              <a:t>FPL refers to Federal Poverty Level.</a:t>
            </a:r>
          </a:p>
        </p:txBody>
      </p:sp>
      <p:pic>
        <p:nvPicPr>
          <p:cNvPr id="4" name="Picture 3"/>
          <p:cNvPicPr>
            <a:picLocks noChangeAspect="1"/>
          </p:cNvPicPr>
          <p:nvPr/>
        </p:nvPicPr>
        <p:blipFill>
          <a:blip r:embed="rId3"/>
          <a:stretch>
            <a:fillRect/>
          </a:stretch>
        </p:blipFill>
        <p:spPr>
          <a:xfrm>
            <a:off x="313575" y="1645706"/>
            <a:ext cx="8516850" cy="5212294"/>
          </a:xfrm>
          <a:prstGeom prst="rect">
            <a:avLst/>
          </a:prstGeom>
        </p:spPr>
      </p:pic>
      <p:sp>
        <p:nvSpPr>
          <p:cNvPr id="2" name="TextBox 1"/>
          <p:cNvSpPr txBox="1"/>
          <p:nvPr/>
        </p:nvSpPr>
        <p:spPr>
          <a:xfrm>
            <a:off x="1219200" y="1459468"/>
            <a:ext cx="6781800" cy="369332"/>
          </a:xfrm>
          <a:prstGeom prst="rect">
            <a:avLst/>
          </a:prstGeom>
          <a:noFill/>
        </p:spPr>
        <p:txBody>
          <a:bodyPr wrap="square" rtlCol="0">
            <a:spAutoFit/>
          </a:bodyPr>
          <a:lstStyle/>
          <a:p>
            <a:pPr algn="ctr"/>
            <a:r>
              <a:rPr lang="en-US" b="1" dirty="0">
                <a:latin typeface="Calibri" pitchFamily="34" charset="0"/>
                <a:cs typeface="Meta Offc Pro"/>
              </a:rPr>
              <a:t>Average combined annual deductible, medical and Rx, self-only</a:t>
            </a:r>
          </a:p>
        </p:txBody>
      </p:sp>
    </p:spTree>
    <p:extLst>
      <p:ext uri="{BB962C8B-B14F-4D97-AF65-F5344CB8AC3E}">
        <p14:creationId xmlns:p14="http://schemas.microsoft.com/office/powerpoint/2010/main" val="36063161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2289104642"/>
              </p:ext>
            </p:extLst>
          </p:nvPr>
        </p:nvGraphicFramePr>
        <p:xfrm>
          <a:off x="92075" y="1600200"/>
          <a:ext cx="895985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dirty="0"/>
              <a:t>Marketplace Benchmark Plan Premiums Have Increased, but Stable For Those With Subsidies</a:t>
            </a:r>
          </a:p>
        </p:txBody>
      </p:sp>
      <p:sp>
        <p:nvSpPr>
          <p:cNvPr id="5" name="Text Placeholder 4"/>
          <p:cNvSpPr>
            <a:spLocks noGrp="1"/>
          </p:cNvSpPr>
          <p:nvPr>
            <p:ph type="body" sz="quarter" idx="11"/>
          </p:nvPr>
        </p:nvSpPr>
        <p:spPr/>
        <p:txBody>
          <a:bodyPr/>
          <a:lstStyle/>
          <a:p>
            <a:r>
              <a:rPr lang="en-US" sz="1100" dirty="0"/>
              <a:t>SOURCE: Kaiser Family Foundation Health Insurance Marketplace Calculator</a:t>
            </a:r>
          </a:p>
        </p:txBody>
      </p:sp>
      <p:sp>
        <p:nvSpPr>
          <p:cNvPr id="3" name="TextBox 2"/>
          <p:cNvSpPr txBox="1"/>
          <p:nvPr/>
        </p:nvSpPr>
        <p:spPr>
          <a:xfrm>
            <a:off x="33153" y="1242536"/>
            <a:ext cx="9077693"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1" u="none" strike="noStrike" kern="1200" cap="none" spc="0" normalizeH="0" baseline="0" noProof="0" dirty="0">
                <a:ln>
                  <a:noFill/>
                </a:ln>
                <a:solidFill>
                  <a:srgbClr val="000000"/>
                </a:solidFill>
                <a:effectLst/>
                <a:uLnTx/>
                <a:uFillTx/>
                <a:latin typeface="Calibri" pitchFamily="34" charset="0"/>
                <a:ea typeface="+mn-ea"/>
                <a:cs typeface="Meta Offc Pro"/>
              </a:rPr>
              <a:t>National average monthly premiums, </a:t>
            </a:r>
            <a:r>
              <a:rPr lang="en-US" sz="1400" b="1" i="1" dirty="0">
                <a:solidFill>
                  <a:srgbClr val="000000"/>
                </a:solidFill>
                <a:latin typeface="Calibri" pitchFamily="34" charset="0"/>
                <a:cs typeface="Meta Offc Pro"/>
              </a:rPr>
              <a:t>tax credit amounts, and individual contributions for the benchmark Silver plan for a 40-year old consumer </a:t>
            </a:r>
            <a:r>
              <a:rPr kumimoji="0" lang="en-US" sz="1400" b="1" i="1" u="none" strike="noStrike" kern="1200" cap="none" spc="0" normalizeH="0" baseline="0" noProof="0" dirty="0">
                <a:ln>
                  <a:noFill/>
                </a:ln>
                <a:solidFill>
                  <a:srgbClr val="000000"/>
                </a:solidFill>
                <a:effectLst/>
                <a:uLnTx/>
                <a:uFillTx/>
                <a:latin typeface="Calibri" pitchFamily="34" charset="0"/>
                <a:ea typeface="+mn-ea"/>
                <a:cs typeface="Meta Offc Pro"/>
              </a:rPr>
              <a:t>with income at 200% FPL, 2014-2019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1" u="none" strike="noStrike" kern="1200" cap="none" spc="0" normalizeH="0" baseline="0" noProof="0" dirty="0" err="1">
              <a:ln>
                <a:noFill/>
              </a:ln>
              <a:solidFill>
                <a:srgbClr val="000000"/>
              </a:solidFill>
              <a:effectLst/>
              <a:uLnTx/>
              <a:uFillTx/>
              <a:latin typeface="Calibri" pitchFamily="34" charset="0"/>
              <a:ea typeface="+mn-ea"/>
              <a:cs typeface="Meta Offc Pro"/>
            </a:endParaRPr>
          </a:p>
        </p:txBody>
      </p:sp>
    </p:spTree>
    <p:extLst>
      <p:ext uri="{BB962C8B-B14F-4D97-AF65-F5344CB8AC3E}">
        <p14:creationId xmlns:p14="http://schemas.microsoft.com/office/powerpoint/2010/main" val="31091526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r>
              <a:rPr lang="en-US" dirty="0"/>
              <a:t>Issuers adopt one-time price correction in response to </a:t>
            </a:r>
            <a:r>
              <a:rPr lang="en-US" dirty="0" err="1"/>
              <a:t>under-pricing</a:t>
            </a:r>
            <a:r>
              <a:rPr lang="en-US" dirty="0"/>
              <a:t>, losses in early years (2017)</a:t>
            </a:r>
          </a:p>
          <a:p>
            <a:r>
              <a:rPr lang="en-US" dirty="0"/>
              <a:t>Termination of CSR payments to issuers leads to “silver loading” (2018 and 2019)</a:t>
            </a:r>
          </a:p>
          <a:p>
            <a:r>
              <a:rPr lang="en-US" dirty="0"/>
              <a:t>Pricing for expected adverse selection due to repeal of mandate penalty, expansion of short-term plans (2019)</a:t>
            </a:r>
          </a:p>
          <a:p>
            <a:r>
              <a:rPr lang="en-US" dirty="0"/>
              <a:t>Lack of competition in areas with single issuer</a:t>
            </a:r>
          </a:p>
          <a:p>
            <a:r>
              <a:rPr lang="en-US" dirty="0"/>
              <a:t>Uncertainty</a:t>
            </a:r>
          </a:p>
        </p:txBody>
      </p:sp>
      <p:sp>
        <p:nvSpPr>
          <p:cNvPr id="6" name="Title 5"/>
          <p:cNvSpPr>
            <a:spLocks noGrp="1"/>
          </p:cNvSpPr>
          <p:nvPr>
            <p:ph type="title"/>
          </p:nvPr>
        </p:nvSpPr>
        <p:spPr/>
        <p:txBody>
          <a:bodyPr/>
          <a:lstStyle/>
          <a:p>
            <a:r>
              <a:rPr lang="en-US" dirty="0"/>
              <a:t>Factors Contributing to Premium Increases in Benchmark Plans</a:t>
            </a:r>
          </a:p>
        </p:txBody>
      </p:sp>
      <p:sp>
        <p:nvSpPr>
          <p:cNvPr id="8" name="Text Placeholder 7"/>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31263325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sz="1100" dirty="0"/>
              <a:t>Source: Kaiser Family Foundation analysis of data from Mark Farrah Associates Health Coverage Portal TM and Centers for Medicare and Medicaid Services (CMS)</a:t>
            </a:r>
          </a:p>
          <a:p>
            <a:r>
              <a:rPr lang="en-US" sz="1100" dirty="0"/>
              <a:t>Notes: Data on the share of off-exchange enrollment in compliant vs. noncompliant plans in 2018 are not available, so this assumes the share to be the same as in 2017. For 2015 through 2017, we assume the share of off-exchange enrollment in non-compliant plans in Q1 is the same as share of annual enrollment in non-compliant coverage.</a:t>
            </a:r>
          </a:p>
          <a:p>
            <a:r>
              <a:rPr lang="en-US" sz="1100" dirty="0"/>
              <a:t>Enrollment is measured as average members per month.</a:t>
            </a:r>
          </a:p>
        </p:txBody>
      </p:sp>
      <p:sp>
        <p:nvSpPr>
          <p:cNvPr id="4" name="Title 3"/>
          <p:cNvSpPr>
            <a:spLocks noGrp="1"/>
          </p:cNvSpPr>
          <p:nvPr>
            <p:ph type="title"/>
          </p:nvPr>
        </p:nvSpPr>
        <p:spPr>
          <a:xfrm>
            <a:off x="609600" y="304800"/>
            <a:ext cx="8442960" cy="914400"/>
          </a:xfrm>
        </p:spPr>
        <p:txBody>
          <a:bodyPr/>
          <a:lstStyle/>
          <a:p>
            <a:r>
              <a:rPr lang="en-US" sz="2600" dirty="0"/>
              <a:t>Most Individual Market Participants Buy Through the Marketplace and are Eligible for Subsidies</a:t>
            </a:r>
          </a:p>
        </p:txBody>
      </p:sp>
      <p:graphicFrame>
        <p:nvGraphicFramePr>
          <p:cNvPr id="7" name="Content Placeholder 6"/>
          <p:cNvGraphicFramePr>
            <a:graphicFrameLocks noGrp="1"/>
          </p:cNvGraphicFramePr>
          <p:nvPr>
            <p:ph idx="1"/>
            <p:extLst/>
          </p:nvPr>
        </p:nvGraphicFramePr>
        <p:xfrm>
          <a:off x="92075" y="1524000"/>
          <a:ext cx="8960485" cy="4495800"/>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p:cNvSpPr txBox="1"/>
          <p:nvPr/>
        </p:nvSpPr>
        <p:spPr>
          <a:xfrm>
            <a:off x="990600" y="1371600"/>
            <a:ext cx="6705600" cy="381000"/>
          </a:xfrm>
          <a:prstGeom prst="rect">
            <a:avLst/>
          </a:prstGeom>
          <a:noFill/>
        </p:spPr>
        <p:txBody>
          <a:bodyPr wrap="square" rtlCol="0">
            <a:spAutoFit/>
          </a:bodyPr>
          <a:lstStyle/>
          <a:p>
            <a:pPr algn="ctr"/>
            <a:r>
              <a:rPr lang="en-US" b="1" dirty="0">
                <a:latin typeface="Calibri" pitchFamily="34" charset="0"/>
                <a:cs typeface="Meta Offc Pro"/>
              </a:rPr>
              <a:t>Individual market enrollment first quarter 2015-2018</a:t>
            </a:r>
          </a:p>
        </p:txBody>
      </p:sp>
      <p:sp>
        <p:nvSpPr>
          <p:cNvPr id="6" name="TextBox 1"/>
          <p:cNvSpPr txBox="1"/>
          <p:nvPr/>
        </p:nvSpPr>
        <p:spPr>
          <a:xfrm>
            <a:off x="7978627" y="1981200"/>
            <a:ext cx="654346" cy="276999"/>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200" b="1" dirty="0">
                <a:solidFill>
                  <a:srgbClr val="55565A"/>
                </a:solidFill>
                <a:latin typeface="+mj-lt"/>
                <a:cs typeface="Meta Offc Pro"/>
              </a:rPr>
              <a:t>18.8 M</a:t>
            </a:r>
          </a:p>
        </p:txBody>
      </p:sp>
    </p:spTree>
    <p:extLst>
      <p:ext uri="{BB962C8B-B14F-4D97-AF65-F5344CB8AC3E}">
        <p14:creationId xmlns:p14="http://schemas.microsoft.com/office/powerpoint/2010/main" val="2674399811"/>
      </p:ext>
    </p:extLst>
  </p:cSld>
  <p:clrMapOvr>
    <a:masterClrMapping/>
  </p:clrMapOvr>
</p:sld>
</file>

<file path=ppt/theme/theme1.xml><?xml version="1.0" encoding="utf-8"?>
<a:theme xmlns:a="http://schemas.openxmlformats.org/drawingml/2006/main" name="No Angle">
  <a:themeElements>
    <a:clrScheme name="2018 KFF Blues">
      <a:dk1>
        <a:srgbClr val="000000"/>
      </a:dk1>
      <a:lt1>
        <a:srgbClr val="FFFFFF"/>
      </a:lt1>
      <a:dk2>
        <a:srgbClr val="F5821F"/>
      </a:dk2>
      <a:lt2>
        <a:srgbClr val="EE2C37"/>
      </a:lt2>
      <a:accent1>
        <a:srgbClr val="082338"/>
      </a:accent1>
      <a:accent2>
        <a:srgbClr val="0E3B5E"/>
      </a:accent2>
      <a:accent3>
        <a:srgbClr val="005791"/>
      </a:accent3>
      <a:accent4>
        <a:srgbClr val="0076C4"/>
      </a:accent4>
      <a:accent5>
        <a:srgbClr val="43B4FF"/>
      </a:accent5>
      <a:accent6>
        <a:srgbClr val="C0E6FF"/>
      </a:accent6>
      <a:hlink>
        <a:srgbClr val="8F9091"/>
      </a:hlink>
      <a:folHlink>
        <a:srgbClr val="DBDBD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cmpd="sng">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dirty="0" err="1" smtClean="0">
            <a:latin typeface="Calibri" pitchFamily="34" charset="0"/>
            <a:cs typeface="Meta Offc Pro"/>
          </a:defRPr>
        </a:defPPr>
      </a:lstStyle>
    </a:tx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000000"/>
        </a:dk1>
        <a:lt1>
          <a:srgbClr val="FFFFFF"/>
        </a:lt1>
        <a:dk2>
          <a:srgbClr val="000000"/>
        </a:dk2>
        <a:lt2>
          <a:srgbClr val="808080"/>
        </a:lt2>
        <a:accent1>
          <a:srgbClr val="06244D"/>
        </a:accent1>
        <a:accent2>
          <a:srgbClr val="F7871B"/>
        </a:accent2>
        <a:accent3>
          <a:srgbClr val="FFFFFF"/>
        </a:accent3>
        <a:accent4>
          <a:srgbClr val="000000"/>
        </a:accent4>
        <a:accent5>
          <a:srgbClr val="AAACB2"/>
        </a:accent5>
        <a:accent6>
          <a:srgbClr val="E07A17"/>
        </a:accent6>
        <a:hlink>
          <a:srgbClr val="747894"/>
        </a:hlink>
        <a:folHlink>
          <a:srgbClr val="FCB460"/>
        </a:folHlink>
      </a:clrScheme>
      <a:clrMap bg1="lt1" tx1="dk1" bg2="lt2" tx2="dk2" accent1="accent1" accent2="accent2" accent3="accent3" accent4="accent4" accent5="accent5" accent6="accent6" hlink="hlink" folHlink="folHlink"/>
    </a:extraClrScheme>
    <a:extraClrScheme>
      <a:clrScheme name="Blank Presentation 14">
        <a:dk1>
          <a:srgbClr val="000000"/>
        </a:dk1>
        <a:lt1>
          <a:srgbClr val="FFFFFF"/>
        </a:lt1>
        <a:dk2>
          <a:srgbClr val="000000"/>
        </a:dk2>
        <a:lt2>
          <a:srgbClr val="808080"/>
        </a:lt2>
        <a:accent1>
          <a:srgbClr val="06244D"/>
        </a:accent1>
        <a:accent2>
          <a:srgbClr val="465274"/>
        </a:accent2>
        <a:accent3>
          <a:srgbClr val="FFFFFF"/>
        </a:accent3>
        <a:accent4>
          <a:srgbClr val="000000"/>
        </a:accent4>
        <a:accent5>
          <a:srgbClr val="AAACB2"/>
        </a:accent5>
        <a:accent6>
          <a:srgbClr val="3F4968"/>
        </a:accent6>
        <a:hlink>
          <a:srgbClr val="F7871B"/>
        </a:hlink>
        <a:folHlink>
          <a:srgbClr val="FCB460"/>
        </a:folHlink>
      </a:clrScheme>
      <a:clrMap bg1="lt1" tx1="dk1" bg2="lt2" tx2="dk2" accent1="accent1" accent2="accent2" accent3="accent3" accent4="accent4" accent5="accent5" accent6="accent6" hlink="hlink" folHlink="folHlink"/>
    </a:extraClrScheme>
    <a:extraClrScheme>
      <a:clrScheme name="Blank Presentation 15">
        <a:dk1>
          <a:srgbClr val="000000"/>
        </a:dk1>
        <a:lt1>
          <a:srgbClr val="FFFFFF"/>
        </a:lt1>
        <a:dk2>
          <a:srgbClr val="000000"/>
        </a:dk2>
        <a:lt2>
          <a:srgbClr val="B5B8C9"/>
        </a:lt2>
        <a:accent1>
          <a:srgbClr val="465274"/>
        </a:accent1>
        <a:accent2>
          <a:srgbClr val="06244D"/>
        </a:accent2>
        <a:accent3>
          <a:srgbClr val="FFFFFF"/>
        </a:accent3>
        <a:accent4>
          <a:srgbClr val="000000"/>
        </a:accent4>
        <a:accent5>
          <a:srgbClr val="B0B3BC"/>
        </a:accent5>
        <a:accent6>
          <a:srgbClr val="052045"/>
        </a:accent6>
        <a:hlink>
          <a:srgbClr val="FCB460"/>
        </a:hlink>
        <a:folHlink>
          <a:srgbClr val="F7871B"/>
        </a:folHlink>
      </a:clrScheme>
      <a:clrMap bg1="lt1" tx1="dk1" bg2="lt2" tx2="dk2" accent1="accent1" accent2="accent2" accent3="accent3" accent4="accent4" accent5="accent5" accent6="accent6" hlink="hlink" folHlink="folHlink"/>
    </a:extraClrScheme>
    <a:extraClrScheme>
      <a:clrScheme name="Blank Presentation 16">
        <a:dk1>
          <a:srgbClr val="06244D"/>
        </a:dk1>
        <a:lt1>
          <a:srgbClr val="FFFFFF"/>
        </a:lt1>
        <a:dk2>
          <a:srgbClr val="06244D"/>
        </a:dk2>
        <a:lt2>
          <a:srgbClr val="B5B8C9"/>
        </a:lt2>
        <a:accent1>
          <a:srgbClr val="465274"/>
        </a:accent1>
        <a:accent2>
          <a:srgbClr val="06244D"/>
        </a:accent2>
        <a:accent3>
          <a:srgbClr val="FFFFFF"/>
        </a:accent3>
        <a:accent4>
          <a:srgbClr val="041D40"/>
        </a:accent4>
        <a:accent5>
          <a:srgbClr val="B0B3BC"/>
        </a:accent5>
        <a:accent6>
          <a:srgbClr val="052045"/>
        </a:accent6>
        <a:hlink>
          <a:srgbClr val="FCB460"/>
        </a:hlink>
        <a:folHlink>
          <a:srgbClr val="F7871B"/>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2018 KFF Template 4x3" id="{3547520F-F083-4223-8D01-42B88717BF46}" vid="{9F268B79-1E5C-4B65-AAA6-FF4B67F7549D}"/>
    </a:ext>
  </a:extLst>
</a:theme>
</file>

<file path=ppt/theme/theme2.xml><?xml version="1.0" encoding="utf-8"?>
<a:theme xmlns:a="http://schemas.openxmlformats.org/drawingml/2006/main" name="Text Slide">
  <a:themeElements>
    <a:clrScheme name="2018 KFF Blues">
      <a:dk1>
        <a:srgbClr val="000000"/>
      </a:dk1>
      <a:lt1>
        <a:srgbClr val="FFFFFF"/>
      </a:lt1>
      <a:dk2>
        <a:srgbClr val="F5821F"/>
      </a:dk2>
      <a:lt2>
        <a:srgbClr val="EE2C37"/>
      </a:lt2>
      <a:accent1>
        <a:srgbClr val="082338"/>
      </a:accent1>
      <a:accent2>
        <a:srgbClr val="0E3B5E"/>
      </a:accent2>
      <a:accent3>
        <a:srgbClr val="005791"/>
      </a:accent3>
      <a:accent4>
        <a:srgbClr val="0076C4"/>
      </a:accent4>
      <a:accent5>
        <a:srgbClr val="43B4FF"/>
      </a:accent5>
      <a:accent6>
        <a:srgbClr val="C0E6FF"/>
      </a:accent6>
      <a:hlink>
        <a:srgbClr val="8F9091"/>
      </a:hlink>
      <a:folHlink>
        <a:srgbClr val="DBDBD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cmpd="sng">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dirty="0" err="1" smtClean="0">
            <a:latin typeface="Calibri" pitchFamily="34" charset="0"/>
            <a:cs typeface="Meta Offc Pro"/>
          </a:defRPr>
        </a:defPPr>
      </a:lstStyle>
    </a:tx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000000"/>
        </a:dk1>
        <a:lt1>
          <a:srgbClr val="FFFFFF"/>
        </a:lt1>
        <a:dk2>
          <a:srgbClr val="000000"/>
        </a:dk2>
        <a:lt2>
          <a:srgbClr val="808080"/>
        </a:lt2>
        <a:accent1>
          <a:srgbClr val="06244D"/>
        </a:accent1>
        <a:accent2>
          <a:srgbClr val="F7871B"/>
        </a:accent2>
        <a:accent3>
          <a:srgbClr val="FFFFFF"/>
        </a:accent3>
        <a:accent4>
          <a:srgbClr val="000000"/>
        </a:accent4>
        <a:accent5>
          <a:srgbClr val="AAACB2"/>
        </a:accent5>
        <a:accent6>
          <a:srgbClr val="E07A17"/>
        </a:accent6>
        <a:hlink>
          <a:srgbClr val="747894"/>
        </a:hlink>
        <a:folHlink>
          <a:srgbClr val="FCB460"/>
        </a:folHlink>
      </a:clrScheme>
      <a:clrMap bg1="lt1" tx1="dk1" bg2="lt2" tx2="dk2" accent1="accent1" accent2="accent2" accent3="accent3" accent4="accent4" accent5="accent5" accent6="accent6" hlink="hlink" folHlink="folHlink"/>
    </a:extraClrScheme>
    <a:extraClrScheme>
      <a:clrScheme name="Blank Presentation 14">
        <a:dk1>
          <a:srgbClr val="000000"/>
        </a:dk1>
        <a:lt1>
          <a:srgbClr val="FFFFFF"/>
        </a:lt1>
        <a:dk2>
          <a:srgbClr val="000000"/>
        </a:dk2>
        <a:lt2>
          <a:srgbClr val="808080"/>
        </a:lt2>
        <a:accent1>
          <a:srgbClr val="06244D"/>
        </a:accent1>
        <a:accent2>
          <a:srgbClr val="465274"/>
        </a:accent2>
        <a:accent3>
          <a:srgbClr val="FFFFFF"/>
        </a:accent3>
        <a:accent4>
          <a:srgbClr val="000000"/>
        </a:accent4>
        <a:accent5>
          <a:srgbClr val="AAACB2"/>
        </a:accent5>
        <a:accent6>
          <a:srgbClr val="3F4968"/>
        </a:accent6>
        <a:hlink>
          <a:srgbClr val="F7871B"/>
        </a:hlink>
        <a:folHlink>
          <a:srgbClr val="FCB460"/>
        </a:folHlink>
      </a:clrScheme>
      <a:clrMap bg1="lt1" tx1="dk1" bg2="lt2" tx2="dk2" accent1="accent1" accent2="accent2" accent3="accent3" accent4="accent4" accent5="accent5" accent6="accent6" hlink="hlink" folHlink="folHlink"/>
    </a:extraClrScheme>
    <a:extraClrScheme>
      <a:clrScheme name="Blank Presentation 15">
        <a:dk1>
          <a:srgbClr val="000000"/>
        </a:dk1>
        <a:lt1>
          <a:srgbClr val="FFFFFF"/>
        </a:lt1>
        <a:dk2>
          <a:srgbClr val="000000"/>
        </a:dk2>
        <a:lt2>
          <a:srgbClr val="B5B8C9"/>
        </a:lt2>
        <a:accent1>
          <a:srgbClr val="465274"/>
        </a:accent1>
        <a:accent2>
          <a:srgbClr val="06244D"/>
        </a:accent2>
        <a:accent3>
          <a:srgbClr val="FFFFFF"/>
        </a:accent3>
        <a:accent4>
          <a:srgbClr val="000000"/>
        </a:accent4>
        <a:accent5>
          <a:srgbClr val="B0B3BC"/>
        </a:accent5>
        <a:accent6>
          <a:srgbClr val="052045"/>
        </a:accent6>
        <a:hlink>
          <a:srgbClr val="FCB460"/>
        </a:hlink>
        <a:folHlink>
          <a:srgbClr val="F7871B"/>
        </a:folHlink>
      </a:clrScheme>
      <a:clrMap bg1="lt1" tx1="dk1" bg2="lt2" tx2="dk2" accent1="accent1" accent2="accent2" accent3="accent3" accent4="accent4" accent5="accent5" accent6="accent6" hlink="hlink" folHlink="folHlink"/>
    </a:extraClrScheme>
    <a:extraClrScheme>
      <a:clrScheme name="Blank Presentation 16">
        <a:dk1>
          <a:srgbClr val="06244D"/>
        </a:dk1>
        <a:lt1>
          <a:srgbClr val="FFFFFF"/>
        </a:lt1>
        <a:dk2>
          <a:srgbClr val="06244D"/>
        </a:dk2>
        <a:lt2>
          <a:srgbClr val="B5B8C9"/>
        </a:lt2>
        <a:accent1>
          <a:srgbClr val="465274"/>
        </a:accent1>
        <a:accent2>
          <a:srgbClr val="06244D"/>
        </a:accent2>
        <a:accent3>
          <a:srgbClr val="FFFFFF"/>
        </a:accent3>
        <a:accent4>
          <a:srgbClr val="041D40"/>
        </a:accent4>
        <a:accent5>
          <a:srgbClr val="B0B3BC"/>
        </a:accent5>
        <a:accent6>
          <a:srgbClr val="052045"/>
        </a:accent6>
        <a:hlink>
          <a:srgbClr val="FCB460"/>
        </a:hlink>
        <a:folHlink>
          <a:srgbClr val="F7871B"/>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2018 KFF Template 4x3" id="{3547520F-F083-4223-8D01-42B88717BF46}" vid="{0ED3A404-2A8C-463E-A613-ACD8B60D6DE3}"/>
    </a:ext>
  </a:extLst>
</a:theme>
</file>

<file path=ppt/theme/theme3.xml><?xml version="1.0" encoding="utf-8"?>
<a:theme xmlns:a="http://schemas.openxmlformats.org/drawingml/2006/main" name="Default with exhibit #">
  <a:themeElements>
    <a:clrScheme name="2018 KFF Blues">
      <a:dk1>
        <a:srgbClr val="000000"/>
      </a:dk1>
      <a:lt1>
        <a:srgbClr val="FFFFFF"/>
      </a:lt1>
      <a:dk2>
        <a:srgbClr val="F5821F"/>
      </a:dk2>
      <a:lt2>
        <a:srgbClr val="EE2C37"/>
      </a:lt2>
      <a:accent1>
        <a:srgbClr val="082338"/>
      </a:accent1>
      <a:accent2>
        <a:srgbClr val="0E3B5E"/>
      </a:accent2>
      <a:accent3>
        <a:srgbClr val="005791"/>
      </a:accent3>
      <a:accent4>
        <a:srgbClr val="0076C4"/>
      </a:accent4>
      <a:accent5>
        <a:srgbClr val="43B4FF"/>
      </a:accent5>
      <a:accent6>
        <a:srgbClr val="C0E6FF"/>
      </a:accent6>
      <a:hlink>
        <a:srgbClr val="8F9091"/>
      </a:hlink>
      <a:folHlink>
        <a:srgbClr val="DBDBD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cmpd="sng">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dirty="0" err="1" smtClean="0">
            <a:latin typeface="Calibri" pitchFamily="34" charset="0"/>
            <a:cs typeface="Meta Offc Pro"/>
          </a:defRPr>
        </a:defPPr>
      </a:lstStyle>
    </a:tx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000000"/>
        </a:dk1>
        <a:lt1>
          <a:srgbClr val="FFFFFF"/>
        </a:lt1>
        <a:dk2>
          <a:srgbClr val="000000"/>
        </a:dk2>
        <a:lt2>
          <a:srgbClr val="808080"/>
        </a:lt2>
        <a:accent1>
          <a:srgbClr val="06244D"/>
        </a:accent1>
        <a:accent2>
          <a:srgbClr val="F7871B"/>
        </a:accent2>
        <a:accent3>
          <a:srgbClr val="FFFFFF"/>
        </a:accent3>
        <a:accent4>
          <a:srgbClr val="000000"/>
        </a:accent4>
        <a:accent5>
          <a:srgbClr val="AAACB2"/>
        </a:accent5>
        <a:accent6>
          <a:srgbClr val="E07A17"/>
        </a:accent6>
        <a:hlink>
          <a:srgbClr val="747894"/>
        </a:hlink>
        <a:folHlink>
          <a:srgbClr val="FCB460"/>
        </a:folHlink>
      </a:clrScheme>
      <a:clrMap bg1="lt1" tx1="dk1" bg2="lt2" tx2="dk2" accent1="accent1" accent2="accent2" accent3="accent3" accent4="accent4" accent5="accent5" accent6="accent6" hlink="hlink" folHlink="folHlink"/>
    </a:extraClrScheme>
    <a:extraClrScheme>
      <a:clrScheme name="Blank Presentation 14">
        <a:dk1>
          <a:srgbClr val="000000"/>
        </a:dk1>
        <a:lt1>
          <a:srgbClr val="FFFFFF"/>
        </a:lt1>
        <a:dk2>
          <a:srgbClr val="000000"/>
        </a:dk2>
        <a:lt2>
          <a:srgbClr val="808080"/>
        </a:lt2>
        <a:accent1>
          <a:srgbClr val="06244D"/>
        </a:accent1>
        <a:accent2>
          <a:srgbClr val="465274"/>
        </a:accent2>
        <a:accent3>
          <a:srgbClr val="FFFFFF"/>
        </a:accent3>
        <a:accent4>
          <a:srgbClr val="000000"/>
        </a:accent4>
        <a:accent5>
          <a:srgbClr val="AAACB2"/>
        </a:accent5>
        <a:accent6>
          <a:srgbClr val="3F4968"/>
        </a:accent6>
        <a:hlink>
          <a:srgbClr val="F7871B"/>
        </a:hlink>
        <a:folHlink>
          <a:srgbClr val="FCB460"/>
        </a:folHlink>
      </a:clrScheme>
      <a:clrMap bg1="lt1" tx1="dk1" bg2="lt2" tx2="dk2" accent1="accent1" accent2="accent2" accent3="accent3" accent4="accent4" accent5="accent5" accent6="accent6" hlink="hlink" folHlink="folHlink"/>
    </a:extraClrScheme>
    <a:extraClrScheme>
      <a:clrScheme name="Blank Presentation 15">
        <a:dk1>
          <a:srgbClr val="000000"/>
        </a:dk1>
        <a:lt1>
          <a:srgbClr val="FFFFFF"/>
        </a:lt1>
        <a:dk2>
          <a:srgbClr val="000000"/>
        </a:dk2>
        <a:lt2>
          <a:srgbClr val="B5B8C9"/>
        </a:lt2>
        <a:accent1>
          <a:srgbClr val="465274"/>
        </a:accent1>
        <a:accent2>
          <a:srgbClr val="06244D"/>
        </a:accent2>
        <a:accent3>
          <a:srgbClr val="FFFFFF"/>
        </a:accent3>
        <a:accent4>
          <a:srgbClr val="000000"/>
        </a:accent4>
        <a:accent5>
          <a:srgbClr val="B0B3BC"/>
        </a:accent5>
        <a:accent6>
          <a:srgbClr val="052045"/>
        </a:accent6>
        <a:hlink>
          <a:srgbClr val="FCB460"/>
        </a:hlink>
        <a:folHlink>
          <a:srgbClr val="F7871B"/>
        </a:folHlink>
      </a:clrScheme>
      <a:clrMap bg1="lt1" tx1="dk1" bg2="lt2" tx2="dk2" accent1="accent1" accent2="accent2" accent3="accent3" accent4="accent4" accent5="accent5" accent6="accent6" hlink="hlink" folHlink="folHlink"/>
    </a:extraClrScheme>
    <a:extraClrScheme>
      <a:clrScheme name="Blank Presentation 16">
        <a:dk1>
          <a:srgbClr val="06244D"/>
        </a:dk1>
        <a:lt1>
          <a:srgbClr val="FFFFFF"/>
        </a:lt1>
        <a:dk2>
          <a:srgbClr val="06244D"/>
        </a:dk2>
        <a:lt2>
          <a:srgbClr val="B5B8C9"/>
        </a:lt2>
        <a:accent1>
          <a:srgbClr val="465274"/>
        </a:accent1>
        <a:accent2>
          <a:srgbClr val="06244D"/>
        </a:accent2>
        <a:accent3>
          <a:srgbClr val="FFFFFF"/>
        </a:accent3>
        <a:accent4>
          <a:srgbClr val="041D40"/>
        </a:accent4>
        <a:accent5>
          <a:srgbClr val="B0B3BC"/>
        </a:accent5>
        <a:accent6>
          <a:srgbClr val="052045"/>
        </a:accent6>
        <a:hlink>
          <a:srgbClr val="FCB460"/>
        </a:hlink>
        <a:folHlink>
          <a:srgbClr val="F7871B"/>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2018 KFF Template 4x3" id="{3547520F-F083-4223-8D01-42B88717BF46}" vid="{FA918423-3A2B-42E7-A3DE-5B9F673F12C1}"/>
    </a:ext>
  </a:extLst>
</a:theme>
</file>

<file path=ppt/theme/theme4.xml><?xml version="1.0" encoding="utf-8"?>
<a:theme xmlns:a="http://schemas.openxmlformats.org/drawingml/2006/main" name="Default with figure #">
  <a:themeElements>
    <a:clrScheme name="2018 KFF Blues">
      <a:dk1>
        <a:srgbClr val="000000"/>
      </a:dk1>
      <a:lt1>
        <a:srgbClr val="FFFFFF"/>
      </a:lt1>
      <a:dk2>
        <a:srgbClr val="F5821F"/>
      </a:dk2>
      <a:lt2>
        <a:srgbClr val="EE2C37"/>
      </a:lt2>
      <a:accent1>
        <a:srgbClr val="082338"/>
      </a:accent1>
      <a:accent2>
        <a:srgbClr val="0E3B5E"/>
      </a:accent2>
      <a:accent3>
        <a:srgbClr val="005791"/>
      </a:accent3>
      <a:accent4>
        <a:srgbClr val="0076C4"/>
      </a:accent4>
      <a:accent5>
        <a:srgbClr val="43B4FF"/>
      </a:accent5>
      <a:accent6>
        <a:srgbClr val="C0E6FF"/>
      </a:accent6>
      <a:hlink>
        <a:srgbClr val="8F9091"/>
      </a:hlink>
      <a:folHlink>
        <a:srgbClr val="DBDBD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cmpd="sng">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dirty="0" err="1" smtClean="0">
            <a:latin typeface="Calibri" pitchFamily="34" charset="0"/>
            <a:cs typeface="Meta Offc Pro"/>
          </a:defRPr>
        </a:defPPr>
      </a:lstStyle>
    </a:tx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000000"/>
        </a:dk1>
        <a:lt1>
          <a:srgbClr val="FFFFFF"/>
        </a:lt1>
        <a:dk2>
          <a:srgbClr val="000000"/>
        </a:dk2>
        <a:lt2>
          <a:srgbClr val="808080"/>
        </a:lt2>
        <a:accent1>
          <a:srgbClr val="06244D"/>
        </a:accent1>
        <a:accent2>
          <a:srgbClr val="F7871B"/>
        </a:accent2>
        <a:accent3>
          <a:srgbClr val="FFFFFF"/>
        </a:accent3>
        <a:accent4>
          <a:srgbClr val="000000"/>
        </a:accent4>
        <a:accent5>
          <a:srgbClr val="AAACB2"/>
        </a:accent5>
        <a:accent6>
          <a:srgbClr val="E07A17"/>
        </a:accent6>
        <a:hlink>
          <a:srgbClr val="747894"/>
        </a:hlink>
        <a:folHlink>
          <a:srgbClr val="FCB460"/>
        </a:folHlink>
      </a:clrScheme>
      <a:clrMap bg1="lt1" tx1="dk1" bg2="lt2" tx2="dk2" accent1="accent1" accent2="accent2" accent3="accent3" accent4="accent4" accent5="accent5" accent6="accent6" hlink="hlink" folHlink="folHlink"/>
    </a:extraClrScheme>
    <a:extraClrScheme>
      <a:clrScheme name="Blank Presentation 14">
        <a:dk1>
          <a:srgbClr val="000000"/>
        </a:dk1>
        <a:lt1>
          <a:srgbClr val="FFFFFF"/>
        </a:lt1>
        <a:dk2>
          <a:srgbClr val="000000"/>
        </a:dk2>
        <a:lt2>
          <a:srgbClr val="808080"/>
        </a:lt2>
        <a:accent1>
          <a:srgbClr val="06244D"/>
        </a:accent1>
        <a:accent2>
          <a:srgbClr val="465274"/>
        </a:accent2>
        <a:accent3>
          <a:srgbClr val="FFFFFF"/>
        </a:accent3>
        <a:accent4>
          <a:srgbClr val="000000"/>
        </a:accent4>
        <a:accent5>
          <a:srgbClr val="AAACB2"/>
        </a:accent5>
        <a:accent6>
          <a:srgbClr val="3F4968"/>
        </a:accent6>
        <a:hlink>
          <a:srgbClr val="F7871B"/>
        </a:hlink>
        <a:folHlink>
          <a:srgbClr val="FCB460"/>
        </a:folHlink>
      </a:clrScheme>
      <a:clrMap bg1="lt1" tx1="dk1" bg2="lt2" tx2="dk2" accent1="accent1" accent2="accent2" accent3="accent3" accent4="accent4" accent5="accent5" accent6="accent6" hlink="hlink" folHlink="folHlink"/>
    </a:extraClrScheme>
    <a:extraClrScheme>
      <a:clrScheme name="Blank Presentation 15">
        <a:dk1>
          <a:srgbClr val="000000"/>
        </a:dk1>
        <a:lt1>
          <a:srgbClr val="FFFFFF"/>
        </a:lt1>
        <a:dk2>
          <a:srgbClr val="000000"/>
        </a:dk2>
        <a:lt2>
          <a:srgbClr val="B5B8C9"/>
        </a:lt2>
        <a:accent1>
          <a:srgbClr val="465274"/>
        </a:accent1>
        <a:accent2>
          <a:srgbClr val="06244D"/>
        </a:accent2>
        <a:accent3>
          <a:srgbClr val="FFFFFF"/>
        </a:accent3>
        <a:accent4>
          <a:srgbClr val="000000"/>
        </a:accent4>
        <a:accent5>
          <a:srgbClr val="B0B3BC"/>
        </a:accent5>
        <a:accent6>
          <a:srgbClr val="052045"/>
        </a:accent6>
        <a:hlink>
          <a:srgbClr val="FCB460"/>
        </a:hlink>
        <a:folHlink>
          <a:srgbClr val="F7871B"/>
        </a:folHlink>
      </a:clrScheme>
      <a:clrMap bg1="lt1" tx1="dk1" bg2="lt2" tx2="dk2" accent1="accent1" accent2="accent2" accent3="accent3" accent4="accent4" accent5="accent5" accent6="accent6" hlink="hlink" folHlink="folHlink"/>
    </a:extraClrScheme>
    <a:extraClrScheme>
      <a:clrScheme name="Blank Presentation 16">
        <a:dk1>
          <a:srgbClr val="06244D"/>
        </a:dk1>
        <a:lt1>
          <a:srgbClr val="FFFFFF"/>
        </a:lt1>
        <a:dk2>
          <a:srgbClr val="06244D"/>
        </a:dk2>
        <a:lt2>
          <a:srgbClr val="B5B8C9"/>
        </a:lt2>
        <a:accent1>
          <a:srgbClr val="465274"/>
        </a:accent1>
        <a:accent2>
          <a:srgbClr val="06244D"/>
        </a:accent2>
        <a:accent3>
          <a:srgbClr val="FFFFFF"/>
        </a:accent3>
        <a:accent4>
          <a:srgbClr val="041D40"/>
        </a:accent4>
        <a:accent5>
          <a:srgbClr val="B0B3BC"/>
        </a:accent5>
        <a:accent6>
          <a:srgbClr val="052045"/>
        </a:accent6>
        <a:hlink>
          <a:srgbClr val="FCB460"/>
        </a:hlink>
        <a:folHlink>
          <a:srgbClr val="F7871B"/>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2018 KFF Template 4x3" id="{3547520F-F083-4223-8D01-42B88717BF46}" vid="{1A1F5094-47C8-469C-BA83-EBE9D180C5E8}"/>
    </a:ext>
  </a:extLst>
</a:theme>
</file>

<file path=ppt/theme/theme5.xml><?xml version="1.0" encoding="utf-8"?>
<a:theme xmlns:a="http://schemas.openxmlformats.org/drawingml/2006/main" name="Title Slide">
  <a:themeElements>
    <a:clrScheme name="2018 KFF Blues">
      <a:dk1>
        <a:srgbClr val="000000"/>
      </a:dk1>
      <a:lt1>
        <a:srgbClr val="FFFFFF"/>
      </a:lt1>
      <a:dk2>
        <a:srgbClr val="F5821F"/>
      </a:dk2>
      <a:lt2>
        <a:srgbClr val="EE2C37"/>
      </a:lt2>
      <a:accent1>
        <a:srgbClr val="082338"/>
      </a:accent1>
      <a:accent2>
        <a:srgbClr val="0E3B5E"/>
      </a:accent2>
      <a:accent3>
        <a:srgbClr val="005791"/>
      </a:accent3>
      <a:accent4>
        <a:srgbClr val="0076C4"/>
      </a:accent4>
      <a:accent5>
        <a:srgbClr val="43B4FF"/>
      </a:accent5>
      <a:accent6>
        <a:srgbClr val="C0E6FF"/>
      </a:accent6>
      <a:hlink>
        <a:srgbClr val="8F9091"/>
      </a:hlink>
      <a:folHlink>
        <a:srgbClr val="DBDBDB"/>
      </a:folHlink>
    </a:clrScheme>
    <a:fontScheme name="Calibri">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lgn="ctr">
          <a:defRPr dirty="0" err="1" smtClean="0">
            <a:latin typeface="Calibri" pitchFamily="34" charset="0"/>
            <a:cs typeface="Meta Offc Pro"/>
          </a:defRPr>
        </a:defPPr>
      </a:lstStyle>
    </a:txDef>
  </a:objectDefaults>
  <a:extraClrSchemeLst/>
  <a:extLst>
    <a:ext uri="{05A4C25C-085E-4340-85A3-A5531E510DB2}">
      <thm15:themeFamily xmlns:thm15="http://schemas.microsoft.com/office/thememl/2012/main" name="2018 KFF Template 4x3" id="{3547520F-F083-4223-8D01-42B88717BF46}" vid="{5772D8E2-3545-4F47-BE78-F556EB9E8B67}"/>
    </a:ext>
  </a:extLst>
</a:theme>
</file>

<file path=ppt/theme/theme6.xml><?xml version="1.0" encoding="utf-8"?>
<a:theme xmlns:a="http://schemas.openxmlformats.org/drawingml/2006/main" name="Divider Slide">
  <a:themeElements>
    <a:clrScheme name="Default KFF theme colors">
      <a:dk1>
        <a:srgbClr val="000000"/>
      </a:dk1>
      <a:lt1>
        <a:srgbClr val="FFFFFF"/>
      </a:lt1>
      <a:dk2>
        <a:srgbClr val="FF8811"/>
      </a:dk2>
      <a:lt2>
        <a:srgbClr val="FFD204"/>
      </a:lt2>
      <a:accent1>
        <a:srgbClr val="133559"/>
      </a:accent1>
      <a:accent2>
        <a:srgbClr val="025189"/>
      </a:accent2>
      <a:accent3>
        <a:srgbClr val="0072C0"/>
      </a:accent3>
      <a:accent4>
        <a:srgbClr val="31A3E3"/>
      </a:accent4>
      <a:accent5>
        <a:srgbClr val="7BC7ED"/>
      </a:accent5>
      <a:accent6>
        <a:srgbClr val="B0DDF4"/>
      </a:accent6>
      <a:hlink>
        <a:srgbClr val="ADA07A"/>
      </a:hlink>
      <a:folHlink>
        <a:srgbClr val="CDC6AF"/>
      </a:folHlink>
    </a:clrScheme>
    <a:fontScheme name="Calibri">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lgn="ctr">
          <a:defRPr dirty="0" err="1" smtClean="0">
            <a:latin typeface="Calibri" pitchFamily="34" charset="0"/>
            <a:cs typeface="Meta Offc Pro"/>
          </a:defRPr>
        </a:defPPr>
      </a:lstStyle>
    </a:txDef>
  </a:objectDefaults>
  <a:extraClrSchemeLst/>
  <a:extLst>
    <a:ext uri="{05A4C25C-085E-4340-85A3-A5531E510DB2}">
      <thm15:themeFamily xmlns:thm15="http://schemas.microsoft.com/office/thememl/2012/main" name="2018 KFF Template 4x3" id="{3547520F-F083-4223-8D01-42B88717BF46}" vid="{AFF18BDB-5E5E-4E8E-956D-6FA61A8CC656}"/>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KFF_Template</Template>
  <TotalTime>1326</TotalTime>
  <Words>1664</Words>
  <Application>Microsoft Macintosh PowerPoint</Application>
  <PresentationFormat>On-screen Show (4:3)</PresentationFormat>
  <Paragraphs>261</Paragraphs>
  <Slides>21</Slides>
  <Notes>20</Notes>
  <HiddenSlides>0</HiddenSlides>
  <MMClips>0</MMClips>
  <ScaleCrop>false</ScaleCrop>
  <HeadingPairs>
    <vt:vector size="6" baseType="variant">
      <vt:variant>
        <vt:lpstr>Fonts Used</vt:lpstr>
      </vt:variant>
      <vt:variant>
        <vt:i4>8</vt:i4>
      </vt:variant>
      <vt:variant>
        <vt:lpstr>Theme</vt:lpstr>
      </vt:variant>
      <vt:variant>
        <vt:i4>6</vt:i4>
      </vt:variant>
      <vt:variant>
        <vt:lpstr>Slide Titles</vt:lpstr>
      </vt:variant>
      <vt:variant>
        <vt:i4>21</vt:i4>
      </vt:variant>
    </vt:vector>
  </HeadingPairs>
  <TitlesOfParts>
    <vt:vector size="35" baseType="lpstr">
      <vt:lpstr>Arial</vt:lpstr>
      <vt:lpstr>Baskerville Old Face</vt:lpstr>
      <vt:lpstr>Calibri</vt:lpstr>
      <vt:lpstr>Mangal</vt:lpstr>
      <vt:lpstr>Meta Offc Pro</vt:lpstr>
      <vt:lpstr>MetaSerif-Book</vt:lpstr>
      <vt:lpstr>Tahoma</vt:lpstr>
      <vt:lpstr>Times New Roman</vt:lpstr>
      <vt:lpstr>No Angle</vt:lpstr>
      <vt:lpstr>Text Slide</vt:lpstr>
      <vt:lpstr>Default with exhibit #</vt:lpstr>
      <vt:lpstr>Default with figure #</vt:lpstr>
      <vt:lpstr>Title Slide</vt:lpstr>
      <vt:lpstr>Divider Slide</vt:lpstr>
      <vt:lpstr>Affordable Care Act: An Overview</vt:lpstr>
      <vt:lpstr>Sources of Health Insurance Coverage for Non-Elderly, 2012-2017</vt:lpstr>
      <vt:lpstr>ACA Made Specific Changes to Employer-Sponsored Coverage and Expanded Medicaid</vt:lpstr>
      <vt:lpstr>Status of State Medicaid Expansion Decisions</vt:lpstr>
      <vt:lpstr>ACA Substantially Changed Non-Group Coverage</vt:lpstr>
      <vt:lpstr>Many Marketplace Plans Have High Deductibles, Cost-Sharing Subsidies (CSR) Apply In Silver Plans</vt:lpstr>
      <vt:lpstr>Marketplace Benchmark Plan Premiums Have Increased, but Stable For Those With Subsidies</vt:lpstr>
      <vt:lpstr>Factors Contributing to Premium Increases in Benchmark Plans</vt:lpstr>
      <vt:lpstr>Most Individual Market Participants Buy Through the Marketplace and are Eligible for Subsidies</vt:lpstr>
      <vt:lpstr>Number of Uninsured and Uninsured Rate Among the Non-elderly Population, 2008-2017</vt:lpstr>
      <vt:lpstr>Eligibility for ACA Coverage Among Nonelderly Uninsured, 2017</vt:lpstr>
      <vt:lpstr>Texas v. US Lawsuit Challenges Constitutionality of ACA</vt:lpstr>
      <vt:lpstr>KFF Resources</vt:lpstr>
      <vt:lpstr>PowerPoint Presentation</vt:lpstr>
      <vt:lpstr> Freshman Member Briefing on the Affordable Care Act  </vt:lpstr>
      <vt:lpstr>About CHIR</vt:lpstr>
      <vt:lpstr>The ACA in 2019</vt:lpstr>
      <vt:lpstr>ACA’s Present: 2018-2019</vt:lpstr>
      <vt:lpstr> ACA: What’s Going on in the States?</vt:lpstr>
      <vt:lpstr> ACA: Future Legislative Action?</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Affordable Care Act: An Overview</dc:title>
  <dc:creator>Karen Pollitz</dc:creator>
  <cp:lastModifiedBy>Microsoft Office User</cp:lastModifiedBy>
  <cp:revision>100</cp:revision>
  <cp:lastPrinted>2018-03-27T18:56:56Z</cp:lastPrinted>
  <dcterms:created xsi:type="dcterms:W3CDTF">2019-01-15T16:37:26Z</dcterms:created>
  <dcterms:modified xsi:type="dcterms:W3CDTF">2019-03-01T20:51:52Z</dcterms:modified>
</cp:coreProperties>
</file>